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0.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1" r:id="rId3"/>
  </p:sldMasterIdLst>
  <p:notesMasterIdLst>
    <p:notesMasterId r:id="rId53"/>
  </p:notesMasterIdLst>
  <p:handoutMasterIdLst>
    <p:handoutMasterId r:id="rId54"/>
  </p:handoutMasterIdLst>
  <p:sldIdLst>
    <p:sldId id="443" r:id="rId4"/>
    <p:sldId id="461" r:id="rId5"/>
    <p:sldId id="613" r:id="rId6"/>
    <p:sldId id="557" r:id="rId7"/>
    <p:sldId id="593" r:id="rId8"/>
    <p:sldId id="558" r:id="rId9"/>
    <p:sldId id="470" r:id="rId10"/>
    <p:sldId id="560" r:id="rId11"/>
    <p:sldId id="561" r:id="rId12"/>
    <p:sldId id="471" r:id="rId13"/>
    <p:sldId id="473" r:id="rId14"/>
    <p:sldId id="562" r:id="rId15"/>
    <p:sldId id="474" r:id="rId16"/>
    <p:sldId id="564" r:id="rId17"/>
    <p:sldId id="565" r:id="rId18"/>
    <p:sldId id="567" r:id="rId19"/>
    <p:sldId id="595" r:id="rId20"/>
    <p:sldId id="594" r:id="rId21"/>
    <p:sldId id="568" r:id="rId22"/>
    <p:sldId id="569" r:id="rId23"/>
    <p:sldId id="570" r:id="rId24"/>
    <p:sldId id="571" r:id="rId25"/>
    <p:sldId id="572" r:id="rId26"/>
    <p:sldId id="573" r:id="rId27"/>
    <p:sldId id="577" r:id="rId28"/>
    <p:sldId id="592" r:id="rId29"/>
    <p:sldId id="580" r:id="rId30"/>
    <p:sldId id="581" r:id="rId31"/>
    <p:sldId id="582" r:id="rId32"/>
    <p:sldId id="583" r:id="rId33"/>
    <p:sldId id="596" r:id="rId34"/>
    <p:sldId id="597" r:id="rId35"/>
    <p:sldId id="586" r:id="rId36"/>
    <p:sldId id="587" r:id="rId37"/>
    <p:sldId id="589" r:id="rId38"/>
    <p:sldId id="590" r:id="rId39"/>
    <p:sldId id="479" r:id="rId40"/>
    <p:sldId id="614" r:id="rId41"/>
    <p:sldId id="598" r:id="rId42"/>
    <p:sldId id="599" r:id="rId43"/>
    <p:sldId id="601" r:id="rId44"/>
    <p:sldId id="606" r:id="rId45"/>
    <p:sldId id="602" r:id="rId46"/>
    <p:sldId id="603" r:id="rId47"/>
    <p:sldId id="604" r:id="rId48"/>
    <p:sldId id="607" r:id="rId49"/>
    <p:sldId id="609" r:id="rId50"/>
    <p:sldId id="608" r:id="rId51"/>
    <p:sldId id="615" r:id="rId52"/>
  </p:sldIdLst>
  <p:sldSz cx="9144000" cy="6858000" type="screen4x3"/>
  <p:notesSz cx="6772275" cy="9902825"/>
  <p:custDataLst>
    <p:tags r:id="rId55"/>
  </p:custDataLst>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9">
          <p15:clr>
            <a:srgbClr val="A4A3A4"/>
          </p15:clr>
        </p15:guide>
        <p15:guide id="2" pos="21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6D7"/>
    <a:srgbClr val="DEBABB"/>
    <a:srgbClr val="1E4C7C"/>
    <a:srgbClr val="72A4E0"/>
    <a:srgbClr val="BB908F"/>
    <a:srgbClr val="DBD1C3"/>
    <a:srgbClr val="0000FF"/>
    <a:srgbClr val="FF0000"/>
    <a:srgbClr val="260298"/>
    <a:srgbClr val="F5F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56420" autoAdjust="0"/>
  </p:normalViewPr>
  <p:slideViewPr>
    <p:cSldViewPr>
      <p:cViewPr varScale="1">
        <p:scale>
          <a:sx n="77" d="100"/>
          <a:sy n="77" d="100"/>
        </p:scale>
        <p:origin x="277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notesViewPr>
    <p:cSldViewPr>
      <p:cViewPr varScale="1">
        <p:scale>
          <a:sx n="94" d="100"/>
          <a:sy n="94" d="100"/>
        </p:scale>
        <p:origin x="-3678" y="-96"/>
      </p:cViewPr>
      <p:guideLst>
        <p:guide orient="horz" pos="3119"/>
        <p:guide pos="213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file:///D:\Work\PES\results\cross_ultimate_kg-cow.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Work\PES\results\cross_ultimate_kg-cow.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MesDossiers\developpements\MatlabMetric3D\TestSubjectifEPFL\guy\BasesFastCMSDM\MethodeCompressionProgressive\Rate_distor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MesDossiers\developpements\MatlabMetric3D\TestSubjectifEPFL\guy\BasesFastCMSDM\MethodeCompressionProgressive\Rate_distortion.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D:\Work\!papers\SGP2011\STED%20retest%20delta.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file:///C:\Users\Petrik\AppData\Local\Microsoft\Windows\Temporary%20Internet%20Files\Content.IE5\UF3XB8S7\CoddyVsLaplaceJump.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181970504458"/>
          <c:y val="2.960671916010502E-2"/>
          <c:w val="0.77684920352629849"/>
          <c:h val="0.80133650335462558"/>
        </c:manualLayout>
      </c:layout>
      <c:scatterChart>
        <c:scatterStyle val="lineMarker"/>
        <c:varyColors val="0"/>
        <c:ser>
          <c:idx val="2"/>
          <c:order val="0"/>
          <c:spPr>
            <a:ln w="0" cap="sq">
              <a:solidFill>
                <a:schemeClr val="bg1"/>
              </a:solidFill>
              <a:prstDash val="sysDot"/>
              <a:bevel/>
            </a:ln>
          </c:spPr>
          <c:marker>
            <c:symbol val="diamond"/>
            <c:size val="5"/>
            <c:spPr>
              <a:solidFill>
                <a:srgbClr val="0070C0"/>
              </a:solidFill>
              <a:ln>
                <a:noFill/>
              </a:ln>
            </c:spPr>
          </c:marker>
          <c:xVal>
            <c:numRef>
              <c:f>List7!$D$2:$D$2550</c:f>
              <c:numCache>
                <c:formatCode>General</c:formatCode>
                <c:ptCount val="2549"/>
                <c:pt idx="0">
                  <c:v>0.41904337492572802</c:v>
                </c:pt>
                <c:pt idx="1">
                  <c:v>0.57425862907146297</c:v>
                </c:pt>
                <c:pt idx="2">
                  <c:v>0.59182736455463669</c:v>
                </c:pt>
                <c:pt idx="3">
                  <c:v>0.65476962134716177</c:v>
                </c:pt>
                <c:pt idx="4">
                  <c:v>0.44985955814832784</c:v>
                </c:pt>
                <c:pt idx="5">
                  <c:v>0.60129368551828477</c:v>
                </c:pt>
                <c:pt idx="6">
                  <c:v>0.64919245935288905</c:v>
                </c:pt>
                <c:pt idx="7">
                  <c:v>0.60868038675525249</c:v>
                </c:pt>
                <c:pt idx="8">
                  <c:v>0.64368281747961142</c:v>
                </c:pt>
                <c:pt idx="9">
                  <c:v>0.63774104683195665</c:v>
                </c:pt>
                <c:pt idx="10">
                  <c:v>0.54703451628585364</c:v>
                </c:pt>
                <c:pt idx="11">
                  <c:v>0.63183978825690101</c:v>
                </c:pt>
                <c:pt idx="12">
                  <c:v>0.481296926484092</c:v>
                </c:pt>
                <c:pt idx="13">
                  <c:v>0.62608707394803764</c:v>
                </c:pt>
                <c:pt idx="14">
                  <c:v>0.61925403770323595</c:v>
                </c:pt>
                <c:pt idx="15">
                  <c:v>0.51396316102198281</c:v>
                </c:pt>
                <c:pt idx="16">
                  <c:v>0.54903311186733494</c:v>
                </c:pt>
                <c:pt idx="17">
                  <c:v>0.5870064279155186</c:v>
                </c:pt>
                <c:pt idx="18">
                  <c:v>0.62881488683627695</c:v>
                </c:pt>
                <c:pt idx="19">
                  <c:v>0.67317560633068996</c:v>
                </c:pt>
                <c:pt idx="20">
                  <c:v>0.71911629665640464</c:v>
                </c:pt>
                <c:pt idx="21">
                  <c:v>0.50973640144763022</c:v>
                </c:pt>
                <c:pt idx="22">
                  <c:v>0.458718198023011</c:v>
                </c:pt>
                <c:pt idx="23">
                  <c:v>0.43408685788365098</c:v>
                </c:pt>
                <c:pt idx="24">
                  <c:v>0.46236428455679801</c:v>
                </c:pt>
                <c:pt idx="25">
                  <c:v>0.48201263976665065</c:v>
                </c:pt>
                <c:pt idx="26">
                  <c:v>0.49342354021498452</c:v>
                </c:pt>
                <c:pt idx="27">
                  <c:v>0.49319397180359698</c:v>
                </c:pt>
                <c:pt idx="28">
                  <c:v>0.52471236428455659</c:v>
                </c:pt>
                <c:pt idx="29">
                  <c:v>0.55739210284664609</c:v>
                </c:pt>
                <c:pt idx="30">
                  <c:v>0.59239453357100436</c:v>
                </c:pt>
                <c:pt idx="31">
                  <c:v>0.63040836169178405</c:v>
                </c:pt>
                <c:pt idx="32">
                  <c:v>0.67218981256414734</c:v>
                </c:pt>
                <c:pt idx="33">
                  <c:v>0.71659104413115104</c:v>
                </c:pt>
                <c:pt idx="34">
                  <c:v>0.76250472640847256</c:v>
                </c:pt>
                <c:pt idx="35">
                  <c:v>0.53292281099767702</c:v>
                </c:pt>
                <c:pt idx="36">
                  <c:v>0.53320639550586058</c:v>
                </c:pt>
                <c:pt idx="37">
                  <c:v>0.55180143682817795</c:v>
                </c:pt>
                <c:pt idx="38">
                  <c:v>0.80481283422460004</c:v>
                </c:pt>
                <c:pt idx="39">
                  <c:v>0.67035326527305095</c:v>
                </c:pt>
                <c:pt idx="40">
                  <c:v>0.59790417544428232</c:v>
                </c:pt>
                <c:pt idx="41">
                  <c:v>0.80105871549721797</c:v>
                </c:pt>
                <c:pt idx="42">
                  <c:v>0.63663371684762105</c:v>
                </c:pt>
                <c:pt idx="43">
                  <c:v>0.70130448873764195</c:v>
                </c:pt>
                <c:pt idx="44">
                  <c:v>0.7248149948684719</c:v>
                </c:pt>
                <c:pt idx="45">
                  <c:v>0.791875979041754</c:v>
                </c:pt>
                <c:pt idx="46">
                  <c:v>0.79687246799546296</c:v>
                </c:pt>
                <c:pt idx="47">
                  <c:v>0.78034354237562797</c:v>
                </c:pt>
                <c:pt idx="48">
                  <c:v>0.76377410468319895</c:v>
                </c:pt>
                <c:pt idx="49">
                  <c:v>0.78636633716847604</c:v>
                </c:pt>
                <c:pt idx="50">
                  <c:v>0.5751769027170095</c:v>
                </c:pt>
                <c:pt idx="51">
                  <c:v>0.61802517150110803</c:v>
                </c:pt>
                <c:pt idx="52">
                  <c:v>0.66270998757630006</c:v>
                </c:pt>
                <c:pt idx="53">
                  <c:v>0.71114892237887184</c:v>
                </c:pt>
                <c:pt idx="54">
                  <c:v>0.76408469723977956</c:v>
                </c:pt>
                <c:pt idx="55">
                  <c:v>0.82228704153837795</c:v>
                </c:pt>
                <c:pt idx="56">
                  <c:v>0.88186679630529929</c:v>
                </c:pt>
                <c:pt idx="57">
                  <c:v>0.59105763517528231</c:v>
                </c:pt>
                <c:pt idx="58">
                  <c:v>0.76107329984335303</c:v>
                </c:pt>
                <c:pt idx="59">
                  <c:v>0.69385026737968125</c:v>
                </c:pt>
                <c:pt idx="60">
                  <c:v>0.70563928050559355</c:v>
                </c:pt>
                <c:pt idx="61">
                  <c:v>0.75549613784907965</c:v>
                </c:pt>
                <c:pt idx="62">
                  <c:v>0.67056932966023897</c:v>
                </c:pt>
                <c:pt idx="63">
                  <c:v>0.7499729919516015</c:v>
                </c:pt>
                <c:pt idx="64">
                  <c:v>0.71416031977529248</c:v>
                </c:pt>
                <c:pt idx="65">
                  <c:v>0.74404472532815003</c:v>
                </c:pt>
                <c:pt idx="66">
                  <c:v>0.73814346675309406</c:v>
                </c:pt>
                <c:pt idx="67">
                  <c:v>0.65633608815427003</c:v>
                </c:pt>
                <c:pt idx="68">
                  <c:v>0.51037109058499464</c:v>
                </c:pt>
                <c:pt idx="69">
                  <c:v>0.73229622427483465</c:v>
                </c:pt>
                <c:pt idx="70">
                  <c:v>0.72534165181223997</c:v>
                </c:pt>
                <c:pt idx="71">
                  <c:v>0.72345108842435002</c:v>
                </c:pt>
                <c:pt idx="72">
                  <c:v>0.79367201426025002</c:v>
                </c:pt>
                <c:pt idx="73">
                  <c:v>0.86824123588829705</c:v>
                </c:pt>
                <c:pt idx="74">
                  <c:v>0.63374385566899183</c:v>
                </c:pt>
                <c:pt idx="75">
                  <c:v>0.94474153297682906</c:v>
                </c:pt>
                <c:pt idx="76">
                  <c:v>1.0241046831955898</c:v>
                </c:pt>
                <c:pt idx="77">
                  <c:v>1.1028736563495898</c:v>
                </c:pt>
                <c:pt idx="78">
                  <c:v>1.1845594987306201</c:v>
                </c:pt>
                <c:pt idx="79">
                  <c:v>1.2660967968454575</c:v>
                </c:pt>
                <c:pt idx="80">
                  <c:v>1.3489980014044198</c:v>
                </c:pt>
                <c:pt idx="81">
                  <c:v>1.4326149192459399</c:v>
                </c:pt>
                <c:pt idx="82">
                  <c:v>1.51812240047534</c:v>
                </c:pt>
                <c:pt idx="83">
                  <c:v>0.51430076162696281</c:v>
                </c:pt>
                <c:pt idx="84">
                  <c:v>0.54124128990439102</c:v>
                </c:pt>
                <c:pt idx="85">
                  <c:v>0.59922756981580327</c:v>
                </c:pt>
                <c:pt idx="86">
                  <c:v>0.57273267433695196</c:v>
                </c:pt>
                <c:pt idx="87">
                  <c:v>0.60545292497163983</c:v>
                </c:pt>
                <c:pt idx="88">
                  <c:v>0.64049586776859779</c:v>
                </c:pt>
                <c:pt idx="89">
                  <c:v>0.67848268784097698</c:v>
                </c:pt>
                <c:pt idx="90">
                  <c:v>0.72022362664074102</c:v>
                </c:pt>
                <c:pt idx="91">
                  <c:v>0.7647058823529419</c:v>
                </c:pt>
                <c:pt idx="92">
                  <c:v>0.810606060606061</c:v>
                </c:pt>
                <c:pt idx="93">
                  <c:v>0.65395937989520903</c:v>
                </c:pt>
                <c:pt idx="94">
                  <c:v>1.0308161832225999</c:v>
                </c:pt>
                <c:pt idx="95">
                  <c:v>0.74313995570680103</c:v>
                </c:pt>
                <c:pt idx="96">
                  <c:v>0.70071031167287989</c:v>
                </c:pt>
                <c:pt idx="97">
                  <c:v>0.78289580294928118</c:v>
                </c:pt>
                <c:pt idx="98">
                  <c:v>1.0282774266731529</c:v>
                </c:pt>
                <c:pt idx="99">
                  <c:v>0.82058553448927862</c:v>
                </c:pt>
                <c:pt idx="100">
                  <c:v>1.029263220439687</c:v>
                </c:pt>
                <c:pt idx="101">
                  <c:v>1.0180278723059499</c:v>
                </c:pt>
                <c:pt idx="102">
                  <c:v>0.89071193215578437</c:v>
                </c:pt>
                <c:pt idx="103">
                  <c:v>0.94946794144655056</c:v>
                </c:pt>
                <c:pt idx="104">
                  <c:v>0.99272133095662496</c:v>
                </c:pt>
                <c:pt idx="105">
                  <c:v>0.58214497920380359</c:v>
                </c:pt>
                <c:pt idx="106">
                  <c:v>0.6514746394425549</c:v>
                </c:pt>
                <c:pt idx="107">
                  <c:v>0.70546372819099956</c:v>
                </c:pt>
                <c:pt idx="108">
                  <c:v>0.76057365094798202</c:v>
                </c:pt>
                <c:pt idx="109">
                  <c:v>0.81977529303732577</c:v>
                </c:pt>
                <c:pt idx="110">
                  <c:v>0.8836763355479933</c:v>
                </c:pt>
                <c:pt idx="111">
                  <c:v>0.95427537406147089</c:v>
                </c:pt>
                <c:pt idx="112">
                  <c:v>1.02839896289094</c:v>
                </c:pt>
                <c:pt idx="113">
                  <c:v>0.56137578998541549</c:v>
                </c:pt>
                <c:pt idx="114">
                  <c:v>0.71594285096959143</c:v>
                </c:pt>
                <c:pt idx="115">
                  <c:v>0.77257872846108144</c:v>
                </c:pt>
                <c:pt idx="116">
                  <c:v>0.82428563711986402</c:v>
                </c:pt>
                <c:pt idx="117">
                  <c:v>1.3584778263922737</c:v>
                </c:pt>
                <c:pt idx="118">
                  <c:v>0.87322422081780404</c:v>
                </c:pt>
                <c:pt idx="119">
                  <c:v>1.2931048452438798</c:v>
                </c:pt>
                <c:pt idx="120">
                  <c:v>0.9202992491762545</c:v>
                </c:pt>
                <c:pt idx="121">
                  <c:v>1.2356857343488401</c:v>
                </c:pt>
                <c:pt idx="122">
                  <c:v>1.0101145141252101</c:v>
                </c:pt>
                <c:pt idx="123">
                  <c:v>1.3343461351482726</c:v>
                </c:pt>
                <c:pt idx="124">
                  <c:v>1.0923000054016101</c:v>
                </c:pt>
                <c:pt idx="125">
                  <c:v>1.16761194836061</c:v>
                </c:pt>
                <c:pt idx="126">
                  <c:v>0.78020850213363602</c:v>
                </c:pt>
                <c:pt idx="127">
                  <c:v>0.84547345108842464</c:v>
                </c:pt>
                <c:pt idx="128">
                  <c:v>0.91522173607735102</c:v>
                </c:pt>
                <c:pt idx="129">
                  <c:v>0.84736401447631404</c:v>
                </c:pt>
                <c:pt idx="130">
                  <c:v>0.99076324744773858</c:v>
                </c:pt>
                <c:pt idx="131">
                  <c:v>1.0736104359098999</c:v>
                </c:pt>
                <c:pt idx="132">
                  <c:v>1.1622643547777201</c:v>
                </c:pt>
                <c:pt idx="133">
                  <c:v>0.90980662237346765</c:v>
                </c:pt>
                <c:pt idx="134">
                  <c:v>0.97019661859234141</c:v>
                </c:pt>
                <c:pt idx="135">
                  <c:v>1.0275076972937898</c:v>
                </c:pt>
                <c:pt idx="136">
                  <c:v>1.4262410198239099</c:v>
                </c:pt>
                <c:pt idx="137">
                  <c:v>1.66045481553503</c:v>
                </c:pt>
                <c:pt idx="138">
                  <c:v>1.5114244044725298</c:v>
                </c:pt>
                <c:pt idx="139">
                  <c:v>1.58938313617458</c:v>
                </c:pt>
                <c:pt idx="140">
                  <c:v>1.1381191595095301</c:v>
                </c:pt>
                <c:pt idx="141">
                  <c:v>1.3362096904877698</c:v>
                </c:pt>
                <c:pt idx="142">
                  <c:v>1.2404796629395598</c:v>
                </c:pt>
                <c:pt idx="143">
                  <c:v>0.92364824717765903</c:v>
                </c:pt>
                <c:pt idx="144">
                  <c:v>0.99620536920002156</c:v>
                </c:pt>
                <c:pt idx="145">
                  <c:v>1.0040782153081598</c:v>
                </c:pt>
                <c:pt idx="146">
                  <c:v>1.0673175606330729</c:v>
                </c:pt>
                <c:pt idx="147">
                  <c:v>1.1358234753956675</c:v>
                </c:pt>
                <c:pt idx="148">
                  <c:v>1.2691622103386775</c:v>
                </c:pt>
                <c:pt idx="149">
                  <c:v>1.9246070328958023</c:v>
                </c:pt>
                <c:pt idx="150">
                  <c:v>1.6231026846000101</c:v>
                </c:pt>
                <c:pt idx="151">
                  <c:v>1.7305407011289407</c:v>
                </c:pt>
                <c:pt idx="152">
                  <c:v>1.3935477772376199</c:v>
                </c:pt>
                <c:pt idx="153">
                  <c:v>1.51053313887538</c:v>
                </c:pt>
                <c:pt idx="154">
                  <c:v>1.8309701290984701</c:v>
                </c:pt>
                <c:pt idx="155">
                  <c:v>1.09031491384433</c:v>
                </c:pt>
                <c:pt idx="156">
                  <c:v>1.1853157240857839</c:v>
                </c:pt>
                <c:pt idx="157">
                  <c:v>1.28746016312861</c:v>
                </c:pt>
                <c:pt idx="158">
                  <c:v>1.0871954842543099</c:v>
                </c:pt>
                <c:pt idx="159">
                  <c:v>1.1683411656673701</c:v>
                </c:pt>
                <c:pt idx="160">
                  <c:v>1.2478258521039265</c:v>
                </c:pt>
                <c:pt idx="161">
                  <c:v>1.6866121104089029</c:v>
                </c:pt>
                <c:pt idx="162">
                  <c:v>1.821989953006</c:v>
                </c:pt>
                <c:pt idx="163">
                  <c:v>1.4012585750553699</c:v>
                </c:pt>
                <c:pt idx="164">
                  <c:v>2.0748528061362235</c:v>
                </c:pt>
                <c:pt idx="165">
                  <c:v>1.546804947874467</c:v>
                </c:pt>
                <c:pt idx="166">
                  <c:v>1.9514935450764292</c:v>
                </c:pt>
                <c:pt idx="167">
                  <c:v>2.1922432884999701</c:v>
                </c:pt>
                <c:pt idx="168">
                  <c:v>1.1839383136174575</c:v>
                </c:pt>
                <c:pt idx="169">
                  <c:v>1.2919975152595498</c:v>
                </c:pt>
                <c:pt idx="170">
                  <c:v>1.2763328471884599</c:v>
                </c:pt>
                <c:pt idx="171">
                  <c:v>1.4074164100902098</c:v>
                </c:pt>
                <c:pt idx="172">
                  <c:v>2.3220709771511867</c:v>
                </c:pt>
                <c:pt idx="173">
                  <c:v>1.36736347431535</c:v>
                </c:pt>
                <c:pt idx="174">
                  <c:v>1.86928104575163</c:v>
                </c:pt>
                <c:pt idx="175">
                  <c:v>2.0261978069464783</c:v>
                </c:pt>
                <c:pt idx="176">
                  <c:v>1.3962620861016601</c:v>
                </c:pt>
                <c:pt idx="177">
                  <c:v>2.46172959541944</c:v>
                </c:pt>
                <c:pt idx="178">
                  <c:v>2.1771052773726653</c:v>
                </c:pt>
                <c:pt idx="179">
                  <c:v>1.5425916923243039</c:v>
                </c:pt>
                <c:pt idx="180">
                  <c:v>1.7089072543618007</c:v>
                </c:pt>
                <c:pt idx="181">
                  <c:v>1.52477988440555</c:v>
                </c:pt>
                <c:pt idx="182">
                  <c:v>1.49785286015233</c:v>
                </c:pt>
                <c:pt idx="183">
                  <c:v>1.6961459514935551</c:v>
                </c:pt>
                <c:pt idx="184">
                  <c:v>2.24444984605412</c:v>
                </c:pt>
                <c:pt idx="185">
                  <c:v>2.5840895586884978</c:v>
                </c:pt>
                <c:pt idx="186">
                  <c:v>2.7449900070220998</c:v>
                </c:pt>
                <c:pt idx="187">
                  <c:v>2.0661292065035401</c:v>
                </c:pt>
                <c:pt idx="188">
                  <c:v>2.4174904121428198</c:v>
                </c:pt>
                <c:pt idx="189">
                  <c:v>1.884257008588565</c:v>
                </c:pt>
                <c:pt idx="190">
                  <c:v>1.6392399935180699</c:v>
                </c:pt>
                <c:pt idx="191">
                  <c:v>1.8633527791281801</c:v>
                </c:pt>
                <c:pt idx="192">
                  <c:v>2.4834575703559754</c:v>
                </c:pt>
                <c:pt idx="193">
                  <c:v>2.2821125695457201</c:v>
                </c:pt>
                <c:pt idx="194">
                  <c:v>3.05126127586021</c:v>
                </c:pt>
                <c:pt idx="195">
                  <c:v>2.8674039863879401</c:v>
                </c:pt>
                <c:pt idx="196">
                  <c:v>2.6789148166153578</c:v>
                </c:pt>
                <c:pt idx="197">
                  <c:v>2.0772295143952877</c:v>
                </c:pt>
                <c:pt idx="198">
                  <c:v>0.59228650137740824</c:v>
                </c:pt>
                <c:pt idx="199">
                  <c:v>0.61955112623561803</c:v>
                </c:pt>
                <c:pt idx="200">
                  <c:v>0.62384540593096705</c:v>
                </c:pt>
                <c:pt idx="201">
                  <c:v>0.6565116404688609</c:v>
                </c:pt>
                <c:pt idx="202">
                  <c:v>0.69156808729001229</c:v>
                </c:pt>
                <c:pt idx="203">
                  <c:v>0.72959541943499406</c:v>
                </c:pt>
                <c:pt idx="204">
                  <c:v>0.77137687030735169</c:v>
                </c:pt>
                <c:pt idx="205">
                  <c:v>0.81575109382596001</c:v>
                </c:pt>
                <c:pt idx="206">
                  <c:v>0.86170528817587855</c:v>
                </c:pt>
                <c:pt idx="207">
                  <c:v>0.68497812348079823</c:v>
                </c:pt>
                <c:pt idx="208">
                  <c:v>0.75225517204126802</c:v>
                </c:pt>
                <c:pt idx="209">
                  <c:v>0.82259763409496001</c:v>
                </c:pt>
                <c:pt idx="210">
                  <c:v>0.65055636579700471</c:v>
                </c:pt>
                <c:pt idx="211">
                  <c:v>0.89728839194079768</c:v>
                </c:pt>
                <c:pt idx="212">
                  <c:v>0.97389672122292226</c:v>
                </c:pt>
                <c:pt idx="213">
                  <c:v>1.0533273915626875</c:v>
                </c:pt>
                <c:pt idx="214">
                  <c:v>1.1321368767892801</c:v>
                </c:pt>
                <c:pt idx="215">
                  <c:v>1.2137957111219098</c:v>
                </c:pt>
                <c:pt idx="216">
                  <c:v>1.2954275374061499</c:v>
                </c:pt>
                <c:pt idx="217">
                  <c:v>1.3783422459893</c:v>
                </c:pt>
                <c:pt idx="218">
                  <c:v>1.461932155782417</c:v>
                </c:pt>
                <c:pt idx="219">
                  <c:v>1.5475206611570198</c:v>
                </c:pt>
                <c:pt idx="220">
                  <c:v>0.68212877437476471</c:v>
                </c:pt>
                <c:pt idx="221">
                  <c:v>0.71488953708205105</c:v>
                </c:pt>
                <c:pt idx="222">
                  <c:v>0.74998649597580103</c:v>
                </c:pt>
                <c:pt idx="223">
                  <c:v>0.78798682007238197</c:v>
                </c:pt>
                <c:pt idx="224">
                  <c:v>0.82974126289634365</c:v>
                </c:pt>
                <c:pt idx="225">
                  <c:v>0.87418300653594805</c:v>
                </c:pt>
                <c:pt idx="226">
                  <c:v>0.92009668881326556</c:v>
                </c:pt>
                <c:pt idx="227">
                  <c:v>0.7161184032841813</c:v>
                </c:pt>
                <c:pt idx="228">
                  <c:v>0.74775833198293096</c:v>
                </c:pt>
                <c:pt idx="229">
                  <c:v>0.78353049208664149</c:v>
                </c:pt>
                <c:pt idx="230">
                  <c:v>0.78057311078701308</c:v>
                </c:pt>
                <c:pt idx="231">
                  <c:v>0.81565656565656597</c:v>
                </c:pt>
                <c:pt idx="232">
                  <c:v>0.85364338572894649</c:v>
                </c:pt>
                <c:pt idx="233">
                  <c:v>0.89539782855290861</c:v>
                </c:pt>
                <c:pt idx="234">
                  <c:v>0.93985307621671377</c:v>
                </c:pt>
                <c:pt idx="235">
                  <c:v>0.98579376654243001</c:v>
                </c:pt>
                <c:pt idx="236">
                  <c:v>0.85398098633392705</c:v>
                </c:pt>
                <c:pt idx="237">
                  <c:v>0.92883379247015663</c:v>
                </c:pt>
                <c:pt idx="238">
                  <c:v>1.0054286177280753</c:v>
                </c:pt>
                <c:pt idx="239">
                  <c:v>0.81525144493058965</c:v>
                </c:pt>
                <c:pt idx="240">
                  <c:v>1.08496732026144</c:v>
                </c:pt>
                <c:pt idx="241">
                  <c:v>1.16389834170583</c:v>
                </c:pt>
                <c:pt idx="242">
                  <c:v>1.2456922162804456</c:v>
                </c:pt>
                <c:pt idx="243">
                  <c:v>1.3273780586614798</c:v>
                </c:pt>
                <c:pt idx="244">
                  <c:v>1.4103332793172398</c:v>
                </c:pt>
                <c:pt idx="245">
                  <c:v>1.4939772052071465</c:v>
                </c:pt>
                <c:pt idx="246">
                  <c:v>1.579511694484957</c:v>
                </c:pt>
                <c:pt idx="247">
                  <c:v>0.848066223734673</c:v>
                </c:pt>
                <c:pt idx="248">
                  <c:v>0.88321719872521776</c:v>
                </c:pt>
                <c:pt idx="249">
                  <c:v>0.92127153891860003</c:v>
                </c:pt>
                <c:pt idx="250">
                  <c:v>0.96305298979095544</c:v>
                </c:pt>
                <c:pt idx="251">
                  <c:v>1.0074407173337698</c:v>
                </c:pt>
                <c:pt idx="252">
                  <c:v>1.0534219197320798</c:v>
                </c:pt>
                <c:pt idx="253">
                  <c:v>0.88580997137146933</c:v>
                </c:pt>
                <c:pt idx="254">
                  <c:v>0.91873278236914602</c:v>
                </c:pt>
                <c:pt idx="255">
                  <c:v>0.96068978555609663</c:v>
                </c:pt>
                <c:pt idx="256">
                  <c:v>0.95384324528709663</c:v>
                </c:pt>
                <c:pt idx="257">
                  <c:v>0.99192459352887419</c:v>
                </c:pt>
                <c:pt idx="258">
                  <c:v>1.0337600604980299</c:v>
                </c:pt>
                <c:pt idx="259">
                  <c:v>1.0781477880408401</c:v>
                </c:pt>
                <c:pt idx="260">
                  <c:v>1.1240479662939653</c:v>
                </c:pt>
                <c:pt idx="261">
                  <c:v>1.0375546912980098</c:v>
                </c:pt>
                <c:pt idx="262">
                  <c:v>1.1172014260249599</c:v>
                </c:pt>
                <c:pt idx="263">
                  <c:v>1.1962809917355448</c:v>
                </c:pt>
                <c:pt idx="264">
                  <c:v>0.99372062874736622</c:v>
                </c:pt>
                <c:pt idx="265">
                  <c:v>1.2782099065521499</c:v>
                </c:pt>
                <c:pt idx="266">
                  <c:v>1.359909252957374</c:v>
                </c:pt>
                <c:pt idx="267">
                  <c:v>1.4429184897099299</c:v>
                </c:pt>
                <c:pt idx="268">
                  <c:v>1.5267109598660429</c:v>
                </c:pt>
                <c:pt idx="269">
                  <c:v>1.6123534813374401</c:v>
                </c:pt>
                <c:pt idx="270">
                  <c:v>1.0290201480041072</c:v>
                </c:pt>
                <c:pt idx="271">
                  <c:v>1.0670339761248899</c:v>
                </c:pt>
                <c:pt idx="272">
                  <c:v>1.1089369632150401</c:v>
                </c:pt>
                <c:pt idx="273">
                  <c:v>1.15333819478205</c:v>
                </c:pt>
                <c:pt idx="274">
                  <c:v>1.19930589315616</c:v>
                </c:pt>
                <c:pt idx="275">
                  <c:v>1.07074758277967</c:v>
                </c:pt>
                <c:pt idx="276">
                  <c:v>1.10591206179441</c:v>
                </c:pt>
                <c:pt idx="277">
                  <c:v>1.15051585372441</c:v>
                </c:pt>
                <c:pt idx="278">
                  <c:v>1.1441149462539801</c:v>
                </c:pt>
                <c:pt idx="279">
                  <c:v>1.185977421271545</c:v>
                </c:pt>
                <c:pt idx="280">
                  <c:v>1.230486685032137</c:v>
                </c:pt>
                <c:pt idx="281">
                  <c:v>1.27635985523686</c:v>
                </c:pt>
                <c:pt idx="282">
                  <c:v>1.22963593150759</c:v>
                </c:pt>
                <c:pt idx="283">
                  <c:v>1.3117403986387899</c:v>
                </c:pt>
                <c:pt idx="284">
                  <c:v>1.39349376114082</c:v>
                </c:pt>
                <c:pt idx="285">
                  <c:v>1.4767730783773598</c:v>
                </c:pt>
                <c:pt idx="286">
                  <c:v>1.1858828931021399</c:v>
                </c:pt>
                <c:pt idx="287">
                  <c:v>1.5603764921946672</c:v>
                </c:pt>
                <c:pt idx="288">
                  <c:v>1.64622157402906</c:v>
                </c:pt>
                <c:pt idx="289">
                  <c:v>1.2240992815859078</c:v>
                </c:pt>
                <c:pt idx="290">
                  <c:v>1.2659887646518726</c:v>
                </c:pt>
                <c:pt idx="291">
                  <c:v>1.3104575163398726</c:v>
                </c:pt>
                <c:pt idx="292">
                  <c:v>1.3564252147139799</c:v>
                </c:pt>
                <c:pt idx="293">
                  <c:v>1.2651920272241075</c:v>
                </c:pt>
                <c:pt idx="294">
                  <c:v>1.303381407659477</c:v>
                </c:pt>
                <c:pt idx="295">
                  <c:v>1.3472829903311201</c:v>
                </c:pt>
                <c:pt idx="296">
                  <c:v>1.3454194349916326</c:v>
                </c:pt>
                <c:pt idx="297">
                  <c:v>1.38988818667963</c:v>
                </c:pt>
                <c:pt idx="298">
                  <c:v>1.4358423810295498</c:v>
                </c:pt>
                <c:pt idx="299">
                  <c:v>1.4292389131961298</c:v>
                </c:pt>
                <c:pt idx="300">
                  <c:v>1.5125722465294698</c:v>
                </c:pt>
                <c:pt idx="301">
                  <c:v>1.5964457408307726</c:v>
                </c:pt>
                <c:pt idx="302">
                  <c:v>1.6824798790039401</c:v>
                </c:pt>
                <c:pt idx="303">
                  <c:v>1.3856749311294798</c:v>
                </c:pt>
                <c:pt idx="304">
                  <c:v>1.4276184302922299</c:v>
                </c:pt>
                <c:pt idx="305">
                  <c:v>1.4722357262464201</c:v>
                </c:pt>
                <c:pt idx="306">
                  <c:v>1.5180818884027401</c:v>
                </c:pt>
                <c:pt idx="307">
                  <c:v>1.4678874304542799</c:v>
                </c:pt>
                <c:pt idx="308">
                  <c:v>1.50983092961703</c:v>
                </c:pt>
                <c:pt idx="309">
                  <c:v>1.5512477718360129</c:v>
                </c:pt>
                <c:pt idx="310">
                  <c:v>1.5545292497164198</c:v>
                </c:pt>
                <c:pt idx="311">
                  <c:v>1.6005239561389299</c:v>
                </c:pt>
                <c:pt idx="312">
                  <c:v>1.6352968184518999</c:v>
                </c:pt>
                <c:pt idx="313">
                  <c:v>1.7213174526008701</c:v>
                </c:pt>
                <c:pt idx="314">
                  <c:v>1.59336682331335</c:v>
                </c:pt>
                <c:pt idx="315">
                  <c:v>1.6380111273159401</c:v>
                </c:pt>
                <c:pt idx="316">
                  <c:v>1.6840598498352548</c:v>
                </c:pt>
                <c:pt idx="317">
                  <c:v>1.67765894236482</c:v>
                </c:pt>
                <c:pt idx="318">
                  <c:v>1.7222627342948207</c:v>
                </c:pt>
                <c:pt idx="319">
                  <c:v>1.7637470966348001</c:v>
                </c:pt>
                <c:pt idx="320">
                  <c:v>1.7683384648625335</c:v>
                </c:pt>
                <c:pt idx="321">
                  <c:v>1.8086209690487827</c:v>
                </c:pt>
                <c:pt idx="322">
                  <c:v>1.85458866742289</c:v>
                </c:pt>
                <c:pt idx="323">
                  <c:v>0.57382650029708804</c:v>
                </c:pt>
                <c:pt idx="324">
                  <c:v>0.8898611786312316</c:v>
                </c:pt>
                <c:pt idx="325">
                  <c:v>0.82620320855615004</c:v>
                </c:pt>
                <c:pt idx="326">
                  <c:v>0.80755415113703721</c:v>
                </c:pt>
                <c:pt idx="327">
                  <c:v>0.88427051261275935</c:v>
                </c:pt>
                <c:pt idx="328">
                  <c:v>0.87876087073948206</c:v>
                </c:pt>
                <c:pt idx="329">
                  <c:v>0.83850537460163099</c:v>
                </c:pt>
                <c:pt idx="330">
                  <c:v>0.87281910009182695</c:v>
                </c:pt>
                <c:pt idx="331">
                  <c:v>0.86693134554097095</c:v>
                </c:pt>
                <c:pt idx="332">
                  <c:v>0.77365905039701988</c:v>
                </c:pt>
                <c:pt idx="333">
                  <c:v>0.86098957489331795</c:v>
                </c:pt>
                <c:pt idx="334">
                  <c:v>0.853157240857776</c:v>
                </c:pt>
                <c:pt idx="335">
                  <c:v>0.54899259979473858</c:v>
                </c:pt>
                <c:pt idx="336">
                  <c:v>0.72247879868200704</c:v>
                </c:pt>
                <c:pt idx="337">
                  <c:v>0.65537730243612691</c:v>
                </c:pt>
                <c:pt idx="338">
                  <c:v>0.5888024631340143</c:v>
                </c:pt>
                <c:pt idx="339">
                  <c:v>0.63085399449035795</c:v>
                </c:pt>
                <c:pt idx="340">
                  <c:v>0.63814616755793196</c:v>
                </c:pt>
                <c:pt idx="341">
                  <c:v>0.6737157672986559</c:v>
                </c:pt>
                <c:pt idx="342">
                  <c:v>0.71831955922864998</c:v>
                </c:pt>
                <c:pt idx="343">
                  <c:v>0.76681251012801865</c:v>
                </c:pt>
                <c:pt idx="344">
                  <c:v>0.81973478096472796</c:v>
                </c:pt>
                <c:pt idx="345">
                  <c:v>0.87796413331172762</c:v>
                </c:pt>
                <c:pt idx="346">
                  <c:v>0.9375168800302468</c:v>
                </c:pt>
                <c:pt idx="347">
                  <c:v>0.62419651056014802</c:v>
                </c:pt>
                <c:pt idx="348">
                  <c:v>0.91111651272079097</c:v>
                </c:pt>
                <c:pt idx="349">
                  <c:v>0.90736239399340957</c:v>
                </c:pt>
                <c:pt idx="350">
                  <c:v>0.90317614649165456</c:v>
                </c:pt>
                <c:pt idx="351">
                  <c:v>0.80563657970074909</c:v>
                </c:pt>
                <c:pt idx="352">
                  <c:v>0.8981796575379466</c:v>
                </c:pt>
                <c:pt idx="353">
                  <c:v>0.83029492788851189</c:v>
                </c:pt>
                <c:pt idx="354">
                  <c:v>0.77236266407389442</c:v>
                </c:pt>
                <c:pt idx="355">
                  <c:v>0.88655269270242343</c:v>
                </c:pt>
                <c:pt idx="356">
                  <c:v>0.86984821476800356</c:v>
                </c:pt>
                <c:pt idx="357">
                  <c:v>0.89267001566466886</c:v>
                </c:pt>
                <c:pt idx="358">
                  <c:v>0.68461351482741861</c:v>
                </c:pt>
                <c:pt idx="359">
                  <c:v>1.0541916491114398</c:v>
                </c:pt>
                <c:pt idx="360">
                  <c:v>0.73294441743639882</c:v>
                </c:pt>
                <c:pt idx="361">
                  <c:v>0.71004159239453679</c:v>
                </c:pt>
                <c:pt idx="362">
                  <c:v>0.96314751796035203</c:v>
                </c:pt>
                <c:pt idx="363">
                  <c:v>1.048587479068765</c:v>
                </c:pt>
                <c:pt idx="364">
                  <c:v>1.0430778371954799</c:v>
                </c:pt>
                <c:pt idx="365">
                  <c:v>0.93060281964025304</c:v>
                </c:pt>
                <c:pt idx="366">
                  <c:v>1.03712256252363</c:v>
                </c:pt>
                <c:pt idx="367">
                  <c:v>0.98606384702641359</c:v>
                </c:pt>
                <c:pt idx="368">
                  <c:v>1.0310727596823899</c:v>
                </c:pt>
                <c:pt idx="369">
                  <c:v>1.0239966510019953</c:v>
                </c:pt>
                <c:pt idx="370">
                  <c:v>1.0118970453195075</c:v>
                </c:pt>
                <c:pt idx="371">
                  <c:v>0.88100253875654855</c:v>
                </c:pt>
                <c:pt idx="372">
                  <c:v>0.79097120942040777</c:v>
                </c:pt>
                <c:pt idx="373">
                  <c:v>0.87627613028682505</c:v>
                </c:pt>
                <c:pt idx="374">
                  <c:v>0.81298276886512122</c:v>
                </c:pt>
                <c:pt idx="375">
                  <c:v>0.96663155620375119</c:v>
                </c:pt>
                <c:pt idx="376">
                  <c:v>0.7315805109922745</c:v>
                </c:pt>
                <c:pt idx="377">
                  <c:v>1.0627532004537401</c:v>
                </c:pt>
                <c:pt idx="378">
                  <c:v>1.1626829795279039</c:v>
                </c:pt>
                <c:pt idx="379">
                  <c:v>1.2657456922162778</c:v>
                </c:pt>
                <c:pt idx="380">
                  <c:v>1.3704558958569701</c:v>
                </c:pt>
                <c:pt idx="381">
                  <c:v>1.47881218603144</c:v>
                </c:pt>
                <c:pt idx="382">
                  <c:v>1.5866418192621399</c:v>
                </c:pt>
                <c:pt idx="383">
                  <c:v>1.69667260843731</c:v>
                </c:pt>
                <c:pt idx="384">
                  <c:v>1.806433317128497</c:v>
                </c:pt>
                <c:pt idx="385">
                  <c:v>1.918867822611142</c:v>
                </c:pt>
                <c:pt idx="386">
                  <c:v>0.60861286663425695</c:v>
                </c:pt>
                <c:pt idx="387">
                  <c:v>0.67164965159618073</c:v>
                </c:pt>
                <c:pt idx="388">
                  <c:v>0.72397774536812065</c:v>
                </c:pt>
                <c:pt idx="389">
                  <c:v>1.2567520120996098</c:v>
                </c:pt>
                <c:pt idx="390">
                  <c:v>0.77798033814076561</c:v>
                </c:pt>
                <c:pt idx="391">
                  <c:v>1.2511613460811275</c:v>
                </c:pt>
                <c:pt idx="392">
                  <c:v>0.83302274077674909</c:v>
                </c:pt>
                <c:pt idx="393">
                  <c:v>0.89227839896289129</c:v>
                </c:pt>
                <c:pt idx="394">
                  <c:v>0.95613892940096057</c:v>
                </c:pt>
                <c:pt idx="395">
                  <c:v>1.1095851563766026</c:v>
                </c:pt>
                <c:pt idx="396">
                  <c:v>1.0267784799870401</c:v>
                </c:pt>
                <c:pt idx="397">
                  <c:v>1.1008750607681101</c:v>
                </c:pt>
                <c:pt idx="398">
                  <c:v>1.2456382001836472</c:v>
                </c:pt>
                <c:pt idx="399">
                  <c:v>1.23937233295522</c:v>
                </c:pt>
                <c:pt idx="400">
                  <c:v>1.14746394425539</c:v>
                </c:pt>
                <c:pt idx="401">
                  <c:v>1.059714795008907</c:v>
                </c:pt>
                <c:pt idx="402">
                  <c:v>0.74068222330254463</c:v>
                </c:pt>
                <c:pt idx="403">
                  <c:v>1.2318505914762601</c:v>
                </c:pt>
                <c:pt idx="404">
                  <c:v>1.2197509857937701</c:v>
                </c:pt>
                <c:pt idx="405">
                  <c:v>1.1960109112515553</c:v>
                </c:pt>
                <c:pt idx="406">
                  <c:v>0.79703451628585364</c:v>
                </c:pt>
                <c:pt idx="407">
                  <c:v>1.1371333657429898</c:v>
                </c:pt>
                <c:pt idx="408">
                  <c:v>0.99415275752174059</c:v>
                </c:pt>
                <c:pt idx="409">
                  <c:v>0.845176362556042</c:v>
                </c:pt>
                <c:pt idx="410">
                  <c:v>1.13559390698428</c:v>
                </c:pt>
                <c:pt idx="411">
                  <c:v>0.88726840598498369</c:v>
                </c:pt>
                <c:pt idx="412">
                  <c:v>1.1346081132177401</c:v>
                </c:pt>
                <c:pt idx="413">
                  <c:v>0.92607897153351904</c:v>
                </c:pt>
                <c:pt idx="414">
                  <c:v>1.1243450548263432</c:v>
                </c:pt>
                <c:pt idx="415">
                  <c:v>0.99681305028898604</c:v>
                </c:pt>
                <c:pt idx="416">
                  <c:v>1.0556905957975498</c:v>
                </c:pt>
                <c:pt idx="417">
                  <c:v>1.09903851347702</c:v>
                </c:pt>
                <c:pt idx="418">
                  <c:v>0.815980662237347</c:v>
                </c:pt>
                <c:pt idx="419">
                  <c:v>0.64844973802193095</c:v>
                </c:pt>
                <c:pt idx="420">
                  <c:v>0.91090044833360295</c:v>
                </c:pt>
                <c:pt idx="421">
                  <c:v>0.80274671852212065</c:v>
                </c:pt>
                <c:pt idx="422">
                  <c:v>0.69046075730567735</c:v>
                </c:pt>
                <c:pt idx="423">
                  <c:v>0.73337654621077164</c:v>
                </c:pt>
                <c:pt idx="424">
                  <c:v>0.86702587371036677</c:v>
                </c:pt>
                <c:pt idx="425">
                  <c:v>0.77802085021336587</c:v>
                </c:pt>
                <c:pt idx="426">
                  <c:v>0.82648679306433259</c:v>
                </c:pt>
                <c:pt idx="427">
                  <c:v>0.87936855182844498</c:v>
                </c:pt>
                <c:pt idx="428">
                  <c:v>0.93767892832064004</c:v>
                </c:pt>
                <c:pt idx="429">
                  <c:v>0.99720466699076249</c:v>
                </c:pt>
                <c:pt idx="430">
                  <c:v>0.93222330254415864</c:v>
                </c:pt>
                <c:pt idx="431">
                  <c:v>0.86898395721925104</c:v>
                </c:pt>
                <c:pt idx="432">
                  <c:v>1.0020120996056801</c:v>
                </c:pt>
                <c:pt idx="433">
                  <c:v>1.0775266029276653</c:v>
                </c:pt>
                <c:pt idx="434">
                  <c:v>1.1604278074866301</c:v>
                </c:pt>
                <c:pt idx="435">
                  <c:v>1.2490412142818599</c:v>
                </c:pt>
                <c:pt idx="436">
                  <c:v>0.92641657213849704</c:v>
                </c:pt>
                <c:pt idx="437">
                  <c:v>0.97766434397450441</c:v>
                </c:pt>
                <c:pt idx="438">
                  <c:v>1.4648760330578499</c:v>
                </c:pt>
                <c:pt idx="439">
                  <c:v>1.4407443418138599</c:v>
                </c:pt>
                <c:pt idx="440">
                  <c:v>1.3995030519094698</c:v>
                </c:pt>
                <c:pt idx="441">
                  <c:v>1.025873710365687</c:v>
                </c:pt>
                <c:pt idx="442">
                  <c:v>1.3420839410144201</c:v>
                </c:pt>
                <c:pt idx="443">
                  <c:v>1.5084805271971</c:v>
                </c:pt>
                <c:pt idx="444">
                  <c:v>1.1162966564036099</c:v>
                </c:pt>
                <c:pt idx="445">
                  <c:v>1.1986036838978</c:v>
                </c:pt>
                <c:pt idx="446">
                  <c:v>1.2740101550262026</c:v>
                </c:pt>
                <c:pt idx="447">
                  <c:v>0.9121698266083299</c:v>
                </c:pt>
                <c:pt idx="448">
                  <c:v>0.94378274725868305</c:v>
                </c:pt>
                <c:pt idx="449">
                  <c:v>1.5027413169124375</c:v>
                </c:pt>
                <c:pt idx="450">
                  <c:v>1.26686652622482</c:v>
                </c:pt>
                <c:pt idx="451">
                  <c:v>1.019999459839027</c:v>
                </c:pt>
                <c:pt idx="452">
                  <c:v>1.496894074434177</c:v>
                </c:pt>
                <c:pt idx="453">
                  <c:v>1.1004699400421298</c:v>
                </c:pt>
                <c:pt idx="454">
                  <c:v>1.0119375573920972</c:v>
                </c:pt>
                <c:pt idx="455">
                  <c:v>1.1866796305298999</c:v>
                </c:pt>
                <c:pt idx="456">
                  <c:v>1.2817209528439475</c:v>
                </c:pt>
                <c:pt idx="457">
                  <c:v>1.3838383838383799</c:v>
                </c:pt>
                <c:pt idx="458">
                  <c:v>1.0746502457732401</c:v>
                </c:pt>
                <c:pt idx="459">
                  <c:v>1.1330956625074298</c:v>
                </c:pt>
                <c:pt idx="460">
                  <c:v>1.6957948468643698</c:v>
                </c:pt>
                <c:pt idx="461">
                  <c:v>1.5326527305136901</c:v>
                </c:pt>
                <c:pt idx="462">
                  <c:v>1.2443013017879299</c:v>
                </c:pt>
                <c:pt idx="463">
                  <c:v>1.7668665262248207</c:v>
                </c:pt>
                <c:pt idx="464">
                  <c:v>1.6178361151623175</c:v>
                </c:pt>
                <c:pt idx="465">
                  <c:v>1.3467968454599475</c:v>
                </c:pt>
                <c:pt idx="466">
                  <c:v>1.4426214011775498</c:v>
                </c:pt>
                <c:pt idx="467">
                  <c:v>1.4888726840598498</c:v>
                </c:pt>
                <c:pt idx="468">
                  <c:v>1.20019715875331</c:v>
                </c:pt>
                <c:pt idx="469">
                  <c:v>1.0982687840976599</c:v>
                </c:pt>
                <c:pt idx="470">
                  <c:v>1.3220304650785901</c:v>
                </c:pt>
                <c:pt idx="471">
                  <c:v>1.1893129152487429</c:v>
                </c:pt>
                <c:pt idx="472">
                  <c:v>0.67301355804029594</c:v>
                </c:pt>
                <c:pt idx="473">
                  <c:v>1.1717036676929675</c:v>
                </c:pt>
                <c:pt idx="474">
                  <c:v>1.2860152325392999</c:v>
                </c:pt>
                <c:pt idx="475">
                  <c:v>1.3941149462539801</c:v>
                </c:pt>
                <c:pt idx="476">
                  <c:v>1.2413304164641072</c:v>
                </c:pt>
                <c:pt idx="477">
                  <c:v>1.4753011397396398</c:v>
                </c:pt>
                <c:pt idx="478">
                  <c:v>1.50950683303624</c:v>
                </c:pt>
                <c:pt idx="479">
                  <c:v>1.37527683249608</c:v>
                </c:pt>
                <c:pt idx="480">
                  <c:v>1.49979743963701</c:v>
                </c:pt>
                <c:pt idx="481">
                  <c:v>1.9373008156430598</c:v>
                </c:pt>
                <c:pt idx="482">
                  <c:v>1.7294333711445982</c:v>
                </c:pt>
                <c:pt idx="483">
                  <c:v>2.0309377194403959</c:v>
                </c:pt>
                <c:pt idx="484">
                  <c:v>1.8368848916977301</c:v>
                </c:pt>
                <c:pt idx="485">
                  <c:v>1.6168773294441701</c:v>
                </c:pt>
                <c:pt idx="486">
                  <c:v>1.2727812888240675</c:v>
                </c:pt>
                <c:pt idx="487">
                  <c:v>1.38073245827257</c:v>
                </c:pt>
                <c:pt idx="488">
                  <c:v>1.3533868092691599</c:v>
                </c:pt>
                <c:pt idx="489">
                  <c:v>1.507427213309567</c:v>
                </c:pt>
                <c:pt idx="490">
                  <c:v>1.50070220925836</c:v>
                </c:pt>
                <c:pt idx="491">
                  <c:v>1.6530951223464601</c:v>
                </c:pt>
                <c:pt idx="492">
                  <c:v>2.1812375087776292</c:v>
                </c:pt>
                <c:pt idx="493">
                  <c:v>1.79299681305029</c:v>
                </c:pt>
                <c:pt idx="494">
                  <c:v>1.9283881596715835</c:v>
                </c:pt>
                <c:pt idx="495">
                  <c:v>1.6291929995138601</c:v>
                </c:pt>
                <c:pt idx="496">
                  <c:v>2.2986414951655587</c:v>
                </c:pt>
                <c:pt idx="497">
                  <c:v>2.0578917517420292</c:v>
                </c:pt>
                <c:pt idx="498">
                  <c:v>1.4729109274563801</c:v>
                </c:pt>
                <c:pt idx="499">
                  <c:v>1.6034273213417629</c:v>
                </c:pt>
                <c:pt idx="500">
                  <c:v>1.64871981850591</c:v>
                </c:pt>
                <c:pt idx="501">
                  <c:v>1.9756522443688223</c:v>
                </c:pt>
                <c:pt idx="502">
                  <c:v>2.4284286717441788</c:v>
                </c:pt>
                <c:pt idx="503">
                  <c:v>2.1325555015394597</c:v>
                </c:pt>
                <c:pt idx="504">
                  <c:v>1.81517042078539</c:v>
                </c:pt>
                <c:pt idx="505">
                  <c:v>2.2834494679414554</c:v>
                </c:pt>
                <c:pt idx="506">
                  <c:v>1.7447874466591007</c:v>
                </c:pt>
                <c:pt idx="507">
                  <c:v>2.5680737859882199</c:v>
                </c:pt>
                <c:pt idx="508">
                  <c:v>1.8023280937719399</c:v>
                </c:pt>
                <c:pt idx="509">
                  <c:v>1.4498595581483298</c:v>
                </c:pt>
                <c:pt idx="510">
                  <c:v>1.9905741911089498</c:v>
                </c:pt>
                <c:pt idx="511">
                  <c:v>2.350848052719702</c:v>
                </c:pt>
                <c:pt idx="512">
                  <c:v>2.1725274131691177</c:v>
                </c:pt>
                <c:pt idx="513">
                  <c:v>1.9695079133581799</c:v>
                </c:pt>
                <c:pt idx="514">
                  <c:v>2.5238886188084</c:v>
                </c:pt>
                <c:pt idx="515">
                  <c:v>2.8513747096634798</c:v>
                </c:pt>
                <c:pt idx="516">
                  <c:v>2.6905012693782702</c:v>
                </c:pt>
                <c:pt idx="517">
                  <c:v>2.1835061848430799</c:v>
                </c:pt>
                <c:pt idx="518">
                  <c:v>2.5898422729973554</c:v>
                </c:pt>
                <c:pt idx="519">
                  <c:v>2.3884837681629207</c:v>
                </c:pt>
                <c:pt idx="520">
                  <c:v>3.15764597850159</c:v>
                </c:pt>
                <c:pt idx="521">
                  <c:v>2.9737886890293277</c:v>
                </c:pt>
                <c:pt idx="522">
                  <c:v>2.7852860152325412</c:v>
                </c:pt>
                <c:pt idx="523">
                  <c:v>1.4021768487009099</c:v>
                </c:pt>
                <c:pt idx="524">
                  <c:v>1.1181061956463001</c:v>
                </c:pt>
                <c:pt idx="525">
                  <c:v>1.0129503592070399</c:v>
                </c:pt>
                <c:pt idx="526">
                  <c:v>1.0203235564198099</c:v>
                </c:pt>
                <c:pt idx="527">
                  <c:v>1.1214281855993098</c:v>
                </c:pt>
                <c:pt idx="528">
                  <c:v>1.8022470696267558</c:v>
                </c:pt>
                <c:pt idx="529">
                  <c:v>1.2387646518662598</c:v>
                </c:pt>
                <c:pt idx="530">
                  <c:v>1.79572462593853</c:v>
                </c:pt>
                <c:pt idx="531">
                  <c:v>1.3606789823367427</c:v>
                </c:pt>
                <c:pt idx="532">
                  <c:v>1.4872386971317475</c:v>
                </c:pt>
                <c:pt idx="533">
                  <c:v>1.4287797763733598</c:v>
                </c:pt>
                <c:pt idx="534">
                  <c:v>1.616634257008587</c:v>
                </c:pt>
                <c:pt idx="535">
                  <c:v>1.7510533138875406</c:v>
                </c:pt>
                <c:pt idx="536">
                  <c:v>1.8849592178469199</c:v>
                </c:pt>
                <c:pt idx="537">
                  <c:v>2.0221736077351</c:v>
                </c:pt>
                <c:pt idx="538">
                  <c:v>2.1582806676389601</c:v>
                </c:pt>
                <c:pt idx="539">
                  <c:v>2.2973586128666299</c:v>
                </c:pt>
                <c:pt idx="540">
                  <c:v>1.7872711067898206</c:v>
                </c:pt>
                <c:pt idx="541">
                  <c:v>1.3457705396208126</c:v>
                </c:pt>
                <c:pt idx="542">
                  <c:v>1.7726327445578807</c:v>
                </c:pt>
                <c:pt idx="543">
                  <c:v>1.5001890563387901</c:v>
                </c:pt>
                <c:pt idx="544">
                  <c:v>1.7449359909253006</c:v>
                </c:pt>
                <c:pt idx="545">
                  <c:v>1.24727218711176</c:v>
                </c:pt>
                <c:pt idx="546">
                  <c:v>1.6962134716145429</c:v>
                </c:pt>
                <c:pt idx="547">
                  <c:v>1.1363771403878429</c:v>
                </c:pt>
                <c:pt idx="548">
                  <c:v>2.13232593312806</c:v>
                </c:pt>
                <c:pt idx="549">
                  <c:v>1.6163776805488026</c:v>
                </c:pt>
                <c:pt idx="550">
                  <c:v>2.1229946524064278</c:v>
                </c:pt>
                <c:pt idx="551">
                  <c:v>1.5999162750499563</c:v>
                </c:pt>
                <c:pt idx="552">
                  <c:v>2.1072084481175453</c:v>
                </c:pt>
                <c:pt idx="553">
                  <c:v>1.50160697887971</c:v>
                </c:pt>
                <c:pt idx="554">
                  <c:v>2.5109247555771659</c:v>
                </c:pt>
                <c:pt idx="555">
                  <c:v>1.2615054286177301</c:v>
                </c:pt>
                <c:pt idx="556">
                  <c:v>1.3887268405985</c:v>
                </c:pt>
                <c:pt idx="557">
                  <c:v>2.0788364932749968</c:v>
                </c:pt>
                <c:pt idx="558">
                  <c:v>1.6875303840544498</c:v>
                </c:pt>
                <c:pt idx="559">
                  <c:v>2.92676767676768</c:v>
                </c:pt>
                <c:pt idx="560">
                  <c:v>2.4949224869010997</c:v>
                </c:pt>
                <c:pt idx="561">
                  <c:v>2.0279668341165702</c:v>
                </c:pt>
                <c:pt idx="562">
                  <c:v>1.7878787878787901</c:v>
                </c:pt>
                <c:pt idx="563">
                  <c:v>3.3810970669259452</c:v>
                </c:pt>
                <c:pt idx="564">
                  <c:v>1.3983957219251326</c:v>
                </c:pt>
                <c:pt idx="565">
                  <c:v>0.7449494949494978</c:v>
                </c:pt>
                <c:pt idx="566">
                  <c:v>1.9494814454707499</c:v>
                </c:pt>
                <c:pt idx="567">
                  <c:v>3.8643925889915254</c:v>
                </c:pt>
                <c:pt idx="568">
                  <c:v>1.6735267109598675</c:v>
                </c:pt>
                <c:pt idx="569">
                  <c:v>2.4653891859774202</c:v>
                </c:pt>
                <c:pt idx="570">
                  <c:v>4.3840814562739645</c:v>
                </c:pt>
                <c:pt idx="571">
                  <c:v>4.9229595419434888</c:v>
                </c:pt>
                <c:pt idx="572">
                  <c:v>5.4869551126235709</c:v>
                </c:pt>
                <c:pt idx="573">
                  <c:v>6.068073785988231</c:v>
                </c:pt>
                <c:pt idx="574">
                  <c:v>6.6722303246367387</c:v>
                </c:pt>
                <c:pt idx="575">
                  <c:v>1.54400961486523</c:v>
                </c:pt>
                <c:pt idx="576">
                  <c:v>1.83508885647923</c:v>
                </c:pt>
                <c:pt idx="577">
                  <c:v>2.8978690649813599</c:v>
                </c:pt>
                <c:pt idx="578">
                  <c:v>1.9879949224868998</c:v>
                </c:pt>
                <c:pt idx="579">
                  <c:v>1.54118727380759</c:v>
                </c:pt>
                <c:pt idx="580">
                  <c:v>2.4133311726894653</c:v>
                </c:pt>
                <c:pt idx="581">
                  <c:v>3.3336304218657187</c:v>
                </c:pt>
                <c:pt idx="582">
                  <c:v>1.85570950143143</c:v>
                </c:pt>
                <c:pt idx="583">
                  <c:v>1.6903527251120827</c:v>
                </c:pt>
                <c:pt idx="584">
                  <c:v>1.8913331172689498</c:v>
                </c:pt>
                <c:pt idx="585">
                  <c:v>2.2005347593582978</c:v>
                </c:pt>
                <c:pt idx="586">
                  <c:v>1.70688165073192</c:v>
                </c:pt>
                <c:pt idx="587">
                  <c:v>2.8460271160805877</c:v>
                </c:pt>
                <c:pt idx="588">
                  <c:v>3.7931858693890801</c:v>
                </c:pt>
                <c:pt idx="589">
                  <c:v>1.8439204883055198</c:v>
                </c:pt>
                <c:pt idx="590">
                  <c:v>0.71290444552476595</c:v>
                </c:pt>
                <c:pt idx="591">
                  <c:v>2.00326797385621</c:v>
                </c:pt>
                <c:pt idx="592">
                  <c:v>2.1633041646410653</c:v>
                </c:pt>
                <c:pt idx="593">
                  <c:v>4.2843002214659869</c:v>
                </c:pt>
                <c:pt idx="594">
                  <c:v>2.3277021552422599</c:v>
                </c:pt>
                <c:pt idx="595">
                  <c:v>2.4906417112299502</c:v>
                </c:pt>
                <c:pt idx="596">
                  <c:v>2.6589018527521278</c:v>
                </c:pt>
                <c:pt idx="597">
                  <c:v>2.4225949332901187</c:v>
                </c:pt>
                <c:pt idx="598">
                  <c:v>4.7904985685734296</c:v>
                </c:pt>
                <c:pt idx="599">
                  <c:v>5.3198563171825146</c:v>
                </c:pt>
                <c:pt idx="600">
                  <c:v>5.863069194620012</c:v>
                </c:pt>
                <c:pt idx="601">
                  <c:v>6.4284016636957766</c:v>
                </c:pt>
                <c:pt idx="602">
                  <c:v>2.0477637335926158</c:v>
                </c:pt>
                <c:pt idx="603">
                  <c:v>2.6527305136930797</c:v>
                </c:pt>
                <c:pt idx="604">
                  <c:v>2.3316588343326181</c:v>
                </c:pt>
                <c:pt idx="605">
                  <c:v>2.8878760870739502</c:v>
                </c:pt>
                <c:pt idx="606">
                  <c:v>3.1308404904661549</c:v>
                </c:pt>
                <c:pt idx="607">
                  <c:v>0.69750985793766529</c:v>
                </c:pt>
                <c:pt idx="608">
                  <c:v>3.3730216604548198</c:v>
                </c:pt>
                <c:pt idx="609">
                  <c:v>3.6236293415437801</c:v>
                </c:pt>
                <c:pt idx="610">
                  <c:v>1.8778020850213399</c:v>
                </c:pt>
                <c:pt idx="611">
                  <c:v>3.2538891589693759</c:v>
                </c:pt>
                <c:pt idx="612">
                  <c:v>2.2475962836925478</c:v>
                </c:pt>
                <c:pt idx="613">
                  <c:v>2.0547993302004</c:v>
                </c:pt>
                <c:pt idx="614">
                  <c:v>2.45473451088424</c:v>
                </c:pt>
                <c:pt idx="615">
                  <c:v>2.6653162642467554</c:v>
                </c:pt>
                <c:pt idx="616">
                  <c:v>2.8828120779992377</c:v>
                </c:pt>
                <c:pt idx="617">
                  <c:v>2.2384135472370854</c:v>
                </c:pt>
                <c:pt idx="618">
                  <c:v>3.09893048128342</c:v>
                </c:pt>
                <c:pt idx="619">
                  <c:v>3.321422783989624</c:v>
                </c:pt>
                <c:pt idx="620">
                  <c:v>3.6832766164317001</c:v>
                </c:pt>
                <c:pt idx="621">
                  <c:v>2.4237427753470553</c:v>
                </c:pt>
                <c:pt idx="622">
                  <c:v>2.7648004105223412</c:v>
                </c:pt>
                <c:pt idx="623">
                  <c:v>2.61509479824988</c:v>
                </c:pt>
                <c:pt idx="624">
                  <c:v>2.8046912980068099</c:v>
                </c:pt>
                <c:pt idx="625">
                  <c:v>2.9998649597580034</c:v>
                </c:pt>
                <c:pt idx="626">
                  <c:v>2.2194944093339797</c:v>
                </c:pt>
                <c:pt idx="627">
                  <c:v>4.1398071625344404</c:v>
                </c:pt>
                <c:pt idx="628">
                  <c:v>4.6111786312321099</c:v>
                </c:pt>
                <c:pt idx="629">
                  <c:v>2.1085183384648598</c:v>
                </c:pt>
                <c:pt idx="630">
                  <c:v>5.1022794792848334</c:v>
                </c:pt>
                <c:pt idx="631">
                  <c:v>5.6043861070598879</c:v>
                </c:pt>
                <c:pt idx="632">
                  <c:v>6.1277075568519201</c:v>
                </c:pt>
                <c:pt idx="633">
                  <c:v>2.07143628801383</c:v>
                </c:pt>
                <c:pt idx="634">
                  <c:v>3.1396991303408339</c:v>
                </c:pt>
                <c:pt idx="635">
                  <c:v>2.6498811645870499</c:v>
                </c:pt>
                <c:pt idx="636">
                  <c:v>2.3409360989574983</c:v>
                </c:pt>
                <c:pt idx="637">
                  <c:v>3.5347053421919754</c:v>
                </c:pt>
                <c:pt idx="638">
                  <c:v>3.9536811969967101</c:v>
                </c:pt>
                <c:pt idx="639">
                  <c:v>2.5836709339383077</c:v>
                </c:pt>
                <c:pt idx="640">
                  <c:v>4.3860800518554379</c:v>
                </c:pt>
                <c:pt idx="641">
                  <c:v>4.83625020256037</c:v>
                </c:pt>
                <c:pt idx="642">
                  <c:v>5.2946307999783899</c:v>
                </c:pt>
                <c:pt idx="643">
                  <c:v>5.7733079457678498</c:v>
                </c:pt>
                <c:pt idx="644">
                  <c:v>2.8367093393831282</c:v>
                </c:pt>
                <c:pt idx="645">
                  <c:v>3.0953654188948234</c:v>
                </c:pt>
                <c:pt idx="646">
                  <c:v>2.9902635985523753</c:v>
                </c:pt>
                <c:pt idx="647">
                  <c:v>3.36362285961216</c:v>
                </c:pt>
                <c:pt idx="648">
                  <c:v>3.6315562037487177</c:v>
                </c:pt>
                <c:pt idx="649">
                  <c:v>3.90982012639767</c:v>
                </c:pt>
                <c:pt idx="650">
                  <c:v>2.5052665694376901</c:v>
                </c:pt>
                <c:pt idx="651">
                  <c:v>3.3506319883325202</c:v>
                </c:pt>
                <c:pt idx="652">
                  <c:v>2.3244611894344467</c:v>
                </c:pt>
                <c:pt idx="653">
                  <c:v>3.73066223734673</c:v>
                </c:pt>
                <c:pt idx="654">
                  <c:v>4.1214686976719097</c:v>
                </c:pt>
                <c:pt idx="655">
                  <c:v>4.5283719548425401</c:v>
                </c:pt>
                <c:pt idx="656">
                  <c:v>4.94206773618538</c:v>
                </c:pt>
                <c:pt idx="657">
                  <c:v>5.3740749743423466</c:v>
                </c:pt>
                <c:pt idx="658">
                  <c:v>2.8114838221790039</c:v>
                </c:pt>
                <c:pt idx="659">
                  <c:v>3.1340814562739698</c:v>
                </c:pt>
                <c:pt idx="660">
                  <c:v>2.5943931291524902</c:v>
                </c:pt>
                <c:pt idx="661">
                  <c:v>3.4730054556257777</c:v>
                </c:pt>
                <c:pt idx="662">
                  <c:v>3.82117971155404</c:v>
                </c:pt>
                <c:pt idx="663">
                  <c:v>4.184113865932038</c:v>
                </c:pt>
                <c:pt idx="664">
                  <c:v>4.5510992275698197</c:v>
                </c:pt>
                <c:pt idx="665">
                  <c:v>4.9343839464160286</c:v>
                </c:pt>
                <c:pt idx="666">
                  <c:v>2.8781531896505177</c:v>
                </c:pt>
                <c:pt idx="667">
                  <c:v>3.1743504564360201</c:v>
                </c:pt>
                <c:pt idx="668">
                  <c:v>3.478852698104022</c:v>
                </c:pt>
                <c:pt idx="669">
                  <c:v>3.7957111219143354</c:v>
                </c:pt>
                <c:pt idx="670">
                  <c:v>4.114325068870504</c:v>
                </c:pt>
                <c:pt idx="671">
                  <c:v>4.4466050883163319</c:v>
                </c:pt>
                <c:pt idx="672">
                  <c:v>0.75498298492950899</c:v>
                </c:pt>
                <c:pt idx="673">
                  <c:v>0.79785826176200358</c:v>
                </c:pt>
                <c:pt idx="674">
                  <c:v>0.84250256576459759</c:v>
                </c:pt>
                <c:pt idx="675">
                  <c:v>0.89100902068816623</c:v>
                </c:pt>
                <c:pt idx="676">
                  <c:v>0.94393129152487643</c:v>
                </c:pt>
                <c:pt idx="677">
                  <c:v>1.0021336358234798</c:v>
                </c:pt>
                <c:pt idx="678">
                  <c:v>1.0617133905903975</c:v>
                </c:pt>
                <c:pt idx="679">
                  <c:v>0.82602765624156205</c:v>
                </c:pt>
                <c:pt idx="680">
                  <c:v>0.91149462539836901</c:v>
                </c:pt>
                <c:pt idx="681">
                  <c:v>1.0399854156538599</c:v>
                </c:pt>
                <c:pt idx="682">
                  <c:v>1.03621779290228</c:v>
                </c:pt>
                <c:pt idx="683">
                  <c:v>1.0019580835088899</c:v>
                </c:pt>
                <c:pt idx="684">
                  <c:v>1.03203154540053</c:v>
                </c:pt>
                <c:pt idx="685">
                  <c:v>1.0270215524226165</c:v>
                </c:pt>
                <c:pt idx="686">
                  <c:v>1.09821476800086</c:v>
                </c:pt>
                <c:pt idx="687">
                  <c:v>1.0215119105493398</c:v>
                </c:pt>
                <c:pt idx="688">
                  <c:v>0.92628153189650497</c:v>
                </c:pt>
                <c:pt idx="689">
                  <c:v>1.0153270674660999</c:v>
                </c:pt>
                <c:pt idx="690">
                  <c:v>0.77342948198563166</c:v>
                </c:pt>
                <c:pt idx="691">
                  <c:v>0.99775833198292896</c:v>
                </c:pt>
                <c:pt idx="692">
                  <c:v>0.95472100686004491</c:v>
                </c:pt>
                <c:pt idx="693">
                  <c:v>1.19826608329282</c:v>
                </c:pt>
                <c:pt idx="694">
                  <c:v>1.301382812078</c:v>
                </c:pt>
                <c:pt idx="695">
                  <c:v>1.4061470318154801</c:v>
                </c:pt>
                <c:pt idx="696">
                  <c:v>1.51446280991736</c:v>
                </c:pt>
                <c:pt idx="697">
                  <c:v>1.6223869713174501</c:v>
                </c:pt>
                <c:pt idx="698">
                  <c:v>1.7324447685410307</c:v>
                </c:pt>
                <c:pt idx="699">
                  <c:v>1.8421514611354226</c:v>
                </c:pt>
                <c:pt idx="700">
                  <c:v>1.9546939988116498</c:v>
                </c:pt>
                <c:pt idx="701">
                  <c:v>0.88614757197644867</c:v>
                </c:pt>
                <c:pt idx="702">
                  <c:v>0.83611516231837191</c:v>
                </c:pt>
                <c:pt idx="703">
                  <c:v>0.78493491060336062</c:v>
                </c:pt>
                <c:pt idx="704">
                  <c:v>0.82702695403230198</c:v>
                </c:pt>
                <c:pt idx="705">
                  <c:v>0.86999675903419404</c:v>
                </c:pt>
                <c:pt idx="706">
                  <c:v>0.91468157510938364</c:v>
                </c:pt>
                <c:pt idx="707">
                  <c:v>0.963161021984551</c:v>
                </c:pt>
                <c:pt idx="708">
                  <c:v>1.0160427807486601</c:v>
                </c:pt>
                <c:pt idx="709">
                  <c:v>1.0743261491924598</c:v>
                </c:pt>
                <c:pt idx="710">
                  <c:v>1.13386539188678</c:v>
                </c:pt>
                <c:pt idx="711">
                  <c:v>0.86614811213741905</c:v>
                </c:pt>
                <c:pt idx="712">
                  <c:v>0.74501701507049189</c:v>
                </c:pt>
                <c:pt idx="713">
                  <c:v>0.95175012153621796</c:v>
                </c:pt>
                <c:pt idx="714">
                  <c:v>0.90830767568735449</c:v>
                </c:pt>
                <c:pt idx="715">
                  <c:v>0.95133149678604201</c:v>
                </c:pt>
                <c:pt idx="716">
                  <c:v>1.04230810781613</c:v>
                </c:pt>
                <c:pt idx="717">
                  <c:v>0.99601631286123082</c:v>
                </c:pt>
                <c:pt idx="718">
                  <c:v>1.044468751688</c:v>
                </c:pt>
                <c:pt idx="719">
                  <c:v>1.09735051045211</c:v>
                </c:pt>
                <c:pt idx="720">
                  <c:v>1.1556608869443099</c:v>
                </c:pt>
                <c:pt idx="721">
                  <c:v>1.2152271376870298</c:v>
                </c:pt>
                <c:pt idx="722">
                  <c:v>1.1387403446227029</c:v>
                </c:pt>
                <c:pt idx="723">
                  <c:v>1.2387646518662598</c:v>
                </c:pt>
                <c:pt idx="724">
                  <c:v>1.3420029168692327</c:v>
                </c:pt>
                <c:pt idx="725">
                  <c:v>1.4468751688003001</c:v>
                </c:pt>
                <c:pt idx="726">
                  <c:v>1.5553394911683698</c:v>
                </c:pt>
                <c:pt idx="727">
                  <c:v>1.6633041646410627</c:v>
                </c:pt>
                <c:pt idx="728">
                  <c:v>1.7734024739372307</c:v>
                </c:pt>
                <c:pt idx="729">
                  <c:v>1.8831766866526198</c:v>
                </c:pt>
                <c:pt idx="730">
                  <c:v>1.9956517042078499</c:v>
                </c:pt>
                <c:pt idx="731">
                  <c:v>0.99399070923135058</c:v>
                </c:pt>
                <c:pt idx="732">
                  <c:v>0.79729109274563803</c:v>
                </c:pt>
                <c:pt idx="733">
                  <c:v>1.03701453033004</c:v>
                </c:pt>
                <c:pt idx="734">
                  <c:v>1.0817533625020299</c:v>
                </c:pt>
                <c:pt idx="735">
                  <c:v>1.1302733214497929</c:v>
                </c:pt>
                <c:pt idx="736">
                  <c:v>1.1831955922865001</c:v>
                </c:pt>
                <c:pt idx="737">
                  <c:v>1.2414249446334975</c:v>
                </c:pt>
                <c:pt idx="738">
                  <c:v>1.30104521147302</c:v>
                </c:pt>
                <c:pt idx="739">
                  <c:v>1.08467023172906</c:v>
                </c:pt>
                <c:pt idx="740">
                  <c:v>1.1811159725598201</c:v>
                </c:pt>
                <c:pt idx="741">
                  <c:v>0.85134770161508178</c:v>
                </c:pt>
                <c:pt idx="742">
                  <c:v>1.1278020850213399</c:v>
                </c:pt>
                <c:pt idx="743">
                  <c:v>1.1725004051207326</c:v>
                </c:pt>
                <c:pt idx="744">
                  <c:v>1.22104737211689</c:v>
                </c:pt>
                <c:pt idx="745">
                  <c:v>1.2814103602873699</c:v>
                </c:pt>
                <c:pt idx="746">
                  <c:v>1.2740236590503975</c:v>
                </c:pt>
                <c:pt idx="747">
                  <c:v>1.3322530113974</c:v>
                </c:pt>
                <c:pt idx="748">
                  <c:v>1.3917787500675198</c:v>
                </c:pt>
                <c:pt idx="749">
                  <c:v>0.90641711229946498</c:v>
                </c:pt>
                <c:pt idx="750">
                  <c:v>1.3847566574839298</c:v>
                </c:pt>
                <c:pt idx="751">
                  <c:v>0.9656457624372069</c:v>
                </c:pt>
                <c:pt idx="752">
                  <c:v>1.0294792848268799</c:v>
                </c:pt>
                <c:pt idx="753">
                  <c:v>1.1001998595581499</c:v>
                </c:pt>
                <c:pt idx="754">
                  <c:v>1.17426943229082</c:v>
                </c:pt>
                <c:pt idx="755">
                  <c:v>1.4897774536812001</c:v>
                </c:pt>
                <c:pt idx="756">
                  <c:v>1.5983768162912526</c:v>
                </c:pt>
                <c:pt idx="757">
                  <c:v>1.7063549937881501</c:v>
                </c:pt>
                <c:pt idx="758">
                  <c:v>1.8165073191811201</c:v>
                </c:pt>
                <c:pt idx="759">
                  <c:v>1.9264300761627022</c:v>
                </c:pt>
                <c:pt idx="760">
                  <c:v>2.0389996218873212</c:v>
                </c:pt>
                <c:pt idx="761">
                  <c:v>1.2243558580456999</c:v>
                </c:pt>
                <c:pt idx="762">
                  <c:v>1.26924323448388</c:v>
                </c:pt>
                <c:pt idx="763">
                  <c:v>1.3177226813590472</c:v>
                </c:pt>
                <c:pt idx="764">
                  <c:v>1.37076648841355</c:v>
                </c:pt>
                <c:pt idx="765">
                  <c:v>1.4289958407605499</c:v>
                </c:pt>
                <c:pt idx="766">
                  <c:v>1.4886161076000599</c:v>
                </c:pt>
                <c:pt idx="767">
                  <c:v>1.3248257980878275</c:v>
                </c:pt>
                <c:pt idx="768">
                  <c:v>1.4282801274779899</c:v>
                </c:pt>
                <c:pt idx="769">
                  <c:v>1.3695781342840201</c:v>
                </c:pt>
                <c:pt idx="770">
                  <c:v>1.418246637497967</c:v>
                </c:pt>
                <c:pt idx="771">
                  <c:v>1.5333549397720501</c:v>
                </c:pt>
                <c:pt idx="772">
                  <c:v>1.4712364284556798</c:v>
                </c:pt>
                <c:pt idx="773">
                  <c:v>1.5295873170204672</c:v>
                </c:pt>
                <c:pt idx="774">
                  <c:v>1.5890995516663999</c:v>
                </c:pt>
                <c:pt idx="775">
                  <c:v>1.6421163506725001</c:v>
                </c:pt>
                <c:pt idx="776">
                  <c:v>1.7501620482903901</c:v>
                </c:pt>
                <c:pt idx="777">
                  <c:v>1.86058445416734</c:v>
                </c:pt>
                <c:pt idx="778">
                  <c:v>1.9703181548101325</c:v>
                </c:pt>
                <c:pt idx="779">
                  <c:v>2.0830902608977593</c:v>
                </c:pt>
                <c:pt idx="780">
                  <c:v>1.4732350240371599</c:v>
                </c:pt>
                <c:pt idx="781">
                  <c:v>1.5219305352995198</c:v>
                </c:pt>
                <c:pt idx="782">
                  <c:v>1.5749473343056226</c:v>
                </c:pt>
                <c:pt idx="783">
                  <c:v>1.6332577107978201</c:v>
                </c:pt>
                <c:pt idx="784">
                  <c:v>1.69286447361314</c:v>
                </c:pt>
                <c:pt idx="785">
                  <c:v>1.5784988926700199</c:v>
                </c:pt>
                <c:pt idx="786">
                  <c:v>1.6872467995462601</c:v>
                </c:pt>
                <c:pt idx="787">
                  <c:v>1.6271538918597701</c:v>
                </c:pt>
                <c:pt idx="788">
                  <c:v>1.6803057311078726</c:v>
                </c:pt>
                <c:pt idx="789">
                  <c:v>1.7954950575271371</c:v>
                </c:pt>
                <c:pt idx="790">
                  <c:v>1.7386296116242577</c:v>
                </c:pt>
                <c:pt idx="791">
                  <c:v>1.7982228704153806</c:v>
                </c:pt>
                <c:pt idx="792">
                  <c:v>1.9059579754766922</c:v>
                </c:pt>
                <c:pt idx="793">
                  <c:v>2.0159752606276702</c:v>
                </c:pt>
                <c:pt idx="794">
                  <c:v>2.1289364230540677</c:v>
                </c:pt>
                <c:pt idx="795">
                  <c:v>1.7361043590990082</c:v>
                </c:pt>
                <c:pt idx="796">
                  <c:v>1.7891886782261106</c:v>
                </c:pt>
                <c:pt idx="797">
                  <c:v>1.8476475989845</c:v>
                </c:pt>
                <c:pt idx="798">
                  <c:v>1.9071328255820199</c:v>
                </c:pt>
                <c:pt idx="799">
                  <c:v>1.8445956895154798</c:v>
                </c:pt>
                <c:pt idx="800">
                  <c:v>1.9550991195376193</c:v>
                </c:pt>
                <c:pt idx="801">
                  <c:v>1.89768000864258</c:v>
                </c:pt>
                <c:pt idx="802">
                  <c:v>1.9562064495219622</c:v>
                </c:pt>
                <c:pt idx="803">
                  <c:v>2.06527845297899</c:v>
                </c:pt>
                <c:pt idx="804">
                  <c:v>2.015840220385662</c:v>
                </c:pt>
                <c:pt idx="805">
                  <c:v>2.1782396154053898</c:v>
                </c:pt>
                <c:pt idx="806">
                  <c:v>2.00835899097931</c:v>
                </c:pt>
                <c:pt idx="807">
                  <c:v>2.0668449197860967</c:v>
                </c:pt>
                <c:pt idx="808">
                  <c:v>2.1265327067466178</c:v>
                </c:pt>
                <c:pt idx="809">
                  <c:v>2.1187678928320612</c:v>
                </c:pt>
                <c:pt idx="810">
                  <c:v>2.2318100794036577</c:v>
                </c:pt>
                <c:pt idx="811">
                  <c:v>2.1772268135904498</c:v>
                </c:pt>
                <c:pt idx="812">
                  <c:v>2.2369416085993601</c:v>
                </c:pt>
                <c:pt idx="813">
                  <c:v>2.2905255766218353</c:v>
                </c:pt>
                <c:pt idx="814">
                  <c:v>2.3501323394371467</c:v>
                </c:pt>
                <c:pt idx="815">
                  <c:v>0.77380759466321081</c:v>
                </c:pt>
                <c:pt idx="816">
                  <c:v>0.82953870253335504</c:v>
                </c:pt>
                <c:pt idx="817">
                  <c:v>0.90025927726462562</c:v>
                </c:pt>
                <c:pt idx="818">
                  <c:v>1.2660427807486601</c:v>
                </c:pt>
                <c:pt idx="819">
                  <c:v>0.95900178253119606</c:v>
                </c:pt>
                <c:pt idx="820">
                  <c:v>1.26448981796575</c:v>
                </c:pt>
                <c:pt idx="821">
                  <c:v>0.89156268568033137</c:v>
                </c:pt>
                <c:pt idx="822">
                  <c:v>1.2635040241992099</c:v>
                </c:pt>
                <c:pt idx="823">
                  <c:v>1.2532409658078101</c:v>
                </c:pt>
                <c:pt idx="824">
                  <c:v>1.0079538702533399</c:v>
                </c:pt>
                <c:pt idx="825">
                  <c:v>1.1845189866580248</c:v>
                </c:pt>
                <c:pt idx="826">
                  <c:v>1.2279344244584898</c:v>
                </c:pt>
                <c:pt idx="827">
                  <c:v>1.0505455625776501</c:v>
                </c:pt>
                <c:pt idx="828">
                  <c:v>1.1247501755523126</c:v>
                </c:pt>
                <c:pt idx="829">
                  <c:v>0.95589585696537882</c:v>
                </c:pt>
                <c:pt idx="830">
                  <c:v>1.021120293847567</c:v>
                </c:pt>
                <c:pt idx="831">
                  <c:v>1.20441041430346</c:v>
                </c:pt>
                <c:pt idx="832">
                  <c:v>1.09089558688489</c:v>
                </c:pt>
                <c:pt idx="833">
                  <c:v>1.1663560741100829</c:v>
                </c:pt>
                <c:pt idx="834">
                  <c:v>1.2493518068384399</c:v>
                </c:pt>
                <c:pt idx="835">
                  <c:v>1.3379382055852598</c:v>
                </c:pt>
                <c:pt idx="836">
                  <c:v>1.20064279155188</c:v>
                </c:pt>
                <c:pt idx="837">
                  <c:v>0.86404148436234063</c:v>
                </c:pt>
                <c:pt idx="838">
                  <c:v>0.85826176200507864</c:v>
                </c:pt>
                <c:pt idx="839">
                  <c:v>1.1964565440501329</c:v>
                </c:pt>
                <c:pt idx="840">
                  <c:v>1.1914195430238201</c:v>
                </c:pt>
                <c:pt idx="841">
                  <c:v>1.1857613568843473</c:v>
                </c:pt>
                <c:pt idx="842">
                  <c:v>1.1784286717441799</c:v>
                </c:pt>
                <c:pt idx="843">
                  <c:v>1.1565926646140501</c:v>
                </c:pt>
                <c:pt idx="844">
                  <c:v>1.1023740074542199</c:v>
                </c:pt>
                <c:pt idx="845">
                  <c:v>1.0633473775185001</c:v>
                </c:pt>
                <c:pt idx="846">
                  <c:v>0.97215470210122568</c:v>
                </c:pt>
                <c:pt idx="847">
                  <c:v>0.82134175984443403</c:v>
                </c:pt>
                <c:pt idx="848">
                  <c:v>1.0093042726732575</c:v>
                </c:pt>
                <c:pt idx="849">
                  <c:v>0.94356668287149559</c:v>
                </c:pt>
                <c:pt idx="850">
                  <c:v>1.0470075082374499</c:v>
                </c:pt>
                <c:pt idx="851">
                  <c:v>1.04020148004105</c:v>
                </c:pt>
                <c:pt idx="852">
                  <c:v>1.1232647328903975</c:v>
                </c:pt>
                <c:pt idx="853">
                  <c:v>1.0983092961702599</c:v>
                </c:pt>
                <c:pt idx="854">
                  <c:v>1.2036947010208965</c:v>
                </c:pt>
                <c:pt idx="855">
                  <c:v>1.2898773834602699</c:v>
                </c:pt>
                <c:pt idx="856">
                  <c:v>1.38499972991952</c:v>
                </c:pt>
                <c:pt idx="857">
                  <c:v>1.4870901528655498</c:v>
                </c:pt>
                <c:pt idx="858">
                  <c:v>1.5937449359909299</c:v>
                </c:pt>
                <c:pt idx="859">
                  <c:v>1.15029978933722</c:v>
                </c:pt>
                <c:pt idx="860">
                  <c:v>1.5695997407227398</c:v>
                </c:pt>
                <c:pt idx="861">
                  <c:v>1.5283584508183401</c:v>
                </c:pt>
                <c:pt idx="862">
                  <c:v>1.4709393399232999</c:v>
                </c:pt>
                <c:pt idx="863">
                  <c:v>1.2441932695943398</c:v>
                </c:pt>
                <c:pt idx="864">
                  <c:v>1.3273780586614798</c:v>
                </c:pt>
                <c:pt idx="865">
                  <c:v>1.4028520499108701</c:v>
                </c:pt>
                <c:pt idx="866">
                  <c:v>1.1257764813914499</c:v>
                </c:pt>
                <c:pt idx="867">
                  <c:v>1.2121482201696099</c:v>
                </c:pt>
                <c:pt idx="868">
                  <c:v>0.95458596661805195</c:v>
                </c:pt>
                <c:pt idx="869">
                  <c:v>1.19534921406579</c:v>
                </c:pt>
                <c:pt idx="870">
                  <c:v>1.3031518392481001</c:v>
                </c:pt>
                <c:pt idx="871">
                  <c:v>1.39982714849025</c:v>
                </c:pt>
                <c:pt idx="872">
                  <c:v>1.5079943823259234</c:v>
                </c:pt>
                <c:pt idx="873">
                  <c:v>1.6233862691081899</c:v>
                </c:pt>
                <c:pt idx="874">
                  <c:v>1.2575892615999598</c:v>
                </c:pt>
                <c:pt idx="875">
                  <c:v>0.87371036568897564</c:v>
                </c:pt>
                <c:pt idx="876">
                  <c:v>1.82470426187004</c:v>
                </c:pt>
                <c:pt idx="877">
                  <c:v>1.8957894452546875</c:v>
                </c:pt>
                <c:pt idx="878">
                  <c:v>1.3722654350996599</c:v>
                </c:pt>
                <c:pt idx="879">
                  <c:v>1.6615621455193599</c:v>
                </c:pt>
                <c:pt idx="880">
                  <c:v>1.7467590341921901</c:v>
                </c:pt>
                <c:pt idx="881">
                  <c:v>1.475625236320417</c:v>
                </c:pt>
                <c:pt idx="882">
                  <c:v>1.57153081618322</c:v>
                </c:pt>
                <c:pt idx="883">
                  <c:v>1.29244314805812</c:v>
                </c:pt>
                <c:pt idx="884">
                  <c:v>1.3934802571166198</c:v>
                </c:pt>
                <c:pt idx="885">
                  <c:v>1.5014044185167199</c:v>
                </c:pt>
                <c:pt idx="886">
                  <c:v>1.6214551936477126</c:v>
                </c:pt>
                <c:pt idx="887">
                  <c:v>1.3658510236050301</c:v>
                </c:pt>
                <c:pt idx="888">
                  <c:v>1.7499324798790001</c:v>
                </c:pt>
                <c:pt idx="889">
                  <c:v>1.5032814778804098</c:v>
                </c:pt>
                <c:pt idx="890">
                  <c:v>2.1598876465186598</c:v>
                </c:pt>
                <c:pt idx="891">
                  <c:v>1.6286663425700898</c:v>
                </c:pt>
                <c:pt idx="892">
                  <c:v>1.8583968022470698</c:v>
                </c:pt>
                <c:pt idx="893">
                  <c:v>1.9658348187759986</c:v>
                </c:pt>
                <c:pt idx="894">
                  <c:v>2.0662507427213392</c:v>
                </c:pt>
                <c:pt idx="895">
                  <c:v>1.7458272565224358</c:v>
                </c:pt>
                <c:pt idx="896">
                  <c:v>1.4778669043374872</c:v>
                </c:pt>
                <c:pt idx="897">
                  <c:v>1.59735051045211</c:v>
                </c:pt>
                <c:pt idx="898">
                  <c:v>1.7279614325068882</c:v>
                </c:pt>
                <c:pt idx="899">
                  <c:v>1.86929454977583</c:v>
                </c:pt>
                <c:pt idx="900">
                  <c:v>1.63537784259709</c:v>
                </c:pt>
                <c:pt idx="901">
                  <c:v>1.78192351320694</c:v>
                </c:pt>
                <c:pt idx="902">
                  <c:v>1.9219062280559587</c:v>
                </c:pt>
                <c:pt idx="903">
                  <c:v>2.4275644141954298</c:v>
                </c:pt>
                <c:pt idx="904">
                  <c:v>2.3101469237832761</c:v>
                </c:pt>
                <c:pt idx="905">
                  <c:v>2.1868011667476899</c:v>
                </c:pt>
                <c:pt idx="906">
                  <c:v>2.0572975746772499</c:v>
                </c:pt>
                <c:pt idx="907">
                  <c:v>1.7766434397450415</c:v>
                </c:pt>
                <c:pt idx="908">
                  <c:v>1.9303327391562728</c:v>
                </c:pt>
                <c:pt idx="909">
                  <c:v>2.0974855506941101</c:v>
                </c:pt>
                <c:pt idx="910">
                  <c:v>1.9439718035974687</c:v>
                </c:pt>
                <c:pt idx="911">
                  <c:v>2.1045211473019108</c:v>
                </c:pt>
                <c:pt idx="912">
                  <c:v>2.6969832009939001</c:v>
                </c:pt>
                <c:pt idx="913">
                  <c:v>2.5573110787014617</c:v>
                </c:pt>
                <c:pt idx="914">
                  <c:v>2.2614379084967378</c:v>
                </c:pt>
                <c:pt idx="915">
                  <c:v>2.4123318748987197</c:v>
                </c:pt>
                <c:pt idx="916">
                  <c:v>2.1194430940420177</c:v>
                </c:pt>
                <c:pt idx="917">
                  <c:v>2.4798114838221768</c:v>
                </c:pt>
                <c:pt idx="918">
                  <c:v>2.9803651488143559</c:v>
                </c:pt>
                <c:pt idx="919">
                  <c:v>2.3014908442715898</c:v>
                </c:pt>
                <c:pt idx="920">
                  <c:v>2.6528520499108592</c:v>
                </c:pt>
                <c:pt idx="921">
                  <c:v>2.8194511964565367</c:v>
                </c:pt>
                <c:pt idx="922">
                  <c:v>2.3123615837519598</c:v>
                </c:pt>
                <c:pt idx="923">
                  <c:v>2.71877869605142</c:v>
                </c:pt>
                <c:pt idx="924">
                  <c:v>3.2865824015556599</c:v>
                </c:pt>
                <c:pt idx="925">
                  <c:v>2.51742019121698</c:v>
                </c:pt>
                <c:pt idx="926">
                  <c:v>3.1027116080592001</c:v>
                </c:pt>
                <c:pt idx="927">
                  <c:v>2.91423594231081</c:v>
                </c:pt>
                <c:pt idx="928">
                  <c:v>0.9277129584616215</c:v>
                </c:pt>
                <c:pt idx="929">
                  <c:v>0.98279587317020589</c:v>
                </c:pt>
                <c:pt idx="930">
                  <c:v>1.0420515313563437</c:v>
                </c:pt>
                <c:pt idx="931">
                  <c:v>1.10592556581861</c:v>
                </c:pt>
                <c:pt idx="932">
                  <c:v>1.1765381083562929</c:v>
                </c:pt>
                <c:pt idx="933">
                  <c:v>1.2506616971857563</c:v>
                </c:pt>
                <c:pt idx="934">
                  <c:v>1.055528547507157</c:v>
                </c:pt>
                <c:pt idx="935">
                  <c:v>1.1641279101172126</c:v>
                </c:pt>
                <c:pt idx="936">
                  <c:v>1.28158591260196</c:v>
                </c:pt>
                <c:pt idx="937">
                  <c:v>1.4036217792902272</c:v>
                </c:pt>
                <c:pt idx="938">
                  <c:v>1.53023551018203</c:v>
                </c:pt>
                <c:pt idx="939">
                  <c:v>1.65968508615567</c:v>
                </c:pt>
                <c:pt idx="940">
                  <c:v>1.794077134986237</c:v>
                </c:pt>
                <c:pt idx="941">
                  <c:v>1.9280640630907999</c:v>
                </c:pt>
                <c:pt idx="942">
                  <c:v>2.0653054610273958</c:v>
                </c:pt>
                <c:pt idx="943">
                  <c:v>2.2013720088586402</c:v>
                </c:pt>
                <c:pt idx="944">
                  <c:v>2.34054448225571</c:v>
                </c:pt>
                <c:pt idx="945">
                  <c:v>0.90587695133149704</c:v>
                </c:pt>
                <c:pt idx="946">
                  <c:v>0.96198617187921809</c:v>
                </c:pt>
                <c:pt idx="947">
                  <c:v>1.4070112893642273</c:v>
                </c:pt>
                <c:pt idx="948">
                  <c:v>1.4032706746610499</c:v>
                </c:pt>
                <c:pt idx="949">
                  <c:v>1.3990574191109029</c:v>
                </c:pt>
                <c:pt idx="950">
                  <c:v>1.39372332955221</c:v>
                </c:pt>
                <c:pt idx="951">
                  <c:v>0.95825906120023796</c:v>
                </c:pt>
                <c:pt idx="952">
                  <c:v>1.38659320477502</c:v>
                </c:pt>
                <c:pt idx="953">
                  <c:v>1.3742235186085501</c:v>
                </c:pt>
                <c:pt idx="954">
                  <c:v>1.3407470426187029</c:v>
                </c:pt>
                <c:pt idx="955">
                  <c:v>0.92019121698266104</c:v>
                </c:pt>
                <c:pt idx="956">
                  <c:v>1.01234267811808</c:v>
                </c:pt>
                <c:pt idx="957">
                  <c:v>1.0674796089234575</c:v>
                </c:pt>
                <c:pt idx="958">
                  <c:v>1.1267082590612001</c:v>
                </c:pt>
                <c:pt idx="959">
                  <c:v>1.1905417814508701</c:v>
                </c:pt>
                <c:pt idx="960">
                  <c:v>1.2612353481337399</c:v>
                </c:pt>
                <c:pt idx="961">
                  <c:v>1.3353184248906229</c:v>
                </c:pt>
                <c:pt idx="962">
                  <c:v>1.2638281207799875</c:v>
                </c:pt>
                <c:pt idx="963">
                  <c:v>1.0567574137092901</c:v>
                </c:pt>
                <c:pt idx="964">
                  <c:v>1.20981202398315</c:v>
                </c:pt>
                <c:pt idx="965">
                  <c:v>1.0023632042348598</c:v>
                </c:pt>
                <c:pt idx="966">
                  <c:v>1.1384567601145101</c:v>
                </c:pt>
                <c:pt idx="967">
                  <c:v>1.0715713282558199</c:v>
                </c:pt>
                <c:pt idx="968">
                  <c:v>1.1034273213417629</c:v>
                </c:pt>
                <c:pt idx="969">
                  <c:v>0.98229622427483398</c:v>
                </c:pt>
                <c:pt idx="970">
                  <c:v>1.0547993302003975</c:v>
                </c:pt>
                <c:pt idx="971">
                  <c:v>1.2121347161454072</c:v>
                </c:pt>
                <c:pt idx="972">
                  <c:v>1.1089369632150401</c:v>
                </c:pt>
                <c:pt idx="973">
                  <c:v>1.0077378058661499</c:v>
                </c:pt>
                <c:pt idx="974">
                  <c:v>1.1640603899962234</c:v>
                </c:pt>
                <c:pt idx="975">
                  <c:v>1.22327553610976</c:v>
                </c:pt>
                <c:pt idx="976">
                  <c:v>1.28712256252363</c:v>
                </c:pt>
                <c:pt idx="977">
                  <c:v>1.3578161292065034</c:v>
                </c:pt>
                <c:pt idx="978">
                  <c:v>1.4319262140117772</c:v>
                </c:pt>
                <c:pt idx="979">
                  <c:v>1.0465753794630801</c:v>
                </c:pt>
                <c:pt idx="980">
                  <c:v>1.3297682709447398</c:v>
                </c:pt>
                <c:pt idx="981">
                  <c:v>1.1117998163452698</c:v>
                </c:pt>
                <c:pt idx="982">
                  <c:v>1.1816156214551901</c:v>
                </c:pt>
                <c:pt idx="983">
                  <c:v>1.2571166207529798</c:v>
                </c:pt>
                <c:pt idx="984">
                  <c:v>1.3400178253119448</c:v>
                </c:pt>
                <c:pt idx="985">
                  <c:v>1.4286447361313699</c:v>
                </c:pt>
                <c:pt idx="986">
                  <c:v>1.4517636255604165</c:v>
                </c:pt>
                <c:pt idx="987">
                  <c:v>1.18777345649003</c:v>
                </c:pt>
                <c:pt idx="988">
                  <c:v>1.5785123966942101</c:v>
                </c:pt>
                <c:pt idx="989">
                  <c:v>1.7080700048614512</c:v>
                </c:pt>
                <c:pt idx="990">
                  <c:v>1.84259709393399</c:v>
                </c:pt>
                <c:pt idx="991">
                  <c:v>1.9766380381353599</c:v>
                </c:pt>
                <c:pt idx="992">
                  <c:v>2.1139199481445554</c:v>
                </c:pt>
                <c:pt idx="993">
                  <c:v>2.2500405120726001</c:v>
                </c:pt>
                <c:pt idx="994">
                  <c:v>2.3891589693728634</c:v>
                </c:pt>
                <c:pt idx="995">
                  <c:v>1.1559444714524898</c:v>
                </c:pt>
                <c:pt idx="996">
                  <c:v>1.65888834872792</c:v>
                </c:pt>
                <c:pt idx="997">
                  <c:v>1.0821854912764026</c:v>
                </c:pt>
                <c:pt idx="998">
                  <c:v>1.4304947874466563</c:v>
                </c:pt>
                <c:pt idx="999">
                  <c:v>1.6549856857343499</c:v>
                </c:pt>
                <c:pt idx="1000">
                  <c:v>1.2100956084913299</c:v>
                </c:pt>
                <c:pt idx="1001">
                  <c:v>1.3130232809377198</c:v>
                </c:pt>
                <c:pt idx="1002">
                  <c:v>1.4289418246637526</c:v>
                </c:pt>
                <c:pt idx="1003">
                  <c:v>1.4279560308972099</c:v>
                </c:pt>
                <c:pt idx="1004">
                  <c:v>1.4176659644574099</c:v>
                </c:pt>
                <c:pt idx="1005">
                  <c:v>1.2652730513693098</c:v>
                </c:pt>
                <c:pt idx="1006">
                  <c:v>1.32455571760385</c:v>
                </c:pt>
                <c:pt idx="1007">
                  <c:v>1.3884297520661175</c:v>
                </c:pt>
                <c:pt idx="1008">
                  <c:v>1.4590693026521839</c:v>
                </c:pt>
                <c:pt idx="1009">
                  <c:v>1.5332198995300599</c:v>
                </c:pt>
                <c:pt idx="1010">
                  <c:v>1.3922108788418937</c:v>
                </c:pt>
                <c:pt idx="1011">
                  <c:v>1.6504618376276099</c:v>
                </c:pt>
                <c:pt idx="1012">
                  <c:v>1.3476475989845</c:v>
                </c:pt>
                <c:pt idx="1013">
                  <c:v>1.1450467239237334</c:v>
                </c:pt>
                <c:pt idx="1014">
                  <c:v>1.2647734024739399</c:v>
                </c:pt>
                <c:pt idx="1015">
                  <c:v>1.28361151623184</c:v>
                </c:pt>
                <c:pt idx="1016">
                  <c:v>1.1982390752444199</c:v>
                </c:pt>
                <c:pt idx="1017">
                  <c:v>1.6433587208988329</c:v>
                </c:pt>
                <c:pt idx="1018">
                  <c:v>1.18084589207584</c:v>
                </c:pt>
                <c:pt idx="1019">
                  <c:v>1.4500216064387199</c:v>
                </c:pt>
                <c:pt idx="1020">
                  <c:v>1.6301787932803999</c:v>
                </c:pt>
                <c:pt idx="1021">
                  <c:v>1.6044806352293</c:v>
                </c:pt>
                <c:pt idx="1022">
                  <c:v>1.38242046129747</c:v>
                </c:pt>
                <c:pt idx="1023">
                  <c:v>1.3190325717063727</c:v>
                </c:pt>
                <c:pt idx="1024">
                  <c:v>1.5929346945389675</c:v>
                </c:pt>
                <c:pt idx="1025">
                  <c:v>1.5046994004213299</c:v>
                </c:pt>
                <c:pt idx="1026">
                  <c:v>1.74216766596446</c:v>
                </c:pt>
                <c:pt idx="1027">
                  <c:v>1.3741695025117526</c:v>
                </c:pt>
                <c:pt idx="1028">
                  <c:v>1.4334656727704851</c:v>
                </c:pt>
                <c:pt idx="1029">
                  <c:v>1.4973937233295498</c:v>
                </c:pt>
                <c:pt idx="1030">
                  <c:v>1.5680197698914329</c:v>
                </c:pt>
                <c:pt idx="1031">
                  <c:v>1.6421028466483034</c:v>
                </c:pt>
                <c:pt idx="1032">
                  <c:v>1.89577594123049</c:v>
                </c:pt>
                <c:pt idx="1033">
                  <c:v>1.6315426997245199</c:v>
                </c:pt>
                <c:pt idx="1034">
                  <c:v>1.5470480203100501</c:v>
                </c:pt>
                <c:pt idx="1035">
                  <c:v>2.0550964187327798</c:v>
                </c:pt>
                <c:pt idx="1036">
                  <c:v>2.2152271376870298</c:v>
                </c:pt>
                <c:pt idx="1037">
                  <c:v>2.3796386323124277</c:v>
                </c:pt>
                <c:pt idx="1038">
                  <c:v>1.7612488521579379</c:v>
                </c:pt>
                <c:pt idx="1039">
                  <c:v>2.54255118025171</c:v>
                </c:pt>
                <c:pt idx="1040">
                  <c:v>2.7108923459190799</c:v>
                </c:pt>
                <c:pt idx="1041">
                  <c:v>1.8959109814724799</c:v>
                </c:pt>
                <c:pt idx="1042">
                  <c:v>2.0299654296980392</c:v>
                </c:pt>
                <c:pt idx="1043">
                  <c:v>2.1673013558040393</c:v>
                </c:pt>
                <c:pt idx="1044">
                  <c:v>2.3035839680224783</c:v>
                </c:pt>
                <c:pt idx="1045">
                  <c:v>2.4427834494679401</c:v>
                </c:pt>
                <c:pt idx="1046">
                  <c:v>1.4367876627234899</c:v>
                </c:pt>
                <c:pt idx="1047">
                  <c:v>1.4921136498676599</c:v>
                </c:pt>
                <c:pt idx="1048">
                  <c:v>1.5513423000053999</c:v>
                </c:pt>
                <c:pt idx="1049">
                  <c:v>1.61533787068546</c:v>
                </c:pt>
                <c:pt idx="1050">
                  <c:v>1.685977421271545</c:v>
                </c:pt>
                <c:pt idx="1051">
                  <c:v>1.7601280181494077</c:v>
                </c:pt>
                <c:pt idx="1052">
                  <c:v>1.5592286501377373</c:v>
                </c:pt>
                <c:pt idx="1053">
                  <c:v>1.6861934856587326</c:v>
                </c:pt>
                <c:pt idx="1054">
                  <c:v>1.6144195970399198</c:v>
                </c:pt>
                <c:pt idx="1055">
                  <c:v>1.36724193809755</c:v>
                </c:pt>
                <c:pt idx="1056">
                  <c:v>1.8159401501647499</c:v>
                </c:pt>
                <c:pt idx="1057">
                  <c:v>1.67383730351645</c:v>
                </c:pt>
                <c:pt idx="1058">
                  <c:v>1.73779236212391</c:v>
                </c:pt>
                <c:pt idx="1059">
                  <c:v>1.8085534489277801</c:v>
                </c:pt>
                <c:pt idx="1060">
                  <c:v>1.8825960136120599</c:v>
                </c:pt>
                <c:pt idx="1061">
                  <c:v>1.9507778317938747</c:v>
                </c:pt>
                <c:pt idx="1062">
                  <c:v>2.08488629611624</c:v>
                </c:pt>
                <c:pt idx="1063">
                  <c:v>2.2224923027062098</c:v>
                </c:pt>
                <c:pt idx="1064">
                  <c:v>2.3585858585858599</c:v>
                </c:pt>
                <c:pt idx="1065">
                  <c:v>2.4979879003943202</c:v>
                </c:pt>
                <c:pt idx="1066">
                  <c:v>1.4385296818451863</c:v>
                </c:pt>
                <c:pt idx="1067">
                  <c:v>1.7415869929238901</c:v>
                </c:pt>
                <c:pt idx="1068">
                  <c:v>1.2790876681251</c:v>
                </c:pt>
                <c:pt idx="1069">
                  <c:v>1.8010182034246198</c:v>
                </c:pt>
                <c:pt idx="1070">
                  <c:v>1.8650002700804778</c:v>
                </c:pt>
                <c:pt idx="1071">
                  <c:v>1.9357208448117522</c:v>
                </c:pt>
                <c:pt idx="1072">
                  <c:v>2.0098579376654198</c:v>
                </c:pt>
                <c:pt idx="1073">
                  <c:v>1.8715227137687001</c:v>
                </c:pt>
                <c:pt idx="1074">
                  <c:v>1.0797142548479373</c:v>
                </c:pt>
                <c:pt idx="1075">
                  <c:v>2.0063468913736267</c:v>
                </c:pt>
                <c:pt idx="1076">
                  <c:v>1.9309269162210299</c:v>
                </c:pt>
                <c:pt idx="1077">
                  <c:v>2.14065791605899</c:v>
                </c:pt>
                <c:pt idx="1078">
                  <c:v>1.9950575271430935</c:v>
                </c:pt>
                <c:pt idx="1079">
                  <c:v>2.0657645978501602</c:v>
                </c:pt>
                <c:pt idx="1080">
                  <c:v>2.1399016907038249</c:v>
                </c:pt>
                <c:pt idx="1081">
                  <c:v>2.2783044347215502</c:v>
                </c:pt>
                <c:pt idx="1082">
                  <c:v>2.41468157510938</c:v>
                </c:pt>
                <c:pt idx="1083">
                  <c:v>2.5542861772808267</c:v>
                </c:pt>
                <c:pt idx="1084">
                  <c:v>2.0659536541889501</c:v>
                </c:pt>
                <c:pt idx="1085">
                  <c:v>2.1299897369416154</c:v>
                </c:pt>
                <c:pt idx="1086">
                  <c:v>2.2008453519148667</c:v>
                </c:pt>
                <c:pt idx="1087">
                  <c:v>2.2748744125749498</c:v>
                </c:pt>
                <c:pt idx="1088">
                  <c:v>2.2005212553341007</c:v>
                </c:pt>
                <c:pt idx="1089">
                  <c:v>2.3382082860692393</c:v>
                </c:pt>
                <c:pt idx="1090">
                  <c:v>2.2645573380867554</c:v>
                </c:pt>
                <c:pt idx="1091">
                  <c:v>2.47474747474747</c:v>
                </c:pt>
                <c:pt idx="1092">
                  <c:v>2.3354939772052035</c:v>
                </c:pt>
                <c:pt idx="1093">
                  <c:v>2.4096715821314802</c:v>
                </c:pt>
                <c:pt idx="1094">
                  <c:v>2.6143250688705253</c:v>
                </c:pt>
                <c:pt idx="1095">
                  <c:v>2.4024199211364987</c:v>
                </c:pt>
                <c:pt idx="1096">
                  <c:v>2.4733160481823693</c:v>
                </c:pt>
                <c:pt idx="1097">
                  <c:v>2.5475341651812258</c:v>
                </c:pt>
                <c:pt idx="1098">
                  <c:v>2.5391886782261102</c:v>
                </c:pt>
                <c:pt idx="1099">
                  <c:v>2.6788608005185477</c:v>
                </c:pt>
                <c:pt idx="1100">
                  <c:v>2.6100442931993677</c:v>
                </c:pt>
                <c:pt idx="1101">
                  <c:v>2.6843029222708399</c:v>
                </c:pt>
                <c:pt idx="1102">
                  <c:v>2.7499864959757998</c:v>
                </c:pt>
                <c:pt idx="1103">
                  <c:v>2.8241235888294778</c:v>
                </c:pt>
                <c:pt idx="1104">
                  <c:v>1.1545130448873826</c:v>
                </c:pt>
                <c:pt idx="1105">
                  <c:v>1.23078377356452</c:v>
                </c:pt>
                <c:pt idx="1106">
                  <c:v>1.3112542537676175</c:v>
                </c:pt>
                <c:pt idx="1107">
                  <c:v>1.01823043266894</c:v>
                </c:pt>
                <c:pt idx="1108">
                  <c:v>1.39747744827959</c:v>
                </c:pt>
                <c:pt idx="1109">
                  <c:v>1.4925052665694398</c:v>
                </c:pt>
                <c:pt idx="1110">
                  <c:v>1.59463620158807</c:v>
                </c:pt>
                <c:pt idx="1111">
                  <c:v>1.3101739318316934</c:v>
                </c:pt>
                <c:pt idx="1112">
                  <c:v>1.9528169394479622</c:v>
                </c:pt>
                <c:pt idx="1113">
                  <c:v>1.9481175390266352</c:v>
                </c:pt>
                <c:pt idx="1114">
                  <c:v>1.1634662129314473</c:v>
                </c:pt>
                <c:pt idx="1115">
                  <c:v>1.9409874142494499</c:v>
                </c:pt>
                <c:pt idx="1116">
                  <c:v>1.9272943337114492</c:v>
                </c:pt>
                <c:pt idx="1117">
                  <c:v>1.8999756927564375</c:v>
                </c:pt>
                <c:pt idx="1118">
                  <c:v>1.8509965969858999</c:v>
                </c:pt>
                <c:pt idx="1119">
                  <c:v>1.2354831739858501</c:v>
                </c:pt>
                <c:pt idx="1120">
                  <c:v>1.4517501215362234</c:v>
                </c:pt>
                <c:pt idx="1121">
                  <c:v>1.2490007022092575</c:v>
                </c:pt>
                <c:pt idx="1122">
                  <c:v>1.2980743261491898</c:v>
                </c:pt>
                <c:pt idx="1123">
                  <c:v>1.4248095932587899</c:v>
                </c:pt>
                <c:pt idx="1124">
                  <c:v>1.76142440447253</c:v>
                </c:pt>
                <c:pt idx="1125">
                  <c:v>1.7582914708583206</c:v>
                </c:pt>
                <c:pt idx="1126">
                  <c:v>1.7341327715659307</c:v>
                </c:pt>
                <c:pt idx="1127">
                  <c:v>1.6928914816615401</c:v>
                </c:pt>
                <c:pt idx="1128">
                  <c:v>1.63544536271809</c:v>
                </c:pt>
                <c:pt idx="1129">
                  <c:v>1.4031491384432599</c:v>
                </c:pt>
                <c:pt idx="1130">
                  <c:v>1.5672230324636698</c:v>
                </c:pt>
                <c:pt idx="1131">
                  <c:v>1.4906011991573498</c:v>
                </c:pt>
                <c:pt idx="1132">
                  <c:v>1.3353724409874099</c:v>
                </c:pt>
                <c:pt idx="1133">
                  <c:v>1.52931723653649</c:v>
                </c:pt>
                <c:pt idx="1134">
                  <c:v>1.4264165721385</c:v>
                </c:pt>
                <c:pt idx="1135">
                  <c:v>1.5231323934532499</c:v>
                </c:pt>
                <c:pt idx="1136">
                  <c:v>1.6312050991195399</c:v>
                </c:pt>
                <c:pt idx="1137">
                  <c:v>1.7466374979743982</c:v>
                </c:pt>
                <c:pt idx="1138">
                  <c:v>1.60715443202074</c:v>
                </c:pt>
                <c:pt idx="1139">
                  <c:v>1.6168368173715799</c:v>
                </c:pt>
                <c:pt idx="1140">
                  <c:v>2.2830038351428699</c:v>
                </c:pt>
                <c:pt idx="1141">
                  <c:v>1.7701480041052235</c:v>
                </c:pt>
                <c:pt idx="1142">
                  <c:v>1.3324690757845798</c:v>
                </c:pt>
                <c:pt idx="1143">
                  <c:v>1.9411224544914398</c:v>
                </c:pt>
                <c:pt idx="1144">
                  <c:v>2.2755091017123159</c:v>
                </c:pt>
                <c:pt idx="1145">
                  <c:v>2.1181602117431</c:v>
                </c:pt>
                <c:pt idx="1146">
                  <c:v>2.3017474207313797</c:v>
                </c:pt>
                <c:pt idx="1147">
                  <c:v>2.4871846810349578</c:v>
                </c:pt>
                <c:pt idx="1148">
                  <c:v>1.0803354399611129</c:v>
                </c:pt>
                <c:pt idx="1149">
                  <c:v>2.6785502079619778</c:v>
                </c:pt>
                <c:pt idx="1150">
                  <c:v>2.8680926916220999</c:v>
                </c:pt>
                <c:pt idx="1151">
                  <c:v>3.0633743855669078</c:v>
                </c:pt>
                <c:pt idx="1152">
                  <c:v>1.4295630097769099</c:v>
                </c:pt>
                <c:pt idx="1153">
                  <c:v>1.4053097823151239</c:v>
                </c:pt>
                <c:pt idx="1154">
                  <c:v>1.5306406309080101</c:v>
                </c:pt>
                <c:pt idx="1155">
                  <c:v>1.6386053043807129</c:v>
                </c:pt>
                <c:pt idx="1156">
                  <c:v>1.7585480473181001</c:v>
                </c:pt>
                <c:pt idx="1157">
                  <c:v>1.88707934964619</c:v>
                </c:pt>
                <c:pt idx="1158">
                  <c:v>2.2610462917949499</c:v>
                </c:pt>
                <c:pt idx="1159">
                  <c:v>1.5311537838275799</c:v>
                </c:pt>
                <c:pt idx="1160">
                  <c:v>2.0602819640252799</c:v>
                </c:pt>
                <c:pt idx="1161">
                  <c:v>1.9891967806406292</c:v>
                </c:pt>
                <c:pt idx="1162">
                  <c:v>1.9112380489385798</c:v>
                </c:pt>
                <c:pt idx="1163">
                  <c:v>1.82602765624156</c:v>
                </c:pt>
                <c:pt idx="1164">
                  <c:v>1.6387943607194873</c:v>
                </c:pt>
                <c:pt idx="1165">
                  <c:v>1.73584778263923</c:v>
                </c:pt>
                <c:pt idx="1166">
                  <c:v>1.51357154432021</c:v>
                </c:pt>
                <c:pt idx="1167">
                  <c:v>2.2336061146221597</c:v>
                </c:pt>
                <c:pt idx="1168">
                  <c:v>1.5807675687354801</c:v>
                </c:pt>
                <c:pt idx="1169">
                  <c:v>1.62562793712526</c:v>
                </c:pt>
                <c:pt idx="1170">
                  <c:v>1.7451520553124791</c:v>
                </c:pt>
                <c:pt idx="1171">
                  <c:v>1.8756549451736599</c:v>
                </c:pt>
                <c:pt idx="1172">
                  <c:v>2.0170555825635987</c:v>
                </c:pt>
                <c:pt idx="1173">
                  <c:v>2.1831145681413271</c:v>
                </c:pt>
                <c:pt idx="1174">
                  <c:v>1.6621833306325329</c:v>
                </c:pt>
                <c:pt idx="1175">
                  <c:v>1.1447226273429498</c:v>
                </c:pt>
                <c:pt idx="1176">
                  <c:v>2.3243936693134599</c:v>
                </c:pt>
                <c:pt idx="1177">
                  <c:v>1.7918354669691601</c:v>
                </c:pt>
                <c:pt idx="1178">
                  <c:v>2.2307432614919254</c:v>
                </c:pt>
                <c:pt idx="1179">
                  <c:v>2.1303273375465954</c:v>
                </c:pt>
                <c:pt idx="1180">
                  <c:v>2.0228623129692567</c:v>
                </c:pt>
                <c:pt idx="1181">
                  <c:v>1.9101442229784498</c:v>
                </c:pt>
                <c:pt idx="1182">
                  <c:v>2.1043861070598999</c:v>
                </c:pt>
                <c:pt idx="1183">
                  <c:v>1.7943337114460107</c:v>
                </c:pt>
                <c:pt idx="1184">
                  <c:v>1.9356263166423568</c:v>
                </c:pt>
                <c:pt idx="1185">
                  <c:v>2.0892210878841899</c:v>
                </c:pt>
                <c:pt idx="1186">
                  <c:v>2.2564144114946267</c:v>
                </c:pt>
                <c:pt idx="1187">
                  <c:v>1.945133149678602</c:v>
                </c:pt>
                <c:pt idx="1188">
                  <c:v>2.5920974450386187</c:v>
                </c:pt>
                <c:pt idx="1189">
                  <c:v>2.08626370658456</c:v>
                </c:pt>
                <c:pt idx="1190">
                  <c:v>2.4746934586506799</c:v>
                </c:pt>
                <c:pt idx="1191">
                  <c:v>2.3513341975908797</c:v>
                </c:pt>
                <c:pt idx="1192">
                  <c:v>2.2218035974720554</c:v>
                </c:pt>
                <c:pt idx="1193">
                  <c:v>2.6617376978339569</c:v>
                </c:pt>
                <c:pt idx="1194">
                  <c:v>2.1072219521417459</c:v>
                </c:pt>
                <c:pt idx="1195">
                  <c:v>2.2689191379031</c:v>
                </c:pt>
                <c:pt idx="1196">
                  <c:v>2.8615567439096901</c:v>
                </c:pt>
                <c:pt idx="1197">
                  <c:v>2.4259844433641198</c:v>
                </c:pt>
                <c:pt idx="1198">
                  <c:v>2.7218846216172401</c:v>
                </c:pt>
                <c:pt idx="1199">
                  <c:v>2.5769054178145034</c:v>
                </c:pt>
                <c:pt idx="1200">
                  <c:v>2.2825987144169058</c:v>
                </c:pt>
                <c:pt idx="1201">
                  <c:v>1.2100010803219399</c:v>
                </c:pt>
                <c:pt idx="1202">
                  <c:v>2.4755577161994302</c:v>
                </c:pt>
                <c:pt idx="1203">
                  <c:v>2.4657808026792001</c:v>
                </c:pt>
                <c:pt idx="1204">
                  <c:v>2.6442499864959799</c:v>
                </c:pt>
                <c:pt idx="1205">
                  <c:v>2.8173310646572753</c:v>
                </c:pt>
                <c:pt idx="1206">
                  <c:v>3.1448171555123454</c:v>
                </c:pt>
                <c:pt idx="1207">
                  <c:v>2.9839302112029498</c:v>
                </c:pt>
                <c:pt idx="1208">
                  <c:v>2.6817776697455802</c:v>
                </c:pt>
                <c:pt idx="1209">
                  <c:v>2.8832712148220212</c:v>
                </c:pt>
                <c:pt idx="1210">
                  <c:v>3.2672446389023992</c:v>
                </c:pt>
                <c:pt idx="1211">
                  <c:v>3.4511154323988404</c:v>
                </c:pt>
                <c:pt idx="1212">
                  <c:v>3.0787554691297925</c:v>
                </c:pt>
                <c:pt idx="1213">
                  <c:v>1.2797763733592598</c:v>
                </c:pt>
                <c:pt idx="1214">
                  <c:v>1.3552503646086527</c:v>
                </c:pt>
                <c:pt idx="1215">
                  <c:v>1.43821908928861</c:v>
                </c:pt>
                <c:pt idx="1216">
                  <c:v>1.5268054880354298</c:v>
                </c:pt>
                <c:pt idx="1217">
                  <c:v>1.7005752714308906</c:v>
                </c:pt>
                <c:pt idx="1218">
                  <c:v>1.9802571166207552</c:v>
                </c:pt>
                <c:pt idx="1219">
                  <c:v>2.6475584724247798</c:v>
                </c:pt>
                <c:pt idx="1220">
                  <c:v>1.75280883703344</c:v>
                </c:pt>
                <c:pt idx="1221">
                  <c:v>1.1279506292875301</c:v>
                </c:pt>
                <c:pt idx="1222">
                  <c:v>1.8042996813050298</c:v>
                </c:pt>
                <c:pt idx="1223">
                  <c:v>2.6193485658726301</c:v>
                </c:pt>
                <c:pt idx="1224">
                  <c:v>3.0776886512180597</c:v>
                </c:pt>
                <c:pt idx="1225">
                  <c:v>2.5682223302544198</c:v>
                </c:pt>
                <c:pt idx="1226">
                  <c:v>1.9351131637227925</c:v>
                </c:pt>
                <c:pt idx="1227">
                  <c:v>3.0506265867228399</c:v>
                </c:pt>
                <c:pt idx="1228">
                  <c:v>3.5320855614973299</c:v>
                </c:pt>
                <c:pt idx="1229">
                  <c:v>2.4869416085993601</c:v>
                </c:pt>
                <c:pt idx="1230">
                  <c:v>2.1272349160049759</c:v>
                </c:pt>
                <c:pt idx="1231">
                  <c:v>1.1210095608491299</c:v>
                </c:pt>
                <c:pt idx="1232">
                  <c:v>1.8886458164533029</c:v>
                </c:pt>
                <c:pt idx="1233">
                  <c:v>4.0154215956354946</c:v>
                </c:pt>
                <c:pt idx="1234">
                  <c:v>2.3745206071409299</c:v>
                </c:pt>
                <c:pt idx="1235">
                  <c:v>2.3271079781775059</c:v>
                </c:pt>
                <c:pt idx="1236">
                  <c:v>4.5350969588937495</c:v>
                </c:pt>
                <c:pt idx="1237">
                  <c:v>2.5342327013450001</c:v>
                </c:pt>
                <c:pt idx="1238">
                  <c:v>3.0000945281693978</c:v>
                </c:pt>
                <c:pt idx="1239">
                  <c:v>2.7448954788527002</c:v>
                </c:pt>
                <c:pt idx="1240">
                  <c:v>2.962418300653582</c:v>
                </c:pt>
                <c:pt idx="1241">
                  <c:v>3.4864554637281766</c:v>
                </c:pt>
                <c:pt idx="1242">
                  <c:v>5.0740425646842802</c:v>
                </c:pt>
                <c:pt idx="1243">
                  <c:v>3.17848268784098</c:v>
                </c:pt>
                <c:pt idx="1244">
                  <c:v>3.40106951871658</c:v>
                </c:pt>
                <c:pt idx="1245">
                  <c:v>5.6380651434127413</c:v>
                </c:pt>
                <c:pt idx="1246">
                  <c:v>6.2191433047048177</c:v>
                </c:pt>
                <c:pt idx="1247">
                  <c:v>6.823407875546895</c:v>
                </c:pt>
                <c:pt idx="1248">
                  <c:v>3.9460514233241399</c:v>
                </c:pt>
                <c:pt idx="1249">
                  <c:v>2.2167125803489398</c:v>
                </c:pt>
                <c:pt idx="1250">
                  <c:v>2.9198131043050735</c:v>
                </c:pt>
                <c:pt idx="1251">
                  <c:v>4.4371387673526703</c:v>
                </c:pt>
                <c:pt idx="1252">
                  <c:v>4.9434316426295002</c:v>
                </c:pt>
                <c:pt idx="1253">
                  <c:v>3.4080375952033699</c:v>
                </c:pt>
                <c:pt idx="1254">
                  <c:v>5.4728163992869856</c:v>
                </c:pt>
                <c:pt idx="1255">
                  <c:v>6.0159752606276591</c:v>
                </c:pt>
                <c:pt idx="1256">
                  <c:v>6.5814022578728499</c:v>
                </c:pt>
                <c:pt idx="1257">
                  <c:v>2.0888834872792077</c:v>
                </c:pt>
                <c:pt idx="1258">
                  <c:v>2.0082374547615212</c:v>
                </c:pt>
                <c:pt idx="1259">
                  <c:v>2.8052719710473699</c:v>
                </c:pt>
                <c:pt idx="1260">
                  <c:v>3.8374655647382792</c:v>
                </c:pt>
                <c:pt idx="1261">
                  <c:v>2.6604143034624359</c:v>
                </c:pt>
                <c:pt idx="1262">
                  <c:v>3.2947658402203954</c:v>
                </c:pt>
                <c:pt idx="1263">
                  <c:v>2.3015043482957953</c:v>
                </c:pt>
                <c:pt idx="1264">
                  <c:v>4.2939826068168276</c:v>
                </c:pt>
                <c:pt idx="1265">
                  <c:v>4.7654350996596966</c:v>
                </c:pt>
                <c:pt idx="1266">
                  <c:v>5.2565494517366309</c:v>
                </c:pt>
                <c:pt idx="1267">
                  <c:v>5.758615567439084</c:v>
                </c:pt>
                <c:pt idx="1268">
                  <c:v>6.28203154540053</c:v>
                </c:pt>
                <c:pt idx="1269">
                  <c:v>2.5235915302760259</c:v>
                </c:pt>
                <c:pt idx="1270">
                  <c:v>3.6898260681683159</c:v>
                </c:pt>
                <c:pt idx="1271">
                  <c:v>3.1457219251336901</c:v>
                </c:pt>
                <c:pt idx="1272">
                  <c:v>2.7537001026305812</c:v>
                </c:pt>
                <c:pt idx="1273">
                  <c:v>2.9889402041808477</c:v>
                </c:pt>
                <c:pt idx="1274">
                  <c:v>3.2319181115972597</c:v>
                </c:pt>
                <c:pt idx="1275">
                  <c:v>3.47407227353751</c:v>
                </c:pt>
                <c:pt idx="1276">
                  <c:v>3.7247609787716778</c:v>
                </c:pt>
                <c:pt idx="1277">
                  <c:v>2.4698590179873601</c:v>
                </c:pt>
                <c:pt idx="1278">
                  <c:v>4.1087749149246502</c:v>
                </c:pt>
                <c:pt idx="1279">
                  <c:v>4.5412682979527998</c:v>
                </c:pt>
                <c:pt idx="1280">
                  <c:v>2.9666855723005501</c:v>
                </c:pt>
                <c:pt idx="1281">
                  <c:v>4.9914519526819001</c:v>
                </c:pt>
                <c:pt idx="1282">
                  <c:v>5.4497920380273399</c:v>
                </c:pt>
                <c:pt idx="1283">
                  <c:v>5.9285637119861798</c:v>
                </c:pt>
                <c:pt idx="1284">
                  <c:v>3.5061443310106397</c:v>
                </c:pt>
                <c:pt idx="1285">
                  <c:v>2.2255307081510427</c:v>
                </c:pt>
                <c:pt idx="1286">
                  <c:v>3.8861475719764558</c:v>
                </c:pt>
                <c:pt idx="1287">
                  <c:v>3.2893237184681059</c:v>
                </c:pt>
                <c:pt idx="1288">
                  <c:v>4.2770350564468069</c:v>
                </c:pt>
                <c:pt idx="1289">
                  <c:v>4.6839653216658546</c:v>
                </c:pt>
                <c:pt idx="1290">
                  <c:v>5.0976205909361001</c:v>
                </c:pt>
                <c:pt idx="1291">
                  <c:v>5.5297088532382697</c:v>
                </c:pt>
                <c:pt idx="1292">
                  <c:v>2.7398584778263877</c:v>
                </c:pt>
                <c:pt idx="1293">
                  <c:v>3.6282342137957153</c:v>
                </c:pt>
                <c:pt idx="1294">
                  <c:v>3.9764894938691571</c:v>
                </c:pt>
                <c:pt idx="1295">
                  <c:v>2.4580159887646467</c:v>
                </c:pt>
                <c:pt idx="1296">
                  <c:v>4.3394371522713824</c:v>
                </c:pt>
                <c:pt idx="1297">
                  <c:v>4.7063820018365501</c:v>
                </c:pt>
                <c:pt idx="1298">
                  <c:v>5.0897747528763597</c:v>
                </c:pt>
                <c:pt idx="1299">
                  <c:v>3.0236590503970202</c:v>
                </c:pt>
                <c:pt idx="1300">
                  <c:v>2.7007913358180753</c:v>
                </c:pt>
                <c:pt idx="1301">
                  <c:v>3.319829309134112</c:v>
                </c:pt>
                <c:pt idx="1302">
                  <c:v>2.9538162372386987</c:v>
                </c:pt>
                <c:pt idx="1303">
                  <c:v>3.6244260789715383</c:v>
                </c:pt>
                <c:pt idx="1304">
                  <c:v>3.2125533408955902</c:v>
                </c:pt>
                <c:pt idx="1305">
                  <c:v>1.2442877977637301</c:v>
                </c:pt>
                <c:pt idx="1306">
                  <c:v>3.9412980068060302</c:v>
                </c:pt>
                <c:pt idx="1307">
                  <c:v>3.4808377896613254</c:v>
                </c:pt>
                <c:pt idx="1308">
                  <c:v>3.7487171177010779</c:v>
                </c:pt>
                <c:pt idx="1309">
                  <c:v>4.2598714416896311</c:v>
                </c:pt>
                <c:pt idx="1310">
                  <c:v>4.0270890725436201</c:v>
                </c:pt>
                <c:pt idx="1311">
                  <c:v>4.5922459893048124</c:v>
                </c:pt>
                <c:pt idx="1312">
                  <c:v>1.1901366607249</c:v>
                </c:pt>
                <c:pt idx="1313">
                  <c:v>1.2114190028628498</c:v>
                </c:pt>
                <c:pt idx="1314">
                  <c:v>1.36963215038081</c:v>
                </c:pt>
                <c:pt idx="1315">
                  <c:v>1.63319019067682</c:v>
                </c:pt>
                <c:pt idx="1316">
                  <c:v>1.2545643601793275</c:v>
                </c:pt>
                <c:pt idx="1317">
                  <c:v>1.6316507319181126</c:v>
                </c:pt>
                <c:pt idx="1318">
                  <c:v>1.6306649381515701</c:v>
                </c:pt>
                <c:pt idx="1319">
                  <c:v>1.3198293091341153</c:v>
                </c:pt>
                <c:pt idx="1320">
                  <c:v>1.2915923945335699</c:v>
                </c:pt>
                <c:pt idx="1321">
                  <c:v>1.6200642791551898</c:v>
                </c:pt>
                <c:pt idx="1322">
                  <c:v>1.3895910981472472</c:v>
                </c:pt>
                <c:pt idx="1323">
                  <c:v>1.4650650893966399</c:v>
                </c:pt>
                <c:pt idx="1324">
                  <c:v>1.5480473181007901</c:v>
                </c:pt>
                <c:pt idx="1325">
                  <c:v>1.6366742289202201</c:v>
                </c:pt>
                <c:pt idx="1326">
                  <c:v>1.59313725490196</c:v>
                </c:pt>
                <c:pt idx="1327">
                  <c:v>1.5068195322205999</c:v>
                </c:pt>
                <c:pt idx="1328">
                  <c:v>1.1929995138551299</c:v>
                </c:pt>
                <c:pt idx="1329">
                  <c:v>1.5435369740182601</c:v>
                </c:pt>
                <c:pt idx="1330">
                  <c:v>1.3597742127153853</c:v>
                </c:pt>
                <c:pt idx="1331">
                  <c:v>1.6497056122724565</c:v>
                </c:pt>
                <c:pt idx="1332">
                  <c:v>1.4678604224058798</c:v>
                </c:pt>
                <c:pt idx="1333">
                  <c:v>1.7990466158915401</c:v>
                </c:pt>
                <c:pt idx="1334">
                  <c:v>1.9527764273753598</c:v>
                </c:pt>
                <c:pt idx="1335">
                  <c:v>2.1122319451196501</c:v>
                </c:pt>
                <c:pt idx="1336">
                  <c:v>2.2724166801706867</c:v>
                </c:pt>
                <c:pt idx="1337">
                  <c:v>2.436868686868678</c:v>
                </c:pt>
                <c:pt idx="1338">
                  <c:v>2.59983525090477</c:v>
                </c:pt>
                <c:pt idx="1339">
                  <c:v>2.7681224004753453</c:v>
                </c:pt>
                <c:pt idx="1340">
                  <c:v>1.2678928320639598</c:v>
                </c:pt>
                <c:pt idx="1341">
                  <c:v>1.3065413493220999</c:v>
                </c:pt>
                <c:pt idx="1342">
                  <c:v>1.3442175768379039</c:v>
                </c:pt>
                <c:pt idx="1343">
                  <c:v>1.4246610489925975</c:v>
                </c:pt>
                <c:pt idx="1344">
                  <c:v>1.51084373143197</c:v>
                </c:pt>
                <c:pt idx="1345">
                  <c:v>1.60593906984281</c:v>
                </c:pt>
                <c:pt idx="1346">
                  <c:v>1.7080294927888491</c:v>
                </c:pt>
                <c:pt idx="1347">
                  <c:v>1.3709825528007327</c:v>
                </c:pt>
                <c:pt idx="1348">
                  <c:v>1.24524658348188</c:v>
                </c:pt>
                <c:pt idx="1349">
                  <c:v>1.4363015178523175</c:v>
                </c:pt>
                <c:pt idx="1350">
                  <c:v>1.5061308269864426</c:v>
                </c:pt>
                <c:pt idx="1351">
                  <c:v>1.5816453303084299</c:v>
                </c:pt>
                <c:pt idx="1352">
                  <c:v>1.6645600388915929</c:v>
                </c:pt>
                <c:pt idx="1353">
                  <c:v>1.7532274617836112</c:v>
                </c:pt>
                <c:pt idx="1354">
                  <c:v>1.43200723815697</c:v>
                </c:pt>
                <c:pt idx="1355">
                  <c:v>1.569221628045157</c:v>
                </c:pt>
                <c:pt idx="1356">
                  <c:v>1.2926997245179099</c:v>
                </c:pt>
                <c:pt idx="1357">
                  <c:v>1.4965564738292001</c:v>
                </c:pt>
                <c:pt idx="1358">
                  <c:v>1.7123642845568001</c:v>
                </c:pt>
                <c:pt idx="1359">
                  <c:v>1.5618484308323899</c:v>
                </c:pt>
                <c:pt idx="1360">
                  <c:v>1.6316912439907099</c:v>
                </c:pt>
                <c:pt idx="1361">
                  <c:v>1.7072597634094979</c:v>
                </c:pt>
                <c:pt idx="1362">
                  <c:v>1.7901609679684507</c:v>
                </c:pt>
                <c:pt idx="1363">
                  <c:v>1.8787473667152836</c:v>
                </c:pt>
                <c:pt idx="1364">
                  <c:v>1.86182682439367</c:v>
                </c:pt>
                <c:pt idx="1365">
                  <c:v>2.0156916761194799</c:v>
                </c:pt>
                <c:pt idx="1366">
                  <c:v>2.1752822341057567</c:v>
                </c:pt>
                <c:pt idx="1367">
                  <c:v>2.335480473181001</c:v>
                </c:pt>
                <c:pt idx="1368">
                  <c:v>2.4999864959757967</c:v>
                </c:pt>
                <c:pt idx="1369">
                  <c:v>2.6631016042780753</c:v>
                </c:pt>
                <c:pt idx="1370">
                  <c:v>2.8314967860422398</c:v>
                </c:pt>
                <c:pt idx="1371">
                  <c:v>1.63386539188678</c:v>
                </c:pt>
                <c:pt idx="1372">
                  <c:v>1.6993464052287601</c:v>
                </c:pt>
                <c:pt idx="1373">
                  <c:v>1.7691216982660771</c:v>
                </c:pt>
                <c:pt idx="1374">
                  <c:v>1.8447577378058726</c:v>
                </c:pt>
                <c:pt idx="1375">
                  <c:v>1.9276724463890198</c:v>
                </c:pt>
                <c:pt idx="1376">
                  <c:v>2.0163263652568477</c:v>
                </c:pt>
                <c:pt idx="1377">
                  <c:v>1.7771971047372133</c:v>
                </c:pt>
                <c:pt idx="1378">
                  <c:v>1.9267541727434798</c:v>
                </c:pt>
                <c:pt idx="1379">
                  <c:v>1.8425295738130001</c:v>
                </c:pt>
                <c:pt idx="1380">
                  <c:v>1.37832874196511</c:v>
                </c:pt>
                <c:pt idx="1381">
                  <c:v>2.0806730405660954</c:v>
                </c:pt>
                <c:pt idx="1382">
                  <c:v>1.9125074272133122</c:v>
                </c:pt>
                <c:pt idx="1383">
                  <c:v>1.9880894506563023</c:v>
                </c:pt>
                <c:pt idx="1384">
                  <c:v>2.2404391508669659</c:v>
                </c:pt>
                <c:pt idx="1385">
                  <c:v>2.0711256954572477</c:v>
                </c:pt>
                <c:pt idx="1386">
                  <c:v>2.1596715821314802</c:v>
                </c:pt>
                <c:pt idx="1387">
                  <c:v>2.4007049100631987</c:v>
                </c:pt>
                <c:pt idx="1388">
                  <c:v>2.5654810133419801</c:v>
                </c:pt>
                <c:pt idx="1389">
                  <c:v>2.7284070653054653</c:v>
                </c:pt>
                <c:pt idx="1390">
                  <c:v>2.8969913034084187</c:v>
                </c:pt>
                <c:pt idx="1391">
                  <c:v>1.9923027062064522</c:v>
                </c:pt>
                <c:pt idx="1392">
                  <c:v>2.0622940636309601</c:v>
                </c:pt>
                <c:pt idx="1393">
                  <c:v>2.1379030951223559</c:v>
                </c:pt>
                <c:pt idx="1394">
                  <c:v>2.2208988278507</c:v>
                </c:pt>
                <c:pt idx="1395">
                  <c:v>2.3095392426943269</c:v>
                </c:pt>
                <c:pt idx="1396">
                  <c:v>2.1464106303678467</c:v>
                </c:pt>
                <c:pt idx="1397">
                  <c:v>2.3061632366445197</c:v>
                </c:pt>
                <c:pt idx="1398">
                  <c:v>2.2163749797439598</c:v>
                </c:pt>
                <c:pt idx="1399">
                  <c:v>2.46661805217955</c:v>
                </c:pt>
                <c:pt idx="1400">
                  <c:v>2.2921325555015453</c:v>
                </c:pt>
                <c:pt idx="1401">
                  <c:v>2.3751147842056901</c:v>
                </c:pt>
                <c:pt idx="1402">
                  <c:v>2.6314346675309253</c:v>
                </c:pt>
                <c:pt idx="1403">
                  <c:v>2.4637551990493187</c:v>
                </c:pt>
                <c:pt idx="1404">
                  <c:v>2.7946443040025901</c:v>
                </c:pt>
                <c:pt idx="1405">
                  <c:v>2.9634311024685402</c:v>
                </c:pt>
                <c:pt idx="1406">
                  <c:v>2.37631664235942</c:v>
                </c:pt>
                <c:pt idx="1407">
                  <c:v>1.4647544968400599</c:v>
                </c:pt>
                <c:pt idx="1408">
                  <c:v>2.4519931939717967</c:v>
                </c:pt>
                <c:pt idx="1409">
                  <c:v>2.5351239669421499</c:v>
                </c:pt>
                <c:pt idx="1410">
                  <c:v>2.6236698536163812</c:v>
                </c:pt>
                <c:pt idx="1411">
                  <c:v>2.5370280343542349</c:v>
                </c:pt>
                <c:pt idx="1412">
                  <c:v>2.7018851617782067</c:v>
                </c:pt>
                <c:pt idx="1413">
                  <c:v>2.61270458596662</c:v>
                </c:pt>
                <c:pt idx="1414">
                  <c:v>2.8652568465402677</c:v>
                </c:pt>
                <c:pt idx="1415">
                  <c:v>2.6959163830821598</c:v>
                </c:pt>
                <c:pt idx="1416">
                  <c:v>3.0340301409820154</c:v>
                </c:pt>
                <c:pt idx="1417">
                  <c:v>2.7845973099983854</c:v>
                </c:pt>
                <c:pt idx="1418">
                  <c:v>2.7777372657051869</c:v>
                </c:pt>
                <c:pt idx="1419">
                  <c:v>2.8609085507481198</c:v>
                </c:pt>
                <c:pt idx="1420">
                  <c:v>2.949643493761132</c:v>
                </c:pt>
                <c:pt idx="1421">
                  <c:v>2.94135202290283</c:v>
                </c:pt>
                <c:pt idx="1422">
                  <c:v>3.1101928374655601</c:v>
                </c:pt>
                <c:pt idx="1423">
                  <c:v>3.0244692918489702</c:v>
                </c:pt>
                <c:pt idx="1424">
                  <c:v>3.1132312429104028</c:v>
                </c:pt>
                <c:pt idx="1425">
                  <c:v>3.1935936909198901</c:v>
                </c:pt>
                <c:pt idx="1426">
                  <c:v>3.2822476097877198</c:v>
                </c:pt>
                <c:pt idx="1427">
                  <c:v>1.3820423486198901</c:v>
                </c:pt>
                <c:pt idx="1428">
                  <c:v>1.5557716199427398</c:v>
                </c:pt>
                <c:pt idx="1429">
                  <c:v>1.6524469291849029</c:v>
                </c:pt>
                <c:pt idx="1430">
                  <c:v>1.7606006589963801</c:v>
                </c:pt>
                <c:pt idx="1431">
                  <c:v>1.8759790417544375</c:v>
                </c:pt>
                <c:pt idx="1432">
                  <c:v>1.37470966347972</c:v>
                </c:pt>
                <c:pt idx="1433">
                  <c:v>1.3522119591638326</c:v>
                </c:pt>
                <c:pt idx="1434">
                  <c:v>1.4596094636201598</c:v>
                </c:pt>
                <c:pt idx="1435">
                  <c:v>1.3173040566088698</c:v>
                </c:pt>
                <c:pt idx="1436">
                  <c:v>1.9609868740884819</c:v>
                </c:pt>
                <c:pt idx="1437">
                  <c:v>1.9368551828444898</c:v>
                </c:pt>
                <c:pt idx="1438">
                  <c:v>1.8956003889158999</c:v>
                </c:pt>
                <c:pt idx="1439">
                  <c:v>1.4791227785880199</c:v>
                </c:pt>
                <c:pt idx="1440">
                  <c:v>1.5873980446172999</c:v>
                </c:pt>
                <c:pt idx="1441">
                  <c:v>1.8378436774158675</c:v>
                </c:pt>
                <c:pt idx="1442">
                  <c:v>1.7681359044995433</c:v>
                </c:pt>
                <c:pt idx="1443">
                  <c:v>1.6864905741911129</c:v>
                </c:pt>
                <c:pt idx="1444">
                  <c:v>1.57627072867715</c:v>
                </c:pt>
                <c:pt idx="1445">
                  <c:v>1.5163938853778398</c:v>
                </c:pt>
                <c:pt idx="1446">
                  <c:v>1.6773348457840398</c:v>
                </c:pt>
                <c:pt idx="1447">
                  <c:v>1.7852590071841377</c:v>
                </c:pt>
                <c:pt idx="1448">
                  <c:v>1.9052692702425287</c:v>
                </c:pt>
                <c:pt idx="1449">
                  <c:v>2.0337600604980302</c:v>
                </c:pt>
                <c:pt idx="1450">
                  <c:v>1.3922513909144898</c:v>
                </c:pt>
                <c:pt idx="1451">
                  <c:v>1.5669394479554872</c:v>
                </c:pt>
                <c:pt idx="1452">
                  <c:v>1.4491843569383698</c:v>
                </c:pt>
                <c:pt idx="1453">
                  <c:v>1.8852157943067029</c:v>
                </c:pt>
                <c:pt idx="1454">
                  <c:v>1.4685626316642399</c:v>
                </c:pt>
                <c:pt idx="1455">
                  <c:v>1.54899259979474</c:v>
                </c:pt>
                <c:pt idx="1456">
                  <c:v>1.6351887862583001</c:v>
                </c:pt>
                <c:pt idx="1457">
                  <c:v>1.7302706206449501</c:v>
                </c:pt>
                <c:pt idx="1458">
                  <c:v>1.83240155566359</c:v>
                </c:pt>
                <c:pt idx="1459">
                  <c:v>1.883514287257597</c:v>
                </c:pt>
                <c:pt idx="1460">
                  <c:v>1.6719602441527599</c:v>
                </c:pt>
                <c:pt idx="1461">
                  <c:v>1.88220439691028</c:v>
                </c:pt>
                <c:pt idx="1462">
                  <c:v>1.6752552260573601</c:v>
                </c:pt>
                <c:pt idx="1463">
                  <c:v>1.869848214768</c:v>
                </c:pt>
                <c:pt idx="1464">
                  <c:v>1.7872981148382208</c:v>
                </c:pt>
                <c:pt idx="1465">
                  <c:v>1.9067817209528419</c:v>
                </c:pt>
                <c:pt idx="1466">
                  <c:v>2.0373521309350187</c:v>
                </c:pt>
                <c:pt idx="1467">
                  <c:v>2.17869875222816</c:v>
                </c:pt>
                <c:pt idx="1468">
                  <c:v>1.8368713876735299</c:v>
                </c:pt>
                <c:pt idx="1469">
                  <c:v>1.7155107221952106</c:v>
                </c:pt>
                <c:pt idx="1470">
                  <c:v>1.8349268081888399</c:v>
                </c:pt>
                <c:pt idx="1471">
                  <c:v>1.5346243180467798</c:v>
                </c:pt>
                <c:pt idx="1472">
                  <c:v>2.2630853994490399</c:v>
                </c:pt>
                <c:pt idx="1473">
                  <c:v>2.1920137200885867</c:v>
                </c:pt>
                <c:pt idx="1474">
                  <c:v>1.83477826392265</c:v>
                </c:pt>
                <c:pt idx="1475">
                  <c:v>1.7739291308809979</c:v>
                </c:pt>
                <c:pt idx="1476">
                  <c:v>2.1140414843623399</c:v>
                </c:pt>
                <c:pt idx="1477">
                  <c:v>2.0285204991087267</c:v>
                </c:pt>
                <c:pt idx="1478">
                  <c:v>2.0060362988170559</c:v>
                </c:pt>
                <c:pt idx="1479">
                  <c:v>1.9368686868686893</c:v>
                </c:pt>
                <c:pt idx="1480">
                  <c:v>2.1831955922865078</c:v>
                </c:pt>
                <c:pt idx="1481">
                  <c:v>2.3669043374925698</c:v>
                </c:pt>
                <c:pt idx="1482">
                  <c:v>2.5523821098687325</c:v>
                </c:pt>
                <c:pt idx="1483">
                  <c:v>2.7438016528925693</c:v>
                </c:pt>
                <c:pt idx="1484">
                  <c:v>2.9333981526494899</c:v>
                </c:pt>
                <c:pt idx="1485">
                  <c:v>3.1286258304974899</c:v>
                </c:pt>
                <c:pt idx="1486">
                  <c:v>1.6743234483876199</c:v>
                </c:pt>
                <c:pt idx="1487">
                  <c:v>1.8465807810727601</c:v>
                </c:pt>
                <c:pt idx="1488">
                  <c:v>1.9787041538378398</c:v>
                </c:pt>
                <c:pt idx="1489">
                  <c:v>2.1199562469615953</c:v>
                </c:pt>
                <c:pt idx="1490">
                  <c:v>2.2736320423486212</c:v>
                </c:pt>
                <c:pt idx="1491">
                  <c:v>2.4407848538864654</c:v>
                </c:pt>
                <c:pt idx="1492">
                  <c:v>1.9878733862691091</c:v>
                </c:pt>
                <c:pt idx="1493">
                  <c:v>2.5272376168098099</c:v>
                </c:pt>
                <c:pt idx="1494">
                  <c:v>2.1112056392804992</c:v>
                </c:pt>
                <c:pt idx="1495">
                  <c:v>2.4336007130124799</c:v>
                </c:pt>
                <c:pt idx="1496">
                  <c:v>2.2253956679090412</c:v>
                </c:pt>
                <c:pt idx="1497">
                  <c:v>2.3331712850429454</c:v>
                </c:pt>
                <c:pt idx="1498">
                  <c:v>2.1411440609301602</c:v>
                </c:pt>
                <c:pt idx="1499">
                  <c:v>2.303205855344884</c:v>
                </c:pt>
                <c:pt idx="1500">
                  <c:v>2.2872981148382197</c:v>
                </c:pt>
                <c:pt idx="1501">
                  <c:v>2.7949278885107858</c:v>
                </c:pt>
                <c:pt idx="1502">
                  <c:v>2.42430994436342</c:v>
                </c:pt>
                <c:pt idx="1503">
                  <c:v>2.6775239021228354</c:v>
                </c:pt>
                <c:pt idx="1504">
                  <c:v>2.5541646410630401</c:v>
                </c:pt>
                <c:pt idx="1505">
                  <c:v>2.4786501377410439</c:v>
                </c:pt>
                <c:pt idx="1506">
                  <c:v>2.6715686274509798</c:v>
                </c:pt>
                <c:pt idx="1507">
                  <c:v>2.4699130340841577</c:v>
                </c:pt>
                <c:pt idx="1508">
                  <c:v>2.6284502781829078</c:v>
                </c:pt>
                <c:pt idx="1509">
                  <c:v>3.0643331712850412</c:v>
                </c:pt>
                <c:pt idx="1510">
                  <c:v>2.9246745530167999</c:v>
                </c:pt>
                <c:pt idx="1511">
                  <c:v>2.7796818451898702</c:v>
                </c:pt>
                <c:pt idx="1512">
                  <c:v>2.6668557230054577</c:v>
                </c:pt>
                <c:pt idx="1513">
                  <c:v>2.8827985739750397</c:v>
                </c:pt>
                <c:pt idx="1514">
                  <c:v>2.8467968454599499</c:v>
                </c:pt>
                <c:pt idx="1515">
                  <c:v>3.3476746070329053</c:v>
                </c:pt>
                <c:pt idx="1516">
                  <c:v>3.0201750121536199</c:v>
                </c:pt>
                <c:pt idx="1517">
                  <c:v>3.1868011667476899</c:v>
                </c:pt>
                <c:pt idx="1518">
                  <c:v>3.0857775617133978</c:v>
                </c:pt>
                <c:pt idx="1519">
                  <c:v>3.6539323718468153</c:v>
                </c:pt>
                <c:pt idx="1520">
                  <c:v>3.2815589045535587</c:v>
                </c:pt>
                <c:pt idx="1521">
                  <c:v>3.4700750823745468</c:v>
                </c:pt>
                <c:pt idx="1522">
                  <c:v>1.4468481607519001</c:v>
                </c:pt>
                <c:pt idx="1523">
                  <c:v>1.4980689245395127</c:v>
                </c:pt>
                <c:pt idx="1524">
                  <c:v>1.521795495057527</c:v>
                </c:pt>
                <c:pt idx="1525">
                  <c:v>1.4335602009398754</c:v>
                </c:pt>
                <c:pt idx="1526">
                  <c:v>1.5981607519040699</c:v>
                </c:pt>
                <c:pt idx="1527">
                  <c:v>1.6786582401555701</c:v>
                </c:pt>
                <c:pt idx="1528">
                  <c:v>1.7648814346675312</c:v>
                </c:pt>
                <c:pt idx="1529">
                  <c:v>1.859909252957374</c:v>
                </c:pt>
                <c:pt idx="1530">
                  <c:v>1.9620807000486122</c:v>
                </c:pt>
                <c:pt idx="1531">
                  <c:v>1.5886404148436226</c:v>
                </c:pt>
                <c:pt idx="1532">
                  <c:v>1.6541214281856</c:v>
                </c:pt>
                <c:pt idx="1533">
                  <c:v>1.6113811915951</c:v>
                </c:pt>
                <c:pt idx="1534">
                  <c:v>1.5192297304596762</c:v>
                </c:pt>
                <c:pt idx="1535">
                  <c:v>1.7442472856911406</c:v>
                </c:pt>
                <c:pt idx="1536">
                  <c:v>1.6056554853346299</c:v>
                </c:pt>
                <c:pt idx="1537">
                  <c:v>1.6636957813428399</c:v>
                </c:pt>
                <c:pt idx="1538">
                  <c:v>1.6966456003889201</c:v>
                </c:pt>
                <c:pt idx="1539">
                  <c:v>1.79333441365527</c:v>
                </c:pt>
                <c:pt idx="1540">
                  <c:v>1.9014881434667525</c:v>
                </c:pt>
                <c:pt idx="1541">
                  <c:v>2.0169070382974099</c:v>
                </c:pt>
                <c:pt idx="1542">
                  <c:v>1.9074704261869999</c:v>
                </c:pt>
                <c:pt idx="1543">
                  <c:v>2.179265921244522</c:v>
                </c:pt>
                <c:pt idx="1544">
                  <c:v>1.74003403014098</c:v>
                </c:pt>
                <c:pt idx="1545">
                  <c:v>1.8263382487981399</c:v>
                </c:pt>
                <c:pt idx="1546">
                  <c:v>1.8205450224166801</c:v>
                </c:pt>
                <c:pt idx="1547">
                  <c:v>1.9068222330254392</c:v>
                </c:pt>
                <c:pt idx="1548">
                  <c:v>2.0018500513152877</c:v>
                </c:pt>
                <c:pt idx="1549">
                  <c:v>2.1039404742613299</c:v>
                </c:pt>
                <c:pt idx="1550">
                  <c:v>2.07867444498461</c:v>
                </c:pt>
                <c:pt idx="1551">
                  <c:v>2.1767811807918798</c:v>
                </c:pt>
                <c:pt idx="1552">
                  <c:v>2.2559822827202498</c:v>
                </c:pt>
                <c:pt idx="1553">
                  <c:v>2.4398395721925099</c:v>
                </c:pt>
                <c:pt idx="1554">
                  <c:v>2.6253308485928892</c:v>
                </c:pt>
                <c:pt idx="1555">
                  <c:v>2.816790903689292</c:v>
                </c:pt>
                <c:pt idx="1556">
                  <c:v>3.0065494517366198</c:v>
                </c:pt>
                <c:pt idx="1557">
                  <c:v>3.2018716577540154</c:v>
                </c:pt>
                <c:pt idx="1558">
                  <c:v>2.1728650137740892</c:v>
                </c:pt>
                <c:pt idx="1559">
                  <c:v>1.5397018311456798</c:v>
                </c:pt>
                <c:pt idx="1560">
                  <c:v>2.15390536379841</c:v>
                </c:pt>
                <c:pt idx="1561">
                  <c:v>1.8194106843839499</c:v>
                </c:pt>
                <c:pt idx="1562">
                  <c:v>2.0086020634148967</c:v>
                </c:pt>
                <c:pt idx="1563">
                  <c:v>1.7130664938151576</c:v>
                </c:pt>
                <c:pt idx="1564">
                  <c:v>2.1067763193431577</c:v>
                </c:pt>
                <c:pt idx="1565">
                  <c:v>2.20085885593907</c:v>
                </c:pt>
                <c:pt idx="1566">
                  <c:v>1.8959109814724799</c:v>
                </c:pt>
                <c:pt idx="1567">
                  <c:v>1.976367957651382</c:v>
                </c:pt>
                <c:pt idx="1568">
                  <c:v>2.06271268838114</c:v>
                </c:pt>
                <c:pt idx="1569">
                  <c:v>2.1577405066709954</c:v>
                </c:pt>
                <c:pt idx="1570">
                  <c:v>2.2599119537622201</c:v>
                </c:pt>
                <c:pt idx="1571">
                  <c:v>2.40083995030519</c:v>
                </c:pt>
                <c:pt idx="1572">
                  <c:v>1.9828093771943969</c:v>
                </c:pt>
                <c:pt idx="1573">
                  <c:v>2.6080997137146902</c:v>
                </c:pt>
                <c:pt idx="1574">
                  <c:v>2.8188165073191787</c:v>
                </c:pt>
                <c:pt idx="1575">
                  <c:v>3.0363798411926801</c:v>
                </c:pt>
                <c:pt idx="1576">
                  <c:v>2.0205801328796</c:v>
                </c:pt>
                <c:pt idx="1577">
                  <c:v>3.2525117485010622</c:v>
                </c:pt>
                <c:pt idx="1578">
                  <c:v>3.4750310592556599</c:v>
                </c:pt>
                <c:pt idx="1579">
                  <c:v>2.1541349322098</c:v>
                </c:pt>
                <c:pt idx="1580">
                  <c:v>2.0591881380651387</c:v>
                </c:pt>
                <c:pt idx="1581">
                  <c:v>2.3314832820180387</c:v>
                </c:pt>
                <c:pt idx="1582">
                  <c:v>1.8888213687678899</c:v>
                </c:pt>
                <c:pt idx="1583">
                  <c:v>2.1398341705828301</c:v>
                </c:pt>
                <c:pt idx="1584">
                  <c:v>2.2261248852157958</c:v>
                </c:pt>
                <c:pt idx="1585">
                  <c:v>2.3212742397234387</c:v>
                </c:pt>
                <c:pt idx="1586">
                  <c:v>2.5155161238048804</c:v>
                </c:pt>
                <c:pt idx="1587">
                  <c:v>2.4233376546210854</c:v>
                </c:pt>
                <c:pt idx="1588">
                  <c:v>2.7010749203262598</c:v>
                </c:pt>
                <c:pt idx="1589">
                  <c:v>2.8927915518824654</c:v>
                </c:pt>
                <c:pt idx="1590">
                  <c:v>3.0823610435909954</c:v>
                </c:pt>
                <c:pt idx="1591">
                  <c:v>3.2778858099713699</c:v>
                </c:pt>
                <c:pt idx="1592">
                  <c:v>2.2307027494193359</c:v>
                </c:pt>
                <c:pt idx="1593">
                  <c:v>2.3113757899854197</c:v>
                </c:pt>
                <c:pt idx="1594">
                  <c:v>2.3976935126667702</c:v>
                </c:pt>
                <c:pt idx="1595">
                  <c:v>2.4928023551018135</c:v>
                </c:pt>
                <c:pt idx="1596">
                  <c:v>2.59496029816885</c:v>
                </c:pt>
                <c:pt idx="1597">
                  <c:v>2.4082536595905597</c:v>
                </c:pt>
                <c:pt idx="1598">
                  <c:v>1.7827337546588906</c:v>
                </c:pt>
                <c:pt idx="1599">
                  <c:v>2.5922729973531999</c:v>
                </c:pt>
                <c:pt idx="1600">
                  <c:v>2.48888618808405</c:v>
                </c:pt>
                <c:pt idx="1601">
                  <c:v>2.7780208502133612</c:v>
                </c:pt>
                <c:pt idx="1602">
                  <c:v>2.5753524550315987</c:v>
                </c:pt>
                <c:pt idx="1603">
                  <c:v>2.6704612974666553</c:v>
                </c:pt>
                <c:pt idx="1604">
                  <c:v>2.9697914978663658</c:v>
                </c:pt>
                <c:pt idx="1605">
                  <c:v>2.7726057365094787</c:v>
                </c:pt>
                <c:pt idx="1606">
                  <c:v>3.1596445740830768</c:v>
                </c:pt>
                <c:pt idx="1607">
                  <c:v>3.355358396802242</c:v>
                </c:pt>
                <c:pt idx="1608">
                  <c:v>2.6731080862096901</c:v>
                </c:pt>
                <c:pt idx="1609">
                  <c:v>2.75949332901205</c:v>
                </c:pt>
                <c:pt idx="1610">
                  <c:v>2.8547237076648799</c:v>
                </c:pt>
                <c:pt idx="1611">
                  <c:v>2.9567736185383198</c:v>
                </c:pt>
                <c:pt idx="1612">
                  <c:v>2.859112515529624</c:v>
                </c:pt>
                <c:pt idx="1613">
                  <c:v>3.05092367525523</c:v>
                </c:pt>
                <c:pt idx="1614">
                  <c:v>2.9454842543077802</c:v>
                </c:pt>
                <c:pt idx="1615">
                  <c:v>3.2409387997623398</c:v>
                </c:pt>
                <c:pt idx="1616">
                  <c:v>3.0408091611300199</c:v>
                </c:pt>
                <c:pt idx="1617">
                  <c:v>3.1429941122454559</c:v>
                </c:pt>
                <c:pt idx="1618">
                  <c:v>3.4366256144330882</c:v>
                </c:pt>
                <c:pt idx="1619">
                  <c:v>3.1374844703721698</c:v>
                </c:pt>
                <c:pt idx="1620">
                  <c:v>3.2327553610976101</c:v>
                </c:pt>
                <c:pt idx="1621">
                  <c:v>3.3349943283098398</c:v>
                </c:pt>
                <c:pt idx="1622">
                  <c:v>3.3277291632906598</c:v>
                </c:pt>
                <c:pt idx="1623">
                  <c:v>3.5235105061308354</c:v>
                </c:pt>
                <c:pt idx="1624">
                  <c:v>3.4229595419434999</c:v>
                </c:pt>
                <c:pt idx="1625">
                  <c:v>3.5252390212283302</c:v>
                </c:pt>
                <c:pt idx="1626">
                  <c:v>3.6190109652676501</c:v>
                </c:pt>
                <c:pt idx="1627">
                  <c:v>3.7211689083346799</c:v>
                </c:pt>
                <c:pt idx="1628">
                  <c:v>1.5794846864365599</c:v>
                </c:pt>
                <c:pt idx="1629">
                  <c:v>1.6345405930967429</c:v>
                </c:pt>
                <c:pt idx="1630">
                  <c:v>1.6368362772106098</c:v>
                </c:pt>
                <c:pt idx="1631">
                  <c:v>1.7339707232755401</c:v>
                </c:pt>
                <c:pt idx="1632">
                  <c:v>1.83500783233404</c:v>
                </c:pt>
                <c:pt idx="1633">
                  <c:v>1.9429319937341292</c:v>
                </c:pt>
                <c:pt idx="1634">
                  <c:v>2.0629692648409201</c:v>
                </c:pt>
                <c:pt idx="1635">
                  <c:v>2.1914735591206198</c:v>
                </c:pt>
                <c:pt idx="1636">
                  <c:v>1.9709933560200892</c:v>
                </c:pt>
                <c:pt idx="1637">
                  <c:v>2.21307999783936</c:v>
                </c:pt>
                <c:pt idx="1638">
                  <c:v>1.7939285907200282</c:v>
                </c:pt>
                <c:pt idx="1639">
                  <c:v>2.1887997623291793</c:v>
                </c:pt>
                <c:pt idx="1640">
                  <c:v>2.5095608491330399</c:v>
                </c:pt>
                <c:pt idx="1641">
                  <c:v>2.1472073677956054</c:v>
                </c:pt>
                <c:pt idx="1642">
                  <c:v>2.0877086371738787</c:v>
                </c:pt>
                <c:pt idx="1643">
                  <c:v>1.6651677199805501</c:v>
                </c:pt>
                <c:pt idx="1644">
                  <c:v>1.9006373899422022</c:v>
                </c:pt>
                <c:pt idx="1645">
                  <c:v>2.0119510614162999</c:v>
                </c:pt>
                <c:pt idx="1646">
                  <c:v>1.9169637551990468</c:v>
                </c:pt>
                <c:pt idx="1647">
                  <c:v>2.5042807756711554</c:v>
                </c:pt>
                <c:pt idx="1648">
                  <c:v>2.1712040187976012</c:v>
                </c:pt>
                <c:pt idx="1649">
                  <c:v>2.493018419489001</c:v>
                </c:pt>
                <c:pt idx="1650">
                  <c:v>1.7516339869281001</c:v>
                </c:pt>
                <c:pt idx="1651">
                  <c:v>1.7419110895046677</c:v>
                </c:pt>
                <c:pt idx="1652">
                  <c:v>1.8427051261275926</c:v>
                </c:pt>
                <c:pt idx="1653">
                  <c:v>1.9394344514665398</c:v>
                </c:pt>
                <c:pt idx="1654">
                  <c:v>2.4603251769027201</c:v>
                </c:pt>
                <c:pt idx="1655">
                  <c:v>2.0475206611570278</c:v>
                </c:pt>
                <c:pt idx="1656">
                  <c:v>2.1629800680602802</c:v>
                </c:pt>
                <c:pt idx="1657">
                  <c:v>2.3839329120077801</c:v>
                </c:pt>
                <c:pt idx="1658">
                  <c:v>2.3900367309458197</c:v>
                </c:pt>
                <c:pt idx="1659">
                  <c:v>2.6061416302057987</c:v>
                </c:pt>
                <c:pt idx="1660">
                  <c:v>1.7356722303246379</c:v>
                </c:pt>
                <c:pt idx="1661">
                  <c:v>2.8363852428023653</c:v>
                </c:pt>
                <c:pt idx="1662">
                  <c:v>1.8502268676065501</c:v>
                </c:pt>
                <c:pt idx="1663">
                  <c:v>3.0716793604494077</c:v>
                </c:pt>
                <c:pt idx="1664">
                  <c:v>3.3146977799384199</c:v>
                </c:pt>
                <c:pt idx="1665">
                  <c:v>3.5569059579754798</c:v>
                </c:pt>
                <c:pt idx="1666">
                  <c:v>3.8075406471128401</c:v>
                </c:pt>
                <c:pt idx="1667">
                  <c:v>1.9622427483390099</c:v>
                </c:pt>
                <c:pt idx="1668">
                  <c:v>2.0817263544536302</c:v>
                </c:pt>
                <c:pt idx="1669">
                  <c:v>2.2123102684600053</c:v>
                </c:pt>
                <c:pt idx="1670">
                  <c:v>2.3536974018257397</c:v>
                </c:pt>
                <c:pt idx="1671">
                  <c:v>2.2740776751471898</c:v>
                </c:pt>
                <c:pt idx="1672">
                  <c:v>2.10774860908551</c:v>
                </c:pt>
                <c:pt idx="1673">
                  <c:v>2.1047372116890859</c:v>
                </c:pt>
                <c:pt idx="1674">
                  <c:v>1.9220817803705499</c:v>
                </c:pt>
                <c:pt idx="1675">
                  <c:v>1.7019661859234076</c:v>
                </c:pt>
                <c:pt idx="1676">
                  <c:v>1.9079025549613819</c:v>
                </c:pt>
                <c:pt idx="1677">
                  <c:v>2.8884702641387077</c:v>
                </c:pt>
                <c:pt idx="1678">
                  <c:v>2.8764921946739981</c:v>
                </c:pt>
                <c:pt idx="1679">
                  <c:v>1.8214497920380273</c:v>
                </c:pt>
                <c:pt idx="1680">
                  <c:v>2.3220034570301977</c:v>
                </c:pt>
                <c:pt idx="1681">
                  <c:v>2.0652919570031898</c:v>
                </c:pt>
                <c:pt idx="1682">
                  <c:v>2.85149624588127</c:v>
                </c:pt>
                <c:pt idx="1683">
                  <c:v>2.5152055312483039</c:v>
                </c:pt>
                <c:pt idx="1684">
                  <c:v>2.4439988116458702</c:v>
                </c:pt>
                <c:pt idx="1685">
                  <c:v>2.0531383352238977</c:v>
                </c:pt>
                <c:pt idx="1686">
                  <c:v>2.365702479338831</c:v>
                </c:pt>
                <c:pt idx="1687">
                  <c:v>2.1807243558580578</c:v>
                </c:pt>
                <c:pt idx="1688">
                  <c:v>2.2784124669151398</c:v>
                </c:pt>
                <c:pt idx="1689">
                  <c:v>2.0904499540863197</c:v>
                </c:pt>
                <c:pt idx="1690">
                  <c:v>2.7951169448495699</c:v>
                </c:pt>
                <c:pt idx="1691">
                  <c:v>2.1852482039647767</c:v>
                </c:pt>
                <c:pt idx="1692">
                  <c:v>1.9078890509371784</c:v>
                </c:pt>
                <c:pt idx="1693">
                  <c:v>2.3265138011127302</c:v>
                </c:pt>
                <c:pt idx="1694">
                  <c:v>2.48018959649976</c:v>
                </c:pt>
                <c:pt idx="1695">
                  <c:v>2.6473694160859953</c:v>
                </c:pt>
                <c:pt idx="1696">
                  <c:v>2.5546102738616101</c:v>
                </c:pt>
                <c:pt idx="1697">
                  <c:v>1.9989871981850622</c:v>
                </c:pt>
                <c:pt idx="1698">
                  <c:v>2.09575703559661</c:v>
                </c:pt>
                <c:pt idx="1699">
                  <c:v>2.2038432452871053</c:v>
                </c:pt>
                <c:pt idx="1700">
                  <c:v>2.3192081240209492</c:v>
                </c:pt>
                <c:pt idx="1701">
                  <c:v>2.2828012747798798</c:v>
                </c:pt>
                <c:pt idx="1702">
                  <c:v>2.6940393237184677</c:v>
                </c:pt>
                <c:pt idx="1703">
                  <c:v>2.7975071571328378</c:v>
                </c:pt>
                <c:pt idx="1704">
                  <c:v>3.0506535947712377</c:v>
                </c:pt>
                <c:pt idx="1705">
                  <c:v>2.4829309134121997</c:v>
                </c:pt>
                <c:pt idx="1706">
                  <c:v>2.2183870793496498</c:v>
                </c:pt>
                <c:pt idx="1707">
                  <c:v>3.3094447145249277</c:v>
                </c:pt>
                <c:pt idx="1708">
                  <c:v>3.5777696753632577</c:v>
                </c:pt>
                <c:pt idx="1709">
                  <c:v>2.6903257170636898</c:v>
                </c:pt>
                <c:pt idx="1710">
                  <c:v>3.8457165235240067</c:v>
                </c:pt>
                <c:pt idx="1711">
                  <c:v>4.1240209582455343</c:v>
                </c:pt>
                <c:pt idx="1712">
                  <c:v>2.9010560146923798</c:v>
                </c:pt>
                <c:pt idx="1713">
                  <c:v>3.1186733646626701</c:v>
                </c:pt>
                <c:pt idx="1714">
                  <c:v>3.3349538162372387</c:v>
                </c:pt>
                <c:pt idx="1715">
                  <c:v>3.5575676551612401</c:v>
                </c:pt>
                <c:pt idx="1716">
                  <c:v>2.3443931291524902</c:v>
                </c:pt>
                <c:pt idx="1717">
                  <c:v>3.3043942094744212</c:v>
                </c:pt>
                <c:pt idx="1718">
                  <c:v>2.3550613082698577</c:v>
                </c:pt>
                <c:pt idx="1719">
                  <c:v>2.7793577486090983</c:v>
                </c:pt>
                <c:pt idx="1720">
                  <c:v>2.3716442499864998</c:v>
                </c:pt>
                <c:pt idx="1721">
                  <c:v>2.4753011397396367</c:v>
                </c:pt>
                <c:pt idx="1722">
                  <c:v>2.6855858045697598</c:v>
                </c:pt>
                <c:pt idx="1723">
                  <c:v>2.5848322800194499</c:v>
                </c:pt>
                <c:pt idx="1724">
                  <c:v>2.5336925403770354</c:v>
                </c:pt>
                <c:pt idx="1725">
                  <c:v>2.5443742235186102</c:v>
                </c:pt>
                <c:pt idx="1726">
                  <c:v>2.7091503267973969</c:v>
                </c:pt>
                <c:pt idx="1727">
                  <c:v>2.9020958245557167</c:v>
                </c:pt>
                <c:pt idx="1728">
                  <c:v>2.53112677577918</c:v>
                </c:pt>
                <c:pt idx="1729">
                  <c:v>2.6742019121698277</c:v>
                </c:pt>
                <c:pt idx="1730">
                  <c:v>3.0470345162858554</c:v>
                </c:pt>
                <c:pt idx="1731">
                  <c:v>2.9294819856317198</c:v>
                </c:pt>
                <c:pt idx="1732">
                  <c:v>2.8057986279911398</c:v>
                </c:pt>
                <c:pt idx="1733">
                  <c:v>2.7137551990493187</c:v>
                </c:pt>
                <c:pt idx="1734">
                  <c:v>2.91069788797062</c:v>
                </c:pt>
                <c:pt idx="1735">
                  <c:v>3.1266677469886002</c:v>
                </c:pt>
                <c:pt idx="1736">
                  <c:v>3.27953330092368</c:v>
                </c:pt>
                <c:pt idx="1737">
                  <c:v>2.8783422459893</c:v>
                </c:pt>
                <c:pt idx="1738">
                  <c:v>3.3164397990601167</c:v>
                </c:pt>
                <c:pt idx="1739">
                  <c:v>3.03132933614217</c:v>
                </c:pt>
                <c:pt idx="1740">
                  <c:v>3.1766461405498725</c:v>
                </c:pt>
                <c:pt idx="1741">
                  <c:v>1.9937881488683622</c:v>
                </c:pt>
                <c:pt idx="1742">
                  <c:v>3.0966888132663439</c:v>
                </c:pt>
                <c:pt idx="1743">
                  <c:v>3.335696537568194</c:v>
                </c:pt>
                <c:pt idx="1744">
                  <c:v>3.27183600713012</c:v>
                </c:pt>
                <c:pt idx="1745">
                  <c:v>3.5998082428563754</c:v>
                </c:pt>
                <c:pt idx="1746">
                  <c:v>3.4387727542807798</c:v>
                </c:pt>
                <c:pt idx="1747">
                  <c:v>3.5332469075784587</c:v>
                </c:pt>
                <c:pt idx="1748">
                  <c:v>3.90607951169449</c:v>
                </c:pt>
                <c:pt idx="1749">
                  <c:v>3.7220736779560299</c:v>
                </c:pt>
                <c:pt idx="1750">
                  <c:v>1.7991141360125307</c:v>
                </c:pt>
                <c:pt idx="1751">
                  <c:v>3.2322152001296387</c:v>
                </c:pt>
                <c:pt idx="1752">
                  <c:v>3.1466807108518302</c:v>
                </c:pt>
                <c:pt idx="1753">
                  <c:v>3.7589126559714812</c:v>
                </c:pt>
                <c:pt idx="1754">
                  <c:v>2.0804164641063001</c:v>
                </c:pt>
                <c:pt idx="1755">
                  <c:v>2.171447091233182</c:v>
                </c:pt>
                <c:pt idx="1756">
                  <c:v>2.2682709447415359</c:v>
                </c:pt>
                <c:pt idx="1757">
                  <c:v>2.3763706584562199</c:v>
                </c:pt>
                <c:pt idx="1758">
                  <c:v>2.4918300653594798</c:v>
                </c:pt>
                <c:pt idx="1759">
                  <c:v>1.81305028898612</c:v>
                </c:pt>
                <c:pt idx="1760">
                  <c:v>2.1765111003078901</c:v>
                </c:pt>
                <c:pt idx="1761">
                  <c:v>1.8963025981742601</c:v>
                </c:pt>
                <c:pt idx="1762">
                  <c:v>3.0123426781180767</c:v>
                </c:pt>
                <c:pt idx="1763">
                  <c:v>3.7154972181710253</c:v>
                </c:pt>
                <c:pt idx="1764">
                  <c:v>2.5974990547183099</c:v>
                </c:pt>
                <c:pt idx="1765">
                  <c:v>1.9974072273537522</c:v>
                </c:pt>
                <c:pt idx="1766">
                  <c:v>4.242370226327437</c:v>
                </c:pt>
                <c:pt idx="1767">
                  <c:v>2.10535839680225</c:v>
                </c:pt>
                <c:pt idx="1768">
                  <c:v>2.2253281477880402</c:v>
                </c:pt>
                <c:pt idx="1769">
                  <c:v>2.35388645816453</c:v>
                </c:pt>
                <c:pt idx="1770">
                  <c:v>3.6402798033814099</c:v>
                </c:pt>
                <c:pt idx="1771">
                  <c:v>2.3689839572192501</c:v>
                </c:pt>
                <c:pt idx="1772">
                  <c:v>2.830240911791702</c:v>
                </c:pt>
                <c:pt idx="1773">
                  <c:v>4.7621671258034901</c:v>
                </c:pt>
                <c:pt idx="1774">
                  <c:v>2.26300437530384</c:v>
                </c:pt>
                <c:pt idx="1775">
                  <c:v>4.1752012099605702</c:v>
                </c:pt>
                <c:pt idx="1776">
                  <c:v>5.301180251714996</c:v>
                </c:pt>
                <c:pt idx="1777">
                  <c:v>2.5691406038999598</c:v>
                </c:pt>
                <c:pt idx="1778">
                  <c:v>3.5217549829849299</c:v>
                </c:pt>
                <c:pt idx="1779">
                  <c:v>5.8652433425160702</c:v>
                </c:pt>
                <c:pt idx="1780">
                  <c:v>2.3542105547453098</c:v>
                </c:pt>
                <c:pt idx="1781">
                  <c:v>6.4463620158807524</c:v>
                </c:pt>
                <c:pt idx="1782">
                  <c:v>7.0505725706260369</c:v>
                </c:pt>
                <c:pt idx="1783">
                  <c:v>2.4510074002052549</c:v>
                </c:pt>
                <c:pt idx="1784">
                  <c:v>2.5592151461135377</c:v>
                </c:pt>
                <c:pt idx="1785">
                  <c:v>2.6745665208232077</c:v>
                </c:pt>
                <c:pt idx="1786">
                  <c:v>2.77671095986604</c:v>
                </c:pt>
                <c:pt idx="1787">
                  <c:v>1.873440285204987</c:v>
                </c:pt>
                <c:pt idx="1788">
                  <c:v>2.9875087776157354</c:v>
                </c:pt>
                <c:pt idx="1789">
                  <c:v>3.2053962080700078</c:v>
                </c:pt>
                <c:pt idx="1790">
                  <c:v>2.8676200507751299</c:v>
                </c:pt>
                <c:pt idx="1791">
                  <c:v>3.4214876033057839</c:v>
                </c:pt>
                <c:pt idx="1792">
                  <c:v>4.6664100902068757</c:v>
                </c:pt>
                <c:pt idx="1793">
                  <c:v>3.6443040025927793</c:v>
                </c:pt>
                <c:pt idx="1794">
                  <c:v>4.0698158051099069</c:v>
                </c:pt>
                <c:pt idx="1795">
                  <c:v>2.4556662885539877</c:v>
                </c:pt>
                <c:pt idx="1796">
                  <c:v>3.3529141684221901</c:v>
                </c:pt>
                <c:pt idx="1797">
                  <c:v>5.1727569815805099</c:v>
                </c:pt>
                <c:pt idx="1798">
                  <c:v>5.7021957543347899</c:v>
                </c:pt>
                <c:pt idx="1799">
                  <c:v>6.2454086317722703</c:v>
                </c:pt>
                <c:pt idx="1800">
                  <c:v>2.5468994760438535</c:v>
                </c:pt>
                <c:pt idx="1801">
                  <c:v>6.8107816129206498</c:v>
                </c:pt>
                <c:pt idx="1802">
                  <c:v>4.5264678874304476</c:v>
                </c:pt>
                <c:pt idx="1803">
                  <c:v>2.6437233295522153</c:v>
                </c:pt>
                <c:pt idx="1804">
                  <c:v>3.9169232431264498</c:v>
                </c:pt>
                <c:pt idx="1805">
                  <c:v>2.7518905633878901</c:v>
                </c:pt>
                <c:pt idx="1806">
                  <c:v>2.8673364662669578</c:v>
                </c:pt>
                <c:pt idx="1807">
                  <c:v>2.6560254955976834</c:v>
                </c:pt>
                <c:pt idx="1808">
                  <c:v>3.151542159563542</c:v>
                </c:pt>
                <c:pt idx="1809">
                  <c:v>4.99797439637012</c:v>
                </c:pt>
                <c:pt idx="1810">
                  <c:v>3.1366472208718177</c:v>
                </c:pt>
                <c:pt idx="1811">
                  <c:v>2.8635823475395754</c:v>
                </c:pt>
                <c:pt idx="1812">
                  <c:v>2.7472316750391612</c:v>
                </c:pt>
                <c:pt idx="1813">
                  <c:v>5.4891427645438524</c:v>
                </c:pt>
                <c:pt idx="1814">
                  <c:v>3.07456922162805</c:v>
                </c:pt>
                <c:pt idx="1815">
                  <c:v>2.8441905687895059</c:v>
                </c:pt>
                <c:pt idx="1816">
                  <c:v>5.9912628963431303</c:v>
                </c:pt>
                <c:pt idx="1817">
                  <c:v>2.95237130664938</c:v>
                </c:pt>
                <c:pt idx="1818">
                  <c:v>3.06780370550424</c:v>
                </c:pt>
                <c:pt idx="1819">
                  <c:v>3.4478474585426553</c:v>
                </c:pt>
                <c:pt idx="1820">
                  <c:v>3.2924971641549199</c:v>
                </c:pt>
                <c:pt idx="1821">
                  <c:v>6.5146113541835495</c:v>
                </c:pt>
                <c:pt idx="1822">
                  <c:v>3.5088721438988739</c:v>
                </c:pt>
                <c:pt idx="1823">
                  <c:v>3.7318911035488567</c:v>
                </c:pt>
                <c:pt idx="1824">
                  <c:v>4.3360071301247824</c:v>
                </c:pt>
                <c:pt idx="1825">
                  <c:v>2.9549910873440299</c:v>
                </c:pt>
                <c:pt idx="1826">
                  <c:v>3.75249824447685</c:v>
                </c:pt>
                <c:pt idx="1827">
                  <c:v>3.051868956949161</c:v>
                </c:pt>
                <c:pt idx="1828">
                  <c:v>3.7134446064927298</c:v>
                </c:pt>
                <c:pt idx="1829">
                  <c:v>3.1601712310268559</c:v>
                </c:pt>
                <c:pt idx="1830">
                  <c:v>3.2755091017123159</c:v>
                </c:pt>
                <c:pt idx="1831">
                  <c:v>3.1662345378922954</c:v>
                </c:pt>
                <c:pt idx="1832">
                  <c:v>4.0694106843839499</c:v>
                </c:pt>
                <c:pt idx="1833">
                  <c:v>3.3842029924917587</c:v>
                </c:pt>
                <c:pt idx="1834">
                  <c:v>3.2630989034732387</c:v>
                </c:pt>
                <c:pt idx="1835">
                  <c:v>3.60074002052612</c:v>
                </c:pt>
                <c:pt idx="1836">
                  <c:v>3.3714957057202977</c:v>
                </c:pt>
                <c:pt idx="1837">
                  <c:v>3.4869686166477587</c:v>
                </c:pt>
                <c:pt idx="1838">
                  <c:v>3.8237454761518834</c:v>
                </c:pt>
                <c:pt idx="1839">
                  <c:v>4.3880246313401399</c:v>
                </c:pt>
                <c:pt idx="1840">
                  <c:v>3.4812564144114839</c:v>
                </c:pt>
                <c:pt idx="1841">
                  <c:v>4.7203586668827286</c:v>
                </c:pt>
                <c:pt idx="1842">
                  <c:v>4.7685545292496982</c:v>
                </c:pt>
                <c:pt idx="1843">
                  <c:v>3.5895992005617754</c:v>
                </c:pt>
                <c:pt idx="1844">
                  <c:v>3.7051261275860212</c:v>
                </c:pt>
                <c:pt idx="1845">
                  <c:v>3.6980230108572401</c:v>
                </c:pt>
                <c:pt idx="1846">
                  <c:v>3.921109490628202</c:v>
                </c:pt>
                <c:pt idx="1847">
                  <c:v>3.8063252849349101</c:v>
                </c:pt>
                <c:pt idx="1848">
                  <c:v>3.9218927240317587</c:v>
                </c:pt>
                <c:pt idx="1849">
                  <c:v>4.0296818451898702</c:v>
                </c:pt>
                <c:pt idx="1850">
                  <c:v>4.1451277480689059</c:v>
                </c:pt>
                <c:pt idx="1851">
                  <c:v>5.2187786960514204</c:v>
                </c:pt>
                <c:pt idx="1852">
                  <c:v>5.6771727974936503</c:v>
                </c:pt>
                <c:pt idx="1853">
                  <c:v>6.1558904553556966</c:v>
                </c:pt>
                <c:pt idx="1854">
                  <c:v>4.0935828877005296</c:v>
                </c:pt>
                <c:pt idx="1855">
                  <c:v>3.459406903257161</c:v>
                </c:pt>
                <c:pt idx="1856">
                  <c:v>4.4845243882676966</c:v>
                </c:pt>
                <c:pt idx="1857">
                  <c:v>4.8914951655593404</c:v>
                </c:pt>
                <c:pt idx="1858">
                  <c:v>3.7984254307783667</c:v>
                </c:pt>
                <c:pt idx="1859">
                  <c:v>5.3052044509263796</c:v>
                </c:pt>
                <c:pt idx="1860">
                  <c:v>5.7372386971317404</c:v>
                </c:pt>
                <c:pt idx="1861">
                  <c:v>4.1467347269486297</c:v>
                </c:pt>
                <c:pt idx="1862">
                  <c:v>4.5097364014476389</c:v>
                </c:pt>
                <c:pt idx="1863">
                  <c:v>4.8767352671095869</c:v>
                </c:pt>
                <c:pt idx="1864">
                  <c:v>5.26007400205261</c:v>
                </c:pt>
                <c:pt idx="1865">
                  <c:v>1.9204342894182498</c:v>
                </c:pt>
                <c:pt idx="1866">
                  <c:v>2.0084940312213058</c:v>
                </c:pt>
                <c:pt idx="1867">
                  <c:v>2.0617268946145999</c:v>
                </c:pt>
                <c:pt idx="1868">
                  <c:v>2.5072111489223907</c:v>
                </c:pt>
                <c:pt idx="1869">
                  <c:v>2.4821341759844402</c:v>
                </c:pt>
                <c:pt idx="1870">
                  <c:v>1.9706962674877098</c:v>
                </c:pt>
                <c:pt idx="1871">
                  <c:v>2.4379490088046198</c:v>
                </c:pt>
                <c:pt idx="1872">
                  <c:v>2.0288040836169201</c:v>
                </c:pt>
                <c:pt idx="1873">
                  <c:v>2.3718333063252777</c:v>
                </c:pt>
                <c:pt idx="1874">
                  <c:v>2.1636822773186402</c:v>
                </c:pt>
                <c:pt idx="1875">
                  <c:v>2.2819370172311393</c:v>
                </c:pt>
                <c:pt idx="1876">
                  <c:v>2.1408874844703698</c:v>
                </c:pt>
                <c:pt idx="1877">
                  <c:v>2.2604116026575998</c:v>
                </c:pt>
                <c:pt idx="1878">
                  <c:v>2.3909279965429699</c:v>
                </c:pt>
                <c:pt idx="1879">
                  <c:v>2.5323556419813098</c:v>
                </c:pt>
                <c:pt idx="1880">
                  <c:v>2.2621941338518901</c:v>
                </c:pt>
                <c:pt idx="1881">
                  <c:v>2.0678442175768401</c:v>
                </c:pt>
                <c:pt idx="1882">
                  <c:v>2.1689758548047302</c:v>
                </c:pt>
                <c:pt idx="1883">
                  <c:v>2.2769810403500212</c:v>
                </c:pt>
                <c:pt idx="1884">
                  <c:v>2.3969372873116201</c:v>
                </c:pt>
                <c:pt idx="1885">
                  <c:v>2.5254280775671201</c:v>
                </c:pt>
                <c:pt idx="1886">
                  <c:v>2.4750445632798534</c:v>
                </c:pt>
                <c:pt idx="1887">
                  <c:v>2.0007427213309601</c:v>
                </c:pt>
                <c:pt idx="1888">
                  <c:v>2.6974018257440702</c:v>
                </c:pt>
                <c:pt idx="1889">
                  <c:v>2.9277804785826254</c:v>
                </c:pt>
                <c:pt idx="1890">
                  <c:v>3.1630881002538787</c:v>
                </c:pt>
                <c:pt idx="1891">
                  <c:v>3.4061605358396787</c:v>
                </c:pt>
                <c:pt idx="1892">
                  <c:v>3.6485037541187353</c:v>
                </c:pt>
                <c:pt idx="1893">
                  <c:v>3.8992464754496692</c:v>
                </c:pt>
                <c:pt idx="1894">
                  <c:v>2.1590774050667068</c:v>
                </c:pt>
                <c:pt idx="1895">
                  <c:v>2.2564144114946267</c:v>
                </c:pt>
                <c:pt idx="1896">
                  <c:v>2.1366472208718177</c:v>
                </c:pt>
                <c:pt idx="1897">
                  <c:v>2.3574785286015199</c:v>
                </c:pt>
                <c:pt idx="1898">
                  <c:v>2.4655512342678101</c:v>
                </c:pt>
                <c:pt idx="1899">
                  <c:v>2.5855209852536101</c:v>
                </c:pt>
                <c:pt idx="1900">
                  <c:v>2.7140792956300999</c:v>
                </c:pt>
                <c:pt idx="1901">
                  <c:v>2.3597337006427899</c:v>
                </c:pt>
                <c:pt idx="1902">
                  <c:v>2.2048695511262402</c:v>
                </c:pt>
                <c:pt idx="1903">
                  <c:v>2.5726786582401577</c:v>
                </c:pt>
                <c:pt idx="1904">
                  <c:v>2.2677712958461678</c:v>
                </c:pt>
                <c:pt idx="1905">
                  <c:v>2.4569356668287177</c:v>
                </c:pt>
                <c:pt idx="1906">
                  <c:v>2.7950764327769702</c:v>
                </c:pt>
                <c:pt idx="1907">
                  <c:v>2.3999486847080282</c:v>
                </c:pt>
                <c:pt idx="1908">
                  <c:v>2.5581888402744002</c:v>
                </c:pt>
                <c:pt idx="1909">
                  <c:v>2.1082212499324893</c:v>
                </c:pt>
                <c:pt idx="1910">
                  <c:v>2.6662075298438834</c:v>
                </c:pt>
                <c:pt idx="1911">
                  <c:v>2.5412412899043901</c:v>
                </c:pt>
                <c:pt idx="1912">
                  <c:v>2.7862988170474812</c:v>
                </c:pt>
                <c:pt idx="1913">
                  <c:v>2.9147490952303787</c:v>
                </c:pt>
                <c:pt idx="1914">
                  <c:v>2.6948630691946187</c:v>
                </c:pt>
                <c:pt idx="1915">
                  <c:v>2.8620834008534439</c:v>
                </c:pt>
                <c:pt idx="1916">
                  <c:v>3.0256306379300999</c:v>
                </c:pt>
                <c:pt idx="1917">
                  <c:v>2.3120239831469767</c:v>
                </c:pt>
                <c:pt idx="1918">
                  <c:v>3.2610057797223653</c:v>
                </c:pt>
                <c:pt idx="1919">
                  <c:v>3.5043482957921501</c:v>
                </c:pt>
                <c:pt idx="1920">
                  <c:v>3.7465024577324053</c:v>
                </c:pt>
                <c:pt idx="1921">
                  <c:v>3.9974477394263501</c:v>
                </c:pt>
                <c:pt idx="1922">
                  <c:v>2.6700831847890667</c:v>
                </c:pt>
                <c:pt idx="1923">
                  <c:v>2.8093636903797234</c:v>
                </c:pt>
                <c:pt idx="1924">
                  <c:v>2.7373467293253402</c:v>
                </c:pt>
                <c:pt idx="1925">
                  <c:v>2.4507103116728799</c:v>
                </c:pt>
                <c:pt idx="1926">
                  <c:v>2.7713633662831501</c:v>
                </c:pt>
                <c:pt idx="1927">
                  <c:v>2.6564441203478539</c:v>
                </c:pt>
                <c:pt idx="1928">
                  <c:v>2.8794090639010377</c:v>
                </c:pt>
                <c:pt idx="1929">
                  <c:v>2.999459839032022</c:v>
                </c:pt>
                <c:pt idx="1930">
                  <c:v>3.1280046453843258</c:v>
                </c:pt>
                <c:pt idx="1931">
                  <c:v>2.5625641441149498</c:v>
                </c:pt>
                <c:pt idx="1932">
                  <c:v>2.8926700156646592</c:v>
                </c:pt>
                <c:pt idx="1933">
                  <c:v>2.4223923729271299</c:v>
                </c:pt>
                <c:pt idx="1934">
                  <c:v>3.1232107167936012</c:v>
                </c:pt>
                <c:pt idx="1935">
                  <c:v>2.2165505320585477</c:v>
                </c:pt>
                <c:pt idx="1936">
                  <c:v>2.9939231891103599</c:v>
                </c:pt>
                <c:pt idx="1937">
                  <c:v>3.358774914924644</c:v>
                </c:pt>
                <c:pt idx="1938">
                  <c:v>3.1021039269702397</c:v>
                </c:pt>
                <c:pt idx="1939">
                  <c:v>3.2221682061254353</c:v>
                </c:pt>
                <c:pt idx="1940">
                  <c:v>3.3506995084535198</c:v>
                </c:pt>
                <c:pt idx="1941">
                  <c:v>3.6021714470912354</c:v>
                </c:pt>
                <c:pt idx="1942">
                  <c:v>3.8446091935396587</c:v>
                </c:pt>
                <c:pt idx="1943">
                  <c:v>2.2275428077567154</c:v>
                </c:pt>
                <c:pt idx="1944">
                  <c:v>4.0957435315724098</c:v>
                </c:pt>
                <c:pt idx="1945">
                  <c:v>3.2246529465780798</c:v>
                </c:pt>
                <c:pt idx="1946">
                  <c:v>3.3327661643169639</c:v>
                </c:pt>
                <c:pt idx="1947">
                  <c:v>3.4529654837141361</c:v>
                </c:pt>
                <c:pt idx="1948">
                  <c:v>3.5814022578728499</c:v>
                </c:pt>
                <c:pt idx="1949">
                  <c:v>2.3286609409604102</c:v>
                </c:pt>
                <c:pt idx="1950">
                  <c:v>3.4604737211689098</c:v>
                </c:pt>
                <c:pt idx="1951">
                  <c:v>3.7038972613838954</c:v>
                </c:pt>
                <c:pt idx="1952">
                  <c:v>3.5685734348835987</c:v>
                </c:pt>
                <c:pt idx="1953">
                  <c:v>2.4482255712202199</c:v>
                </c:pt>
                <c:pt idx="1954">
                  <c:v>3.9465105601469253</c:v>
                </c:pt>
                <c:pt idx="1955">
                  <c:v>3.6888537784259778</c:v>
                </c:pt>
                <c:pt idx="1956">
                  <c:v>3.8174390968508587</c:v>
                </c:pt>
                <c:pt idx="1957">
                  <c:v>2.5787419651055998</c:v>
                </c:pt>
                <c:pt idx="1958">
                  <c:v>4.1976313941554491</c:v>
                </c:pt>
                <c:pt idx="1959">
                  <c:v>2.7200885863987501</c:v>
                </c:pt>
                <c:pt idx="1960">
                  <c:v>3.8121860314373701</c:v>
                </c:pt>
                <c:pt idx="1961">
                  <c:v>3.9324123588829498</c:v>
                </c:pt>
                <c:pt idx="1962">
                  <c:v>4.061051693404651</c:v>
                </c:pt>
                <c:pt idx="1963">
                  <c:v>4.0550288986117886</c:v>
                </c:pt>
                <c:pt idx="1964">
                  <c:v>4.3062307567655145</c:v>
                </c:pt>
                <c:pt idx="1965">
                  <c:v>4.1752147139847704</c:v>
                </c:pt>
                <c:pt idx="1966">
                  <c:v>4.3038810565548467</c:v>
                </c:pt>
                <c:pt idx="1967">
                  <c:v>4.4266866526224797</c:v>
                </c:pt>
                <c:pt idx="1968">
                  <c:v>4.5552449629989695</c:v>
                </c:pt>
                <c:pt idx="1969">
                  <c:v>2.4651731215902277</c:v>
                </c:pt>
                <c:pt idx="1970">
                  <c:v>2.6551207259763454</c:v>
                </c:pt>
                <c:pt idx="1971">
                  <c:v>2.6184843083238798</c:v>
                </c:pt>
                <c:pt idx="1972">
                  <c:v>2.7805731107870169</c:v>
                </c:pt>
                <c:pt idx="1973">
                  <c:v>2.95597688111057</c:v>
                </c:pt>
                <c:pt idx="1974">
                  <c:v>3.1489628909415002</c:v>
                </c:pt>
                <c:pt idx="1975">
                  <c:v>2.6251012801814984</c:v>
                </c:pt>
                <c:pt idx="1976">
                  <c:v>2.898166153513742</c:v>
                </c:pt>
                <c:pt idx="1977">
                  <c:v>2.75949332901205</c:v>
                </c:pt>
                <c:pt idx="1978">
                  <c:v>3.0735564198130967</c:v>
                </c:pt>
                <c:pt idx="1979">
                  <c:v>2.9789877383460359</c:v>
                </c:pt>
                <c:pt idx="1980">
                  <c:v>2.8756279371252567</c:v>
                </c:pt>
                <c:pt idx="1981">
                  <c:v>2.8376141090044777</c:v>
                </c:pt>
                <c:pt idx="1982">
                  <c:v>3.15143412736996</c:v>
                </c:pt>
                <c:pt idx="1983">
                  <c:v>3.4102522551720398</c:v>
                </c:pt>
                <c:pt idx="1984">
                  <c:v>2.8012477718360098</c:v>
                </c:pt>
                <c:pt idx="1985">
                  <c:v>3.6786312321071759</c:v>
                </c:pt>
                <c:pt idx="1986">
                  <c:v>2.8097418030573098</c:v>
                </c:pt>
                <c:pt idx="1987">
                  <c:v>3.94671312050991</c:v>
                </c:pt>
                <c:pt idx="1988">
                  <c:v>4.225125587425036</c:v>
                </c:pt>
                <c:pt idx="1989">
                  <c:v>2.9839167071787402</c:v>
                </c:pt>
                <c:pt idx="1990">
                  <c:v>3.1807918759790459</c:v>
                </c:pt>
                <c:pt idx="1991">
                  <c:v>3.396802247069624</c:v>
                </c:pt>
                <c:pt idx="1992">
                  <c:v>2.958461621563222</c:v>
                </c:pt>
                <c:pt idx="1993">
                  <c:v>3.09666180521796</c:v>
                </c:pt>
                <c:pt idx="1994">
                  <c:v>3.3413007076108698</c:v>
                </c:pt>
                <c:pt idx="1995">
                  <c:v>3.2229514395289787</c:v>
                </c:pt>
                <c:pt idx="1996">
                  <c:v>3.1626424674552949</c:v>
                </c:pt>
                <c:pt idx="1997">
                  <c:v>2.7582239507373254</c:v>
                </c:pt>
                <c:pt idx="1998">
                  <c:v>2.4172878517798302</c:v>
                </c:pt>
                <c:pt idx="1999">
                  <c:v>3.3809215146113578</c:v>
                </c:pt>
                <c:pt idx="2000">
                  <c:v>3.6199697509857902</c:v>
                </c:pt>
                <c:pt idx="2001">
                  <c:v>3.32221952141738</c:v>
                </c:pt>
                <c:pt idx="2002">
                  <c:v>3.4701561065197377</c:v>
                </c:pt>
                <c:pt idx="2003">
                  <c:v>3.6107465024577299</c:v>
                </c:pt>
                <c:pt idx="2004">
                  <c:v>3.5626586722843387</c:v>
                </c:pt>
                <c:pt idx="2005">
                  <c:v>3.7322152001296387</c:v>
                </c:pt>
                <c:pt idx="2006">
                  <c:v>3.8241235888294778</c:v>
                </c:pt>
                <c:pt idx="2007">
                  <c:v>3.8940339221087834</c:v>
                </c:pt>
                <c:pt idx="2008">
                  <c:v>4.0155566358774779</c:v>
                </c:pt>
                <c:pt idx="2009">
                  <c:v>4.2003592070437001</c:v>
                </c:pt>
                <c:pt idx="2010">
                  <c:v>2.6783746556473869</c:v>
                </c:pt>
                <c:pt idx="2011">
                  <c:v>2.5653189650515902</c:v>
                </c:pt>
                <c:pt idx="2012">
                  <c:v>2.3124561119213434</c:v>
                </c:pt>
                <c:pt idx="2013">
                  <c:v>2.4209744503862201</c:v>
                </c:pt>
                <c:pt idx="2014">
                  <c:v>2.5330173391670701</c:v>
                </c:pt>
                <c:pt idx="2015">
                  <c:v>2.652662993572072</c:v>
                </c:pt>
                <c:pt idx="2016">
                  <c:v>2.7831793874574693</c:v>
                </c:pt>
                <c:pt idx="2017">
                  <c:v>2.9245935288716054</c:v>
                </c:pt>
                <c:pt idx="2018">
                  <c:v>2.5301679900610399</c:v>
                </c:pt>
                <c:pt idx="2019">
                  <c:v>2.4642143358720898</c:v>
                </c:pt>
                <c:pt idx="2020">
                  <c:v>2.76300437530384</c:v>
                </c:pt>
                <c:pt idx="2021">
                  <c:v>2.3558175336250167</c:v>
                </c:pt>
                <c:pt idx="2022">
                  <c:v>2.6385512882839159</c:v>
                </c:pt>
                <c:pt idx="2023">
                  <c:v>3.0060903149138367</c:v>
                </c:pt>
                <c:pt idx="2024">
                  <c:v>2.75076972937936</c:v>
                </c:pt>
                <c:pt idx="2025">
                  <c:v>2.8703748717117699</c:v>
                </c:pt>
                <c:pt idx="2026">
                  <c:v>3.00101280181494</c:v>
                </c:pt>
                <c:pt idx="2027">
                  <c:v>3.1423189110354901</c:v>
                </c:pt>
                <c:pt idx="2028">
                  <c:v>3.2595473451088397</c:v>
                </c:pt>
                <c:pt idx="2029">
                  <c:v>3.5184059849835192</c:v>
                </c:pt>
                <c:pt idx="2030">
                  <c:v>3.7870550424026459</c:v>
                </c:pt>
                <c:pt idx="2031">
                  <c:v>4.054961378490777</c:v>
                </c:pt>
                <c:pt idx="2032">
                  <c:v>4.333562901744731</c:v>
                </c:pt>
                <c:pt idx="2033">
                  <c:v>2.8715767298654997</c:v>
                </c:pt>
                <c:pt idx="2034">
                  <c:v>2.9838356830335377</c:v>
                </c:pt>
                <c:pt idx="2035">
                  <c:v>2.4869010965267599</c:v>
                </c:pt>
                <c:pt idx="2036">
                  <c:v>3.1034543293901597</c:v>
                </c:pt>
                <c:pt idx="2037">
                  <c:v>3.2340517474207369</c:v>
                </c:pt>
                <c:pt idx="2038">
                  <c:v>3.3754523848106581</c:v>
                </c:pt>
                <c:pt idx="2039">
                  <c:v>2.7175903419218979</c:v>
                </c:pt>
                <c:pt idx="2040">
                  <c:v>3.2165505320585477</c:v>
                </c:pt>
                <c:pt idx="2041">
                  <c:v>3.114865229838482</c:v>
                </c:pt>
                <c:pt idx="2042">
                  <c:v>2.68762491222384</c:v>
                </c:pt>
                <c:pt idx="2043">
                  <c:v>2.6190919894128477</c:v>
                </c:pt>
                <c:pt idx="2044">
                  <c:v>3.3682952519850899</c:v>
                </c:pt>
                <c:pt idx="2045">
                  <c:v>3.1819937341327753</c:v>
                </c:pt>
                <c:pt idx="2046">
                  <c:v>2.7604386107059899</c:v>
                </c:pt>
                <c:pt idx="2047">
                  <c:v>3.2270701669097401</c:v>
                </c:pt>
                <c:pt idx="2048">
                  <c:v>2.9140468859720197</c:v>
                </c:pt>
                <c:pt idx="2049">
                  <c:v>3.0811996975098599</c:v>
                </c:pt>
                <c:pt idx="2050">
                  <c:v>3.6273564522227653</c:v>
                </c:pt>
                <c:pt idx="2051">
                  <c:v>3.3468373575325412</c:v>
                </c:pt>
                <c:pt idx="2052">
                  <c:v>3.4774482795873198</c:v>
                </c:pt>
                <c:pt idx="2053">
                  <c:v>3.6188354129530587</c:v>
                </c:pt>
                <c:pt idx="2054">
                  <c:v>3.8960595257386581</c:v>
                </c:pt>
                <c:pt idx="2055">
                  <c:v>4.164249446334999</c:v>
                </c:pt>
                <c:pt idx="2056">
                  <c:v>4.4430400259277398</c:v>
                </c:pt>
                <c:pt idx="2057">
                  <c:v>3.4807162534435299</c:v>
                </c:pt>
                <c:pt idx="2058">
                  <c:v>3.1167287851779801</c:v>
                </c:pt>
                <c:pt idx="2059">
                  <c:v>3.6004024199211377</c:v>
                </c:pt>
                <c:pt idx="2060">
                  <c:v>3.7311348781937053</c:v>
                </c:pt>
                <c:pt idx="2061">
                  <c:v>3.872440987414238</c:v>
                </c:pt>
                <c:pt idx="2062">
                  <c:v>3.7400340301409853</c:v>
                </c:pt>
                <c:pt idx="2063">
                  <c:v>4.0087641117052897</c:v>
                </c:pt>
                <c:pt idx="2064">
                  <c:v>3.8597066925943877</c:v>
                </c:pt>
                <c:pt idx="2065">
                  <c:v>4.2771160805920196</c:v>
                </c:pt>
                <c:pt idx="2066">
                  <c:v>3.9905336790363499</c:v>
                </c:pt>
                <c:pt idx="2067">
                  <c:v>4.131974828498878</c:v>
                </c:pt>
                <c:pt idx="2068">
                  <c:v>4.5558931561605398</c:v>
                </c:pt>
                <c:pt idx="2069">
                  <c:v>3.0131934316426299</c:v>
                </c:pt>
                <c:pt idx="2070">
                  <c:v>4.1286258304974721</c:v>
                </c:pt>
                <c:pt idx="2071">
                  <c:v>4.2593988008426589</c:v>
                </c:pt>
                <c:pt idx="2072">
                  <c:v>4.4008939664019886</c:v>
                </c:pt>
                <c:pt idx="2073">
                  <c:v>4.397207367795585</c:v>
                </c:pt>
                <c:pt idx="2074">
                  <c:v>4.6760789715335198</c:v>
                </c:pt>
                <c:pt idx="2075">
                  <c:v>4.5279533300923696</c:v>
                </c:pt>
                <c:pt idx="2076">
                  <c:v>4.6694619996758977</c:v>
                </c:pt>
                <c:pt idx="2077">
                  <c:v>2.8693350618484299</c:v>
                </c:pt>
                <c:pt idx="2078">
                  <c:v>4.8070815102900646</c:v>
                </c:pt>
                <c:pt idx="2079">
                  <c:v>4.94849565170421</c:v>
                </c:pt>
                <c:pt idx="2080">
                  <c:v>2.9878193701723159</c:v>
                </c:pt>
                <c:pt idx="2081">
                  <c:v>2.5657375898017611</c:v>
                </c:pt>
                <c:pt idx="2082">
                  <c:v>3.2718900232269199</c:v>
                </c:pt>
                <c:pt idx="2083">
                  <c:v>3.5683168584238154</c:v>
                </c:pt>
                <c:pt idx="2084">
                  <c:v>3.8729946524064212</c:v>
                </c:pt>
                <c:pt idx="2085">
                  <c:v>2.7342002916869212</c:v>
                </c:pt>
                <c:pt idx="2086">
                  <c:v>4.1899611084103103</c:v>
                </c:pt>
                <c:pt idx="2087">
                  <c:v>4.5087371036568902</c:v>
                </c:pt>
                <c:pt idx="2088">
                  <c:v>4.8411521633446899</c:v>
                </c:pt>
                <c:pt idx="2089">
                  <c:v>3.1398746826554298</c:v>
                </c:pt>
                <c:pt idx="2090">
                  <c:v>3.0650623885917998</c:v>
                </c:pt>
                <c:pt idx="2091">
                  <c:v>2.8692135256306397</c:v>
                </c:pt>
                <c:pt idx="2092">
                  <c:v>2.976827094474142</c:v>
                </c:pt>
                <c:pt idx="2093">
                  <c:v>2.7188462161724201</c:v>
                </c:pt>
                <c:pt idx="2094">
                  <c:v>2.9737481769567267</c:v>
                </c:pt>
                <c:pt idx="2095">
                  <c:v>2.5925835899097867</c:v>
                </c:pt>
                <c:pt idx="2096">
                  <c:v>3.63274455787825</c:v>
                </c:pt>
                <c:pt idx="2097">
                  <c:v>2.8721844109544588</c:v>
                </c:pt>
                <c:pt idx="2098">
                  <c:v>3.0343272295144001</c:v>
                </c:pt>
                <c:pt idx="2099">
                  <c:v>3.5852914168422201</c:v>
                </c:pt>
                <c:pt idx="2100">
                  <c:v>3.20971749581375</c:v>
                </c:pt>
                <c:pt idx="2101">
                  <c:v>3.4026359855236792</c:v>
                </c:pt>
                <c:pt idx="2102">
                  <c:v>3.4977178199103354</c:v>
                </c:pt>
                <c:pt idx="2103">
                  <c:v>3.1879084967320299</c:v>
                </c:pt>
                <c:pt idx="2104">
                  <c:v>3.3650137741046797</c:v>
                </c:pt>
                <c:pt idx="2105">
                  <c:v>2.9085507481229498</c:v>
                </c:pt>
                <c:pt idx="2106">
                  <c:v>3.2802625182304359</c:v>
                </c:pt>
                <c:pt idx="2107">
                  <c:v>2.7238562091503358</c:v>
                </c:pt>
                <c:pt idx="2108">
                  <c:v>3.0661021984551398</c:v>
                </c:pt>
                <c:pt idx="2109">
                  <c:v>3.0847242478258607</c:v>
                </c:pt>
                <c:pt idx="2110">
                  <c:v>3.4040404040403978</c:v>
                </c:pt>
                <c:pt idx="2111">
                  <c:v>3.1959703991789588</c:v>
                </c:pt>
                <c:pt idx="2112">
                  <c:v>3.3066763895640792</c:v>
                </c:pt>
                <c:pt idx="2113">
                  <c:v>3.2674201912169853</c:v>
                </c:pt>
                <c:pt idx="2114">
                  <c:v>3.4642953600172901</c:v>
                </c:pt>
                <c:pt idx="2115">
                  <c:v>3.6802382109868699</c:v>
                </c:pt>
                <c:pt idx="2116">
                  <c:v>2.8559795819154101</c:v>
                </c:pt>
                <c:pt idx="2117">
                  <c:v>2.9973937233295498</c:v>
                </c:pt>
                <c:pt idx="2118">
                  <c:v>3.1510155026197797</c:v>
                </c:pt>
                <c:pt idx="2119">
                  <c:v>3.318235834278612</c:v>
                </c:pt>
                <c:pt idx="2120">
                  <c:v>4.0873710365688956</c:v>
                </c:pt>
                <c:pt idx="2121">
                  <c:v>3.2650974990547197</c:v>
                </c:pt>
                <c:pt idx="2122">
                  <c:v>3.6031707448819827</c:v>
                </c:pt>
                <c:pt idx="2123">
                  <c:v>3.4693188570193954</c:v>
                </c:pt>
                <c:pt idx="2124">
                  <c:v>3.4170312753200554</c:v>
                </c:pt>
                <c:pt idx="2125">
                  <c:v>3.5506670987954401</c:v>
                </c:pt>
                <c:pt idx="2126">
                  <c:v>3.6875979041754454</c:v>
                </c:pt>
                <c:pt idx="2127">
                  <c:v>3.6717981958623702</c:v>
                </c:pt>
                <c:pt idx="2128">
                  <c:v>3.926565116404682</c:v>
                </c:pt>
                <c:pt idx="2129">
                  <c:v>4.0213633662831514</c:v>
                </c:pt>
                <c:pt idx="2130">
                  <c:v>3.6426430076162677</c:v>
                </c:pt>
                <c:pt idx="2131">
                  <c:v>3.7978987738346</c:v>
                </c:pt>
                <c:pt idx="2132">
                  <c:v>3.88308215848323</c:v>
                </c:pt>
                <c:pt idx="2133">
                  <c:v>3.9412845027818353</c:v>
                </c:pt>
                <c:pt idx="2134">
                  <c:v>4.1444525468589353</c:v>
                </c:pt>
                <c:pt idx="2135">
                  <c:v>4.0599578674444849</c:v>
                </c:pt>
                <c:pt idx="2136">
                  <c:v>2.8461351482741901</c:v>
                </c:pt>
                <c:pt idx="2137">
                  <c:v>4.2245854264570601</c:v>
                </c:pt>
                <c:pt idx="2138">
                  <c:v>4.3432317830713796</c:v>
                </c:pt>
                <c:pt idx="2139">
                  <c:v>4.530816183222611</c:v>
                </c:pt>
                <c:pt idx="2140">
                  <c:v>3.9423378166693759</c:v>
                </c:pt>
                <c:pt idx="2141">
                  <c:v>3.5285880192297268</c:v>
                </c:pt>
                <c:pt idx="2142">
                  <c:v>3.9058904553556997</c:v>
                </c:pt>
                <c:pt idx="2143">
                  <c:v>4.2906606168638399</c:v>
                </c:pt>
                <c:pt idx="2144">
                  <c:v>3.7402095824555759</c:v>
                </c:pt>
                <c:pt idx="2145">
                  <c:v>4.6537163074596091</c:v>
                </c:pt>
                <c:pt idx="2146">
                  <c:v>5.0208637173877797</c:v>
                </c:pt>
                <c:pt idx="2147">
                  <c:v>5.4042834764759791</c:v>
                </c:pt>
                <c:pt idx="2148">
                  <c:v>4.5709636471668604</c:v>
                </c:pt>
                <c:pt idx="2149">
                  <c:v>4.4812023983147196</c:v>
                </c:pt>
                <c:pt idx="2150">
                  <c:v>3.8892670015664699</c:v>
                </c:pt>
                <c:pt idx="2151">
                  <c:v>2.8361691784151635</c:v>
                </c:pt>
                <c:pt idx="2152">
                  <c:v>5.0908955868848897</c:v>
                </c:pt>
                <c:pt idx="2153">
                  <c:v>4.3355614973262</c:v>
                </c:pt>
                <c:pt idx="2154">
                  <c:v>3.1164722087181977</c:v>
                </c:pt>
                <c:pt idx="2155">
                  <c:v>4.1355128828390866</c:v>
                </c:pt>
                <c:pt idx="2156">
                  <c:v>4.2695403230162601</c:v>
                </c:pt>
                <c:pt idx="2157">
                  <c:v>4.9725598228271997</c:v>
                </c:pt>
                <c:pt idx="2158">
                  <c:v>5.6299357208448066</c:v>
                </c:pt>
                <c:pt idx="2159">
                  <c:v>2.9772727272727302</c:v>
                </c:pt>
                <c:pt idx="2160">
                  <c:v>6.1940528277426656</c:v>
                </c:pt>
                <c:pt idx="2161">
                  <c:v>4.6604953276076246</c:v>
                </c:pt>
                <c:pt idx="2162">
                  <c:v>6.7753200453735358</c:v>
                </c:pt>
                <c:pt idx="2163">
                  <c:v>7.3796251282882324</c:v>
                </c:pt>
                <c:pt idx="2164">
                  <c:v>4.7923486198887302</c:v>
                </c:pt>
                <c:pt idx="2165">
                  <c:v>5.4789337222492334</c:v>
                </c:pt>
                <c:pt idx="2166">
                  <c:v>5.067520120996047</c:v>
                </c:pt>
                <c:pt idx="2167">
                  <c:v>4.554731810079387</c:v>
                </c:pt>
                <c:pt idx="2168">
                  <c:v>5.4813779506292901</c:v>
                </c:pt>
                <c:pt idx="2169">
                  <c:v>5.9135067250040514</c:v>
                </c:pt>
                <c:pt idx="2170">
                  <c:v>3.1095851563766002</c:v>
                </c:pt>
                <c:pt idx="2171">
                  <c:v>3.4005833738454099</c:v>
                </c:pt>
                <c:pt idx="2172">
                  <c:v>6.0084130070761086</c:v>
                </c:pt>
                <c:pt idx="2173">
                  <c:v>3.2509587857181397</c:v>
                </c:pt>
                <c:pt idx="2174">
                  <c:v>6.5517744287797797</c:v>
                </c:pt>
                <c:pt idx="2175">
                  <c:v>3.4046885972019698</c:v>
                </c:pt>
                <c:pt idx="2176">
                  <c:v>3.5718144006914101</c:v>
                </c:pt>
                <c:pt idx="2177">
                  <c:v>7.1172419380975445</c:v>
                </c:pt>
                <c:pt idx="2178">
                  <c:v>5.2638821368767781</c:v>
                </c:pt>
                <c:pt idx="2179">
                  <c:v>4.9872927132285509</c:v>
                </c:pt>
                <c:pt idx="2180">
                  <c:v>5.7551045211472802</c:v>
                </c:pt>
                <c:pt idx="2181">
                  <c:v>5.4375844001512386</c:v>
                </c:pt>
                <c:pt idx="2182">
                  <c:v>3.6971992653810859</c:v>
                </c:pt>
                <c:pt idx="2183">
                  <c:v>5.8961135418354562</c:v>
                </c:pt>
                <c:pt idx="2184">
                  <c:v>6.2573596931885724</c:v>
                </c:pt>
                <c:pt idx="2185">
                  <c:v>6.374939231891088</c:v>
                </c:pt>
                <c:pt idx="2186">
                  <c:v>6.780816183222611</c:v>
                </c:pt>
                <c:pt idx="2187">
                  <c:v>4.0019175714362749</c:v>
                </c:pt>
                <c:pt idx="2188">
                  <c:v>4.3191541079241604</c:v>
                </c:pt>
                <c:pt idx="2189">
                  <c:v>4.6377410468319491</c:v>
                </c:pt>
                <c:pt idx="2190">
                  <c:v>4.9703721709069324</c:v>
                </c:pt>
                <c:pt idx="2191">
                  <c:v>3.0383244206773612</c:v>
                </c:pt>
                <c:pt idx="2192">
                  <c:v>3.2477988440555379</c:v>
                </c:pt>
                <c:pt idx="2193">
                  <c:v>2.9894668611246198</c:v>
                </c:pt>
                <c:pt idx="2194">
                  <c:v>3.5189056338788904</c:v>
                </c:pt>
                <c:pt idx="2195">
                  <c:v>3.2041268297952801</c:v>
                </c:pt>
                <c:pt idx="2196">
                  <c:v>3.3801382812078002</c:v>
                </c:pt>
                <c:pt idx="2197">
                  <c:v>3.43740884783666</c:v>
                </c:pt>
                <c:pt idx="2198">
                  <c:v>3.5215389185977402</c:v>
                </c:pt>
                <c:pt idx="2199">
                  <c:v>3.3354399611084067</c:v>
                </c:pt>
                <c:pt idx="2200">
                  <c:v>3.6752417220331677</c:v>
                </c:pt>
                <c:pt idx="2201">
                  <c:v>3.8424485496677967</c:v>
                </c:pt>
                <c:pt idx="2202">
                  <c:v>3.1427510398098577</c:v>
                </c:pt>
                <c:pt idx="2203">
                  <c:v>3.5321125695457187</c:v>
                </c:pt>
                <c:pt idx="2204">
                  <c:v>3.3049478744665901</c:v>
                </c:pt>
                <c:pt idx="2205">
                  <c:v>3.4803516447901499</c:v>
                </c:pt>
                <c:pt idx="2206">
                  <c:v>3.6733376546210854</c:v>
                </c:pt>
                <c:pt idx="2207">
                  <c:v>3.8287149570572012</c:v>
                </c:pt>
                <c:pt idx="2208">
                  <c:v>3.6644114946254001</c:v>
                </c:pt>
                <c:pt idx="2209">
                  <c:v>3.8059606762815301</c:v>
                </c:pt>
                <c:pt idx="2210">
                  <c:v>4.1336358234753945</c:v>
                </c:pt>
                <c:pt idx="2211">
                  <c:v>3.9596499756927535</c:v>
                </c:pt>
                <c:pt idx="2212">
                  <c:v>4.126856803327378</c:v>
                </c:pt>
                <c:pt idx="2213">
                  <c:v>4.4509128720358646</c:v>
                </c:pt>
                <c:pt idx="2214">
                  <c:v>4.769783395451852</c:v>
                </c:pt>
                <c:pt idx="2215">
                  <c:v>5.1026035758656096</c:v>
                </c:pt>
                <c:pt idx="2216">
                  <c:v>3.1224814994868439</c:v>
                </c:pt>
                <c:pt idx="2217">
                  <c:v>3.9612164424998677</c:v>
                </c:pt>
                <c:pt idx="2218">
                  <c:v>4.1026710959866088</c:v>
                </c:pt>
                <c:pt idx="2219">
                  <c:v>4.2565089396640197</c:v>
                </c:pt>
                <c:pt idx="2220">
                  <c:v>4.4236077351050689</c:v>
                </c:pt>
                <c:pt idx="2221">
                  <c:v>4.2663938853778509</c:v>
                </c:pt>
                <c:pt idx="2222">
                  <c:v>4.5837114460109065</c:v>
                </c:pt>
                <c:pt idx="2223">
                  <c:v>4.4078485388645801</c:v>
                </c:pt>
                <c:pt idx="2224">
                  <c:v>4.5617674066871903</c:v>
                </c:pt>
                <c:pt idx="2225">
                  <c:v>4.9027440177172785</c:v>
                </c:pt>
                <c:pt idx="2226">
                  <c:v>4.7290147463944257</c:v>
                </c:pt>
                <c:pt idx="2227">
                  <c:v>5.2355506941068404</c:v>
                </c:pt>
                <c:pt idx="2228">
                  <c:v>4.72534165181224</c:v>
                </c:pt>
                <c:pt idx="2229">
                  <c:v>4.8792065035380503</c:v>
                </c:pt>
                <c:pt idx="2230">
                  <c:v>5.0465213633662795</c:v>
                </c:pt>
                <c:pt idx="2231">
                  <c:v>5.0446037919299904</c:v>
                </c:pt>
                <c:pt idx="2232">
                  <c:v>5.3774914924647534</c:v>
                </c:pt>
                <c:pt idx="2233">
                  <c:v>5.1984416356074066</c:v>
                </c:pt>
                <c:pt idx="2234">
                  <c:v>5.3657699994598413</c:v>
                </c:pt>
                <c:pt idx="2235">
                  <c:v>5.53158591260196</c:v>
                </c:pt>
                <c:pt idx="2236">
                  <c:v>5.6988062442607781</c:v>
                </c:pt>
                <c:pt idx="2237">
                  <c:v>3.2128639334521591</c:v>
                </c:pt>
                <c:pt idx="2238">
                  <c:v>3.3889564090098725</c:v>
                </c:pt>
                <c:pt idx="2239">
                  <c:v>3.57174688057041</c:v>
                </c:pt>
                <c:pt idx="2240">
                  <c:v>3.4012045589585758</c:v>
                </c:pt>
                <c:pt idx="2241">
                  <c:v>3.7686220493707099</c:v>
                </c:pt>
                <c:pt idx="2242">
                  <c:v>3.9846324204613</c:v>
                </c:pt>
                <c:pt idx="2243">
                  <c:v>3.5547588181277998</c:v>
                </c:pt>
                <c:pt idx="2244">
                  <c:v>3.7832604116026602</c:v>
                </c:pt>
                <c:pt idx="2245">
                  <c:v>3.6792119051477301</c:v>
                </c:pt>
                <c:pt idx="2246">
                  <c:v>3.4291038729541401</c:v>
                </c:pt>
                <c:pt idx="2247">
                  <c:v>3.2756306379300999</c:v>
                </c:pt>
                <c:pt idx="2248">
                  <c:v>3.6001323394371498</c:v>
                </c:pt>
                <c:pt idx="2249">
                  <c:v>3.3570599038513467</c:v>
                </c:pt>
                <c:pt idx="2250">
                  <c:v>3.8044212175228211</c:v>
                </c:pt>
                <c:pt idx="2251">
                  <c:v>4.0227137687030696</c:v>
                </c:pt>
                <c:pt idx="2252">
                  <c:v>4.2617620050775198</c:v>
                </c:pt>
                <c:pt idx="2253">
                  <c:v>3.7757521741478977</c:v>
                </c:pt>
                <c:pt idx="2254">
                  <c:v>3.9231215902338898</c:v>
                </c:pt>
                <c:pt idx="2255">
                  <c:v>4.0509371792794191</c:v>
                </c:pt>
                <c:pt idx="2256">
                  <c:v>4.0014314265651203</c:v>
                </c:pt>
                <c:pt idx="2257">
                  <c:v>3.4291038729541401</c:v>
                </c:pt>
                <c:pt idx="2258">
                  <c:v>4.2418840814562699</c:v>
                </c:pt>
                <c:pt idx="2259">
                  <c:v>4.5033354939772003</c:v>
                </c:pt>
                <c:pt idx="2260">
                  <c:v>4.170434289418238</c:v>
                </c:pt>
                <c:pt idx="2261">
                  <c:v>3.752052611678272</c:v>
                </c:pt>
                <c:pt idx="2262">
                  <c:v>4.3205180143682691</c:v>
                </c:pt>
                <c:pt idx="2263">
                  <c:v>4.4325068870523401</c:v>
                </c:pt>
                <c:pt idx="2264">
                  <c:v>4.7158483228001904</c:v>
                </c:pt>
                <c:pt idx="2265">
                  <c:v>3.5912601955382599</c:v>
                </c:pt>
                <c:pt idx="2266">
                  <c:v>4.6038054340193399</c:v>
                </c:pt>
                <c:pt idx="2267">
                  <c:v>4.9101172149300476</c:v>
                </c:pt>
                <c:pt idx="2268">
                  <c:v>3.7667855020796202</c:v>
                </c:pt>
                <c:pt idx="2269">
                  <c:v>3.9596634797169568</c:v>
                </c:pt>
                <c:pt idx="2270">
                  <c:v>3.5561362285961202</c:v>
                </c:pt>
                <c:pt idx="2271">
                  <c:v>3.93528871603738</c:v>
                </c:pt>
                <c:pt idx="2272">
                  <c:v>4.0913952357802597</c:v>
                </c:pt>
                <c:pt idx="2273">
                  <c:v>3.84088208286069</c:v>
                </c:pt>
                <c:pt idx="2274">
                  <c:v>3.7166045481553578</c:v>
                </c:pt>
                <c:pt idx="2275">
                  <c:v>4.4397720520715396</c:v>
                </c:pt>
                <c:pt idx="2276">
                  <c:v>4.8030978231513002</c:v>
                </c:pt>
                <c:pt idx="2277">
                  <c:v>5.1700561767406699</c:v>
                </c:pt>
                <c:pt idx="2278">
                  <c:v>5.553678496191881</c:v>
                </c:pt>
                <c:pt idx="2279">
                  <c:v>3.5824555717603799</c:v>
                </c:pt>
                <c:pt idx="2280">
                  <c:v>3.6978609625668399</c:v>
                </c:pt>
                <c:pt idx="2281">
                  <c:v>3.7359423108086167</c:v>
                </c:pt>
                <c:pt idx="2282">
                  <c:v>3.5314643763841587</c:v>
                </c:pt>
                <c:pt idx="2283">
                  <c:v>3.8981256414411498</c:v>
                </c:pt>
                <c:pt idx="2284">
                  <c:v>4.0736104359099023</c:v>
                </c:pt>
                <c:pt idx="2285">
                  <c:v>4.2665829417166297</c:v>
                </c:pt>
                <c:pt idx="2286">
                  <c:v>3.9055933668233154</c:v>
                </c:pt>
                <c:pt idx="2287">
                  <c:v>3.7077594123048701</c:v>
                </c:pt>
                <c:pt idx="2288">
                  <c:v>3.9314265651164</c:v>
                </c:pt>
                <c:pt idx="2289">
                  <c:v>4.0585804569761681</c:v>
                </c:pt>
                <c:pt idx="2290">
                  <c:v>3.8904958677685997</c:v>
                </c:pt>
                <c:pt idx="2291">
                  <c:v>4.2449224869010997</c:v>
                </c:pt>
                <c:pt idx="2292">
                  <c:v>4.0874790687624856</c:v>
                </c:pt>
                <c:pt idx="2293">
                  <c:v>4.3033949116836814</c:v>
                </c:pt>
                <c:pt idx="2294">
                  <c:v>4.0590530978231598</c:v>
                </c:pt>
                <c:pt idx="2295">
                  <c:v>4.2213849727218697</c:v>
                </c:pt>
                <c:pt idx="2296">
                  <c:v>4.3900232269216204</c:v>
                </c:pt>
                <c:pt idx="2297">
                  <c:v>4.5935018635553346</c:v>
                </c:pt>
                <c:pt idx="2298">
                  <c:v>4.3968562631664021</c:v>
                </c:pt>
                <c:pt idx="2299">
                  <c:v>4.5898287689731534</c:v>
                </c:pt>
                <c:pt idx="2300">
                  <c:v>3.7530789175174202</c:v>
                </c:pt>
                <c:pt idx="2301">
                  <c:v>4.1248852157942961</c:v>
                </c:pt>
                <c:pt idx="2302">
                  <c:v>4.2770620644952198</c:v>
                </c:pt>
                <c:pt idx="2303">
                  <c:v>4.9568681467077198</c:v>
                </c:pt>
                <c:pt idx="2304">
                  <c:v>5.3241100848052563</c:v>
                </c:pt>
                <c:pt idx="2305">
                  <c:v>5.7079349646194402</c:v>
                </c:pt>
                <c:pt idx="2306">
                  <c:v>4.4390293307405777</c:v>
                </c:pt>
                <c:pt idx="2307">
                  <c:v>4.398571274239707</c:v>
                </c:pt>
                <c:pt idx="2308">
                  <c:v>4.5608221249932503</c:v>
                </c:pt>
                <c:pt idx="2309">
                  <c:v>3.9358018689569554</c:v>
                </c:pt>
                <c:pt idx="2310">
                  <c:v>4.7364419597039902</c:v>
                </c:pt>
                <c:pt idx="2311">
                  <c:v>4.9293199373413303</c:v>
                </c:pt>
                <c:pt idx="2312">
                  <c:v>4.8300383514287297</c:v>
                </c:pt>
                <c:pt idx="2313">
                  <c:v>4.7474072273537447</c:v>
                </c:pt>
                <c:pt idx="2314">
                  <c:v>4.0825500999297786</c:v>
                </c:pt>
                <c:pt idx="2315">
                  <c:v>4.1994949494949445</c:v>
                </c:pt>
                <c:pt idx="2316">
                  <c:v>5.1108140225787162</c:v>
                </c:pt>
                <c:pt idx="2317">
                  <c:v>5.2373332253011489</c:v>
                </c:pt>
                <c:pt idx="2318">
                  <c:v>4.9096580781072801</c:v>
                </c:pt>
                <c:pt idx="2319">
                  <c:v>3.9521822503105901</c:v>
                </c:pt>
                <c:pt idx="2320">
                  <c:v>5.0853589369632086</c:v>
                </c:pt>
                <c:pt idx="2321">
                  <c:v>5.4782180089666799</c:v>
                </c:pt>
                <c:pt idx="2322">
                  <c:v>5.2783719548425498</c:v>
                </c:pt>
                <c:pt idx="2323">
                  <c:v>5.6510019985955786</c:v>
                </c:pt>
                <c:pt idx="2324">
                  <c:v>5.8620293847566698</c:v>
                </c:pt>
                <c:pt idx="2325">
                  <c:v>6.0833468373575297</c:v>
                </c:pt>
                <c:pt idx="2326">
                  <c:v>5.2732404256468595</c:v>
                </c:pt>
                <c:pt idx="2327">
                  <c:v>4.3267838815967146</c:v>
                </c:pt>
                <c:pt idx="2328">
                  <c:v>5.4489007724301803</c:v>
                </c:pt>
                <c:pt idx="2329">
                  <c:v>5.6419678064063046</c:v>
                </c:pt>
                <c:pt idx="2330">
                  <c:v>5.6408739804461714</c:v>
                </c:pt>
                <c:pt idx="2331">
                  <c:v>4.15643061632366</c:v>
                </c:pt>
                <c:pt idx="2332">
                  <c:v>6.02476638038135</c:v>
                </c:pt>
                <c:pt idx="2333">
                  <c:v>5.8164938151569201</c:v>
                </c:pt>
                <c:pt idx="2334">
                  <c:v>6.009587857181427</c:v>
                </c:pt>
                <c:pt idx="2335">
                  <c:v>4.3748447037217097</c:v>
                </c:pt>
                <c:pt idx="2336">
                  <c:v>6.2006562955760804</c:v>
                </c:pt>
                <c:pt idx="2337">
                  <c:v>6.3936423054070124</c:v>
                </c:pt>
                <c:pt idx="2338">
                  <c:v>4.6137849079025379</c:v>
                </c:pt>
                <c:pt idx="2339">
                  <c:v>3.8724544914384396</c:v>
                </c:pt>
                <c:pt idx="2340">
                  <c:v>4.1569707772916296</c:v>
                </c:pt>
                <c:pt idx="2341">
                  <c:v>4.5546102738616066</c:v>
                </c:pt>
                <c:pt idx="2342">
                  <c:v>4.8736563495921814</c:v>
                </c:pt>
                <c:pt idx="2343">
                  <c:v>4.3266623453789199</c:v>
                </c:pt>
                <c:pt idx="2344">
                  <c:v>4.7369551126235709</c:v>
                </c:pt>
                <c:pt idx="2345">
                  <c:v>4.3826095176362481</c:v>
                </c:pt>
                <c:pt idx="2346">
                  <c:v>4.467374277534697</c:v>
                </c:pt>
                <c:pt idx="2347">
                  <c:v>4.6231702047210046</c:v>
                </c:pt>
                <c:pt idx="2348">
                  <c:v>4.8845270890725399</c:v>
                </c:pt>
                <c:pt idx="2349">
                  <c:v>4.7461783611516299</c:v>
                </c:pt>
                <c:pt idx="2350">
                  <c:v>4.5739210284664775</c:v>
                </c:pt>
                <c:pt idx="2351">
                  <c:v>4.8361016582941714</c:v>
                </c:pt>
                <c:pt idx="2352">
                  <c:v>4.7369010965267604</c:v>
                </c:pt>
                <c:pt idx="2353">
                  <c:v>5.1193485658726399</c:v>
                </c:pt>
                <c:pt idx="2354">
                  <c:v>5.0203100523956046</c:v>
                </c:pt>
                <c:pt idx="2355">
                  <c:v>5.3265138011127267</c:v>
                </c:pt>
                <c:pt idx="2356">
                  <c:v>4.0487765354075496</c:v>
                </c:pt>
                <c:pt idx="2357">
                  <c:v>5.1788067844217709</c:v>
                </c:pt>
                <c:pt idx="2358">
                  <c:v>4.2315399989196898</c:v>
                </c:pt>
                <c:pt idx="2359">
                  <c:v>4.4284961918651824</c:v>
                </c:pt>
                <c:pt idx="2360">
                  <c:v>4.6444930589315545</c:v>
                </c:pt>
                <c:pt idx="2361">
                  <c:v>5.6293550478042391</c:v>
                </c:pt>
                <c:pt idx="2362">
                  <c:v>5.0115729487387091</c:v>
                </c:pt>
                <c:pt idx="2363">
                  <c:v>6.0876951331496834</c:v>
                </c:pt>
                <c:pt idx="2364">
                  <c:v>5.3937638416247999</c:v>
                </c:pt>
                <c:pt idx="2365">
                  <c:v>6.566723383568311</c:v>
                </c:pt>
                <c:pt idx="2366">
                  <c:v>5.2284880894506598</c:v>
                </c:pt>
                <c:pt idx="2367">
                  <c:v>4.2333765462107698</c:v>
                </c:pt>
                <c:pt idx="2368">
                  <c:v>4.1285718144006855</c:v>
                </c:pt>
                <c:pt idx="2369">
                  <c:v>5.4831604818235995</c:v>
                </c:pt>
                <c:pt idx="2370">
                  <c:v>5.9328579916815309</c:v>
                </c:pt>
                <c:pt idx="2371">
                  <c:v>5.7349160049694756</c:v>
                </c:pt>
                <c:pt idx="2372">
                  <c:v>5.9746529465780798</c:v>
                </c:pt>
                <c:pt idx="2373">
                  <c:v>6.476719062280571</c:v>
                </c:pt>
                <c:pt idx="2374">
                  <c:v>6.4972451790633698</c:v>
                </c:pt>
                <c:pt idx="2375">
                  <c:v>7.0003781126775824</c:v>
                </c:pt>
                <c:pt idx="2376">
                  <c:v>6.2646653702803397</c:v>
                </c:pt>
                <c:pt idx="2377">
                  <c:v>4.6138119159509445</c:v>
                </c:pt>
                <c:pt idx="2378">
                  <c:v>7.0783368443796304</c:v>
                </c:pt>
                <c:pt idx="2379">
                  <c:v>6.8078377356452089</c:v>
                </c:pt>
                <c:pt idx="2380">
                  <c:v>4.4096580781072801</c:v>
                </c:pt>
                <c:pt idx="2381">
                  <c:v>7.6828309836331199</c:v>
                </c:pt>
                <c:pt idx="2382">
                  <c:v>7.3735078053259846</c:v>
                </c:pt>
                <c:pt idx="2383">
                  <c:v>4.3442715929346924</c:v>
                </c:pt>
                <c:pt idx="2384">
                  <c:v>4.5925565818613876</c:v>
                </c:pt>
                <c:pt idx="2385">
                  <c:v>4.78951277480689</c:v>
                </c:pt>
                <c:pt idx="2386">
                  <c:v>5.0050234970021199</c:v>
                </c:pt>
                <c:pt idx="2387">
                  <c:v>5.0055096418732798</c:v>
                </c:pt>
                <c:pt idx="2388">
                  <c:v>4.3277021552422603</c:v>
                </c:pt>
                <c:pt idx="2389">
                  <c:v>4.5189191379031</c:v>
                </c:pt>
                <c:pt idx="2390">
                  <c:v>4.6544185167179517</c:v>
                </c:pt>
                <c:pt idx="2391">
                  <c:v>5.4123588829471299</c:v>
                </c:pt>
                <c:pt idx="2392">
                  <c:v>4.5319775293037301</c:v>
                </c:pt>
                <c:pt idx="2393">
                  <c:v>5.8263112407497291</c:v>
                </c:pt>
                <c:pt idx="2394">
                  <c:v>4.75035110462919</c:v>
                </c:pt>
                <c:pt idx="2395">
                  <c:v>4.9893858369794089</c:v>
                </c:pt>
                <c:pt idx="2396">
                  <c:v>6.2588451358504802</c:v>
                </c:pt>
                <c:pt idx="2397">
                  <c:v>4.7902825041862487</c:v>
                </c:pt>
                <c:pt idx="2398">
                  <c:v>4.973113487819381</c:v>
                </c:pt>
                <c:pt idx="2399">
                  <c:v>4.524118187219778</c:v>
                </c:pt>
                <c:pt idx="2400">
                  <c:v>5.1702047210068596</c:v>
                </c:pt>
                <c:pt idx="2401">
                  <c:v>5.3861070599038499</c:v>
                </c:pt>
                <c:pt idx="2402">
                  <c:v>4.5654810133419765</c:v>
                </c:pt>
                <c:pt idx="2403">
                  <c:v>5.1817506616971896</c:v>
                </c:pt>
                <c:pt idx="2404">
                  <c:v>5.5891265597147886</c:v>
                </c:pt>
                <c:pt idx="2405">
                  <c:v>5.3645681413061066</c:v>
                </c:pt>
                <c:pt idx="2406">
                  <c:v>4.791133257710789</c:v>
                </c:pt>
                <c:pt idx="2407">
                  <c:v>5.5617539026629901</c:v>
                </c:pt>
                <c:pt idx="2408">
                  <c:v>5.7777912818019814</c:v>
                </c:pt>
                <c:pt idx="2409">
                  <c:v>6.0032409658078114</c:v>
                </c:pt>
                <c:pt idx="2410">
                  <c:v>5.0316669367471514</c:v>
                </c:pt>
                <c:pt idx="2411">
                  <c:v>4.7630583914006488</c:v>
                </c:pt>
                <c:pt idx="2412">
                  <c:v>5.2931048452438798</c:v>
                </c:pt>
                <c:pt idx="2413">
                  <c:v>6.4357613568843588</c:v>
                </c:pt>
                <c:pt idx="2414">
                  <c:v>5.7721330956625199</c:v>
                </c:pt>
                <c:pt idx="2415">
                  <c:v>4.9223248528061356</c:v>
                </c:pt>
                <c:pt idx="2416">
                  <c:v>5.9692648409225901</c:v>
                </c:pt>
                <c:pt idx="2417">
                  <c:v>6.185356236158368</c:v>
                </c:pt>
                <c:pt idx="2418">
                  <c:v>6.1864770701668981</c:v>
                </c:pt>
                <c:pt idx="2419">
                  <c:v>6.6190784853886599</c:v>
                </c:pt>
                <c:pt idx="2420">
                  <c:v>6.3835683033544024</c:v>
                </c:pt>
                <c:pt idx="2421">
                  <c:v>6.5996867066385798</c:v>
                </c:pt>
                <c:pt idx="2422">
                  <c:v>5.0103440825365997</c:v>
                </c:pt>
                <c:pt idx="2423">
                  <c:v>6.81642629503592</c:v>
                </c:pt>
                <c:pt idx="2424">
                  <c:v>7.0324501701506996</c:v>
                </c:pt>
                <c:pt idx="2425">
                  <c:v>5.2724977043158914</c:v>
                </c:pt>
                <c:pt idx="2426">
                  <c:v>5.5558256360395291</c:v>
                </c:pt>
                <c:pt idx="2427">
                  <c:v>4.9434991627505109</c:v>
                </c:pt>
                <c:pt idx="2428">
                  <c:v>5.191878679846579</c:v>
                </c:pt>
                <c:pt idx="2429">
                  <c:v>4.7741857073407781</c:v>
                </c:pt>
                <c:pt idx="2430">
                  <c:v>5.4752471236428768</c:v>
                </c:pt>
                <c:pt idx="2431">
                  <c:v>5.781558904553572</c:v>
                </c:pt>
                <c:pt idx="2432">
                  <c:v>4.7232215200129604</c:v>
                </c:pt>
                <c:pt idx="2433">
                  <c:v>4.9276454383406314</c:v>
                </c:pt>
                <c:pt idx="2434">
                  <c:v>4.9790147463944301</c:v>
                </c:pt>
                <c:pt idx="2435">
                  <c:v>5.1460055096418698</c:v>
                </c:pt>
                <c:pt idx="2436">
                  <c:v>5.38504024199211</c:v>
                </c:pt>
                <c:pt idx="2437">
                  <c:v>5.37631664235942</c:v>
                </c:pt>
                <c:pt idx="2438">
                  <c:v>5.1382677037757309</c:v>
                </c:pt>
                <c:pt idx="2439">
                  <c:v>5.826918921838697</c:v>
                </c:pt>
                <c:pt idx="2440">
                  <c:v>6.285542591692332</c:v>
                </c:pt>
                <c:pt idx="2441">
                  <c:v>6.7647598984497357</c:v>
                </c:pt>
                <c:pt idx="2442">
                  <c:v>5.1428050559066545</c:v>
                </c:pt>
                <c:pt idx="2443">
                  <c:v>5.2311348781936946</c:v>
                </c:pt>
                <c:pt idx="2444">
                  <c:v>4.9953681196996857</c:v>
                </c:pt>
                <c:pt idx="2445">
                  <c:v>5.3471344460649162</c:v>
                </c:pt>
                <c:pt idx="2446">
                  <c:v>5.5656430616323789</c:v>
                </c:pt>
                <c:pt idx="2447">
                  <c:v>5.8045697617890086</c:v>
                </c:pt>
                <c:pt idx="2448">
                  <c:v>5.2211689083346888</c:v>
                </c:pt>
                <c:pt idx="2449">
                  <c:v>5.4705207151731425</c:v>
                </c:pt>
                <c:pt idx="2450">
                  <c:v>5.461689083346851</c:v>
                </c:pt>
                <c:pt idx="2451">
                  <c:v>5.7231269918435714</c:v>
                </c:pt>
                <c:pt idx="2452">
                  <c:v>5.5758791119753734</c:v>
                </c:pt>
                <c:pt idx="2453">
                  <c:v>5.702911467617338</c:v>
                </c:pt>
                <c:pt idx="2454">
                  <c:v>5.2231134878193703</c:v>
                </c:pt>
                <c:pt idx="2455">
                  <c:v>5.6583616917841599</c:v>
                </c:pt>
                <c:pt idx="2456">
                  <c:v>6.02650839950305</c:v>
                </c:pt>
                <c:pt idx="2457">
                  <c:v>5.4061335277912796</c:v>
                </c:pt>
                <c:pt idx="2458">
                  <c:v>5.780208502133652</c:v>
                </c:pt>
                <c:pt idx="2459">
                  <c:v>6.194457948468628</c:v>
                </c:pt>
                <c:pt idx="2460">
                  <c:v>5.9987981418462724</c:v>
                </c:pt>
                <c:pt idx="2461">
                  <c:v>6.2378733862691114</c:v>
                </c:pt>
                <c:pt idx="2462">
                  <c:v>6.4853076216712688</c:v>
                </c:pt>
                <c:pt idx="2463">
                  <c:v>5.4705477232215376</c:v>
                </c:pt>
                <c:pt idx="2464">
                  <c:v>6.9645114244044697</c:v>
                </c:pt>
                <c:pt idx="2465">
                  <c:v>5.7327013450008124</c:v>
                </c:pt>
                <c:pt idx="2466">
                  <c:v>6.6968076486793047</c:v>
                </c:pt>
                <c:pt idx="2467">
                  <c:v>6.0160157727002685</c:v>
                </c:pt>
                <c:pt idx="2468">
                  <c:v>6.2310268460001099</c:v>
                </c:pt>
                <c:pt idx="2469">
                  <c:v>5.97715119105494</c:v>
                </c:pt>
                <c:pt idx="2470">
                  <c:v>7.2206557554151098</c:v>
                </c:pt>
                <c:pt idx="2471">
                  <c:v>5.675822395073741</c:v>
                </c:pt>
                <c:pt idx="2472">
                  <c:v>6.4495489655917524</c:v>
                </c:pt>
                <c:pt idx="2473">
                  <c:v>6.6886917301355799</c:v>
                </c:pt>
                <c:pt idx="2474">
                  <c:v>6.690055636579685</c:v>
                </c:pt>
                <c:pt idx="2475">
                  <c:v>5.959204342894191</c:v>
                </c:pt>
                <c:pt idx="2476">
                  <c:v>5.4525063468913686</c:v>
                </c:pt>
                <c:pt idx="2477">
                  <c:v>6.2655026197806896</c:v>
                </c:pt>
                <c:pt idx="2478">
                  <c:v>7.1693404634581102</c:v>
                </c:pt>
                <c:pt idx="2479">
                  <c:v>6.9085507481229396</c:v>
                </c:pt>
                <c:pt idx="2480">
                  <c:v>6.1976448981796546</c:v>
                </c:pt>
                <c:pt idx="2481">
                  <c:v>7.1477070166909655</c:v>
                </c:pt>
                <c:pt idx="2482">
                  <c:v>7.3880921514611488</c:v>
                </c:pt>
                <c:pt idx="2483">
                  <c:v>7.6271538918597646</c:v>
                </c:pt>
                <c:pt idx="2484">
                  <c:v>6.5069410684383886</c:v>
                </c:pt>
                <c:pt idx="2485">
                  <c:v>5.6782261113811998</c:v>
                </c:pt>
                <c:pt idx="2486">
                  <c:v>7.0504105223356488</c:v>
                </c:pt>
                <c:pt idx="2487">
                  <c:v>5.9188948306595366</c:v>
                </c:pt>
                <c:pt idx="2488">
                  <c:v>6.7620725976341003</c:v>
                </c:pt>
                <c:pt idx="2489">
                  <c:v>6.1802247069626803</c:v>
                </c:pt>
                <c:pt idx="2490">
                  <c:v>7.6162561443310102</c:v>
                </c:pt>
                <c:pt idx="2491">
                  <c:v>5.7148355209852273</c:v>
                </c:pt>
                <c:pt idx="2492">
                  <c:v>7.3434478474585356</c:v>
                </c:pt>
                <c:pt idx="2493">
                  <c:v>5.9245395127748086</c:v>
                </c:pt>
                <c:pt idx="2494">
                  <c:v>7.9481445470750245</c:v>
                </c:pt>
                <c:pt idx="2495">
                  <c:v>5.9264300761626956</c:v>
                </c:pt>
                <c:pt idx="2496">
                  <c:v>6.4161130016744998</c:v>
                </c:pt>
                <c:pt idx="2497">
                  <c:v>5.9621887322422076</c:v>
                </c:pt>
                <c:pt idx="2498">
                  <c:v>6.1502592772646203</c:v>
                </c:pt>
                <c:pt idx="2499">
                  <c:v>6.3910090206881724</c:v>
                </c:pt>
                <c:pt idx="2500">
                  <c:v>6.2244638902392886</c:v>
                </c:pt>
                <c:pt idx="2501">
                  <c:v>6.6524739372332888</c:v>
                </c:pt>
                <c:pt idx="2502">
                  <c:v>6.5076837897693514</c:v>
                </c:pt>
                <c:pt idx="2503">
                  <c:v>6.9186382541997498</c:v>
                </c:pt>
                <c:pt idx="2504">
                  <c:v>7.4424728569113601</c:v>
                </c:pt>
                <c:pt idx="2505">
                  <c:v>6.196037919299938</c:v>
                </c:pt>
                <c:pt idx="2506">
                  <c:v>6.2216955652784476</c:v>
                </c:pt>
                <c:pt idx="2507">
                  <c:v>6.6420083184788981</c:v>
                </c:pt>
                <c:pt idx="2508">
                  <c:v>6.4795549073623899</c:v>
                </c:pt>
                <c:pt idx="2509">
                  <c:v>6.78574515205531</c:v>
                </c:pt>
                <c:pt idx="2510">
                  <c:v>6.8827175498298381</c:v>
                </c:pt>
                <c:pt idx="2511">
                  <c:v>7.1442364824717801</c:v>
                </c:pt>
                <c:pt idx="2512">
                  <c:v>7.1447766434397391</c:v>
                </c:pt>
                <c:pt idx="2513">
                  <c:v>7.6686787662723477</c:v>
                </c:pt>
                <c:pt idx="2514">
                  <c:v>7.3854318586938845</c:v>
                </c:pt>
                <c:pt idx="2515">
                  <c:v>6.4659698590179779</c:v>
                </c:pt>
                <c:pt idx="2516">
                  <c:v>7.64699130340842</c:v>
                </c:pt>
                <c:pt idx="2517">
                  <c:v>7.9096175660346804</c:v>
                </c:pt>
                <c:pt idx="2518">
                  <c:v>6.7515259547345101</c:v>
                </c:pt>
                <c:pt idx="2519">
                  <c:v>6.4690487765354066</c:v>
                </c:pt>
                <c:pt idx="2520">
                  <c:v>8.1710554745313999</c:v>
                </c:pt>
                <c:pt idx="2521">
                  <c:v>6.7314184627018934</c:v>
                </c:pt>
                <c:pt idx="2522">
                  <c:v>7.0147869064981281</c:v>
                </c:pt>
                <c:pt idx="2523">
                  <c:v>7.2951709609463489</c:v>
                </c:pt>
                <c:pt idx="2524">
                  <c:v>7.8610030789175145</c:v>
                </c:pt>
                <c:pt idx="2525">
                  <c:v>7.0304380705450145</c:v>
                </c:pt>
                <c:pt idx="2526">
                  <c:v>6.7355777021552399</c:v>
                </c:pt>
                <c:pt idx="2527">
                  <c:v>6.9990682223302514</c:v>
                </c:pt>
                <c:pt idx="2528">
                  <c:v>7.0191622103386804</c:v>
                </c:pt>
                <c:pt idx="2529">
                  <c:v>7.325500999297776</c:v>
                </c:pt>
                <c:pt idx="2530">
                  <c:v>7.2613838923999303</c:v>
                </c:pt>
                <c:pt idx="2531">
                  <c:v>7.5448063522929756</c:v>
                </c:pt>
                <c:pt idx="2532">
                  <c:v>7.6119753686598459</c:v>
                </c:pt>
                <c:pt idx="2533">
                  <c:v>7.5429292929292897</c:v>
                </c:pt>
                <c:pt idx="2534">
                  <c:v>8.2166450602279504</c:v>
                </c:pt>
                <c:pt idx="2535">
                  <c:v>8.1088559390698407</c:v>
                </c:pt>
                <c:pt idx="2536">
                  <c:v>7.8052044509263796</c:v>
                </c:pt>
                <c:pt idx="2537">
                  <c:v>8.0886539188678217</c:v>
                </c:pt>
                <c:pt idx="2538">
                  <c:v>7.3002214659968798</c:v>
                </c:pt>
                <c:pt idx="2539">
                  <c:v>8.3714011775509096</c:v>
                </c:pt>
                <c:pt idx="2540">
                  <c:v>8.6547291092745482</c:v>
                </c:pt>
                <c:pt idx="2541">
                  <c:v>7.58376546210771</c:v>
                </c:pt>
                <c:pt idx="2542">
                  <c:v>7.8901582671636046</c:v>
                </c:pt>
                <c:pt idx="2543">
                  <c:v>7.8819883325230897</c:v>
                </c:pt>
                <c:pt idx="2544">
                  <c:v>8.4867525522605707</c:v>
                </c:pt>
                <c:pt idx="2545">
                  <c:v>8.1655053205855292</c:v>
                </c:pt>
                <c:pt idx="2546">
                  <c:v>8.4719251336898402</c:v>
                </c:pt>
                <c:pt idx="2547">
                  <c:v>8.7705261167828006</c:v>
                </c:pt>
                <c:pt idx="2548">
                  <c:v>9.0768378976935225</c:v>
                </c:pt>
              </c:numCache>
            </c:numRef>
          </c:xVal>
          <c:yVal>
            <c:numRef>
              <c:f>List7!$E$2:$E$2550</c:f>
              <c:numCache>
                <c:formatCode>General</c:formatCode>
                <c:ptCount val="2549"/>
                <c:pt idx="0">
                  <c:v>1.443220356897887</c:v>
                </c:pt>
                <c:pt idx="1">
                  <c:v>1.4292877474859498</c:v>
                </c:pt>
                <c:pt idx="2">
                  <c:v>1.4276296220874529</c:v>
                </c:pt>
                <c:pt idx="3">
                  <c:v>1.4275233643953775</c:v>
                </c:pt>
                <c:pt idx="4">
                  <c:v>1.4272012862212298</c:v>
                </c:pt>
                <c:pt idx="5">
                  <c:v>1.4266678751383699</c:v>
                </c:pt>
                <c:pt idx="6">
                  <c:v>1.4257348470862272</c:v>
                </c:pt>
                <c:pt idx="7">
                  <c:v>1.4249443305498872</c:v>
                </c:pt>
                <c:pt idx="8">
                  <c:v>1.424684407427687</c:v>
                </c:pt>
                <c:pt idx="9">
                  <c:v>1.4245240080729062</c:v>
                </c:pt>
                <c:pt idx="10">
                  <c:v>1.4241039925953898</c:v>
                </c:pt>
                <c:pt idx="11">
                  <c:v>1.4232614580810072</c:v>
                </c:pt>
                <c:pt idx="12">
                  <c:v>1.4227965112335499</c:v>
                </c:pt>
                <c:pt idx="13">
                  <c:v>1.4225603130547675</c:v>
                </c:pt>
                <c:pt idx="14">
                  <c:v>1.4225243973807451</c:v>
                </c:pt>
                <c:pt idx="15">
                  <c:v>1.421511502234347</c:v>
                </c:pt>
                <c:pt idx="16">
                  <c:v>1.4211163867715799</c:v>
                </c:pt>
                <c:pt idx="17">
                  <c:v>1.4209738010862301</c:v>
                </c:pt>
                <c:pt idx="18">
                  <c:v>1.42090900022672</c:v>
                </c:pt>
                <c:pt idx="19">
                  <c:v>1.4208793036134275</c:v>
                </c:pt>
                <c:pt idx="20">
                  <c:v>1.4208580179605399</c:v>
                </c:pt>
                <c:pt idx="21">
                  <c:v>1.4089599737954699</c:v>
                </c:pt>
                <c:pt idx="22">
                  <c:v>1.40724997960024</c:v>
                </c:pt>
                <c:pt idx="23">
                  <c:v>1.3741870630205939</c:v>
                </c:pt>
                <c:pt idx="24">
                  <c:v>1.3125332357811699</c:v>
                </c:pt>
                <c:pt idx="25">
                  <c:v>1.30473832573425</c:v>
                </c:pt>
                <c:pt idx="26">
                  <c:v>1.2993501113381301</c:v>
                </c:pt>
                <c:pt idx="27">
                  <c:v>1.2958385372757</c:v>
                </c:pt>
                <c:pt idx="28">
                  <c:v>1.2913347443950798</c:v>
                </c:pt>
                <c:pt idx="29">
                  <c:v>1.2901059218818753</c:v>
                </c:pt>
                <c:pt idx="30">
                  <c:v>1.2897348224157099</c:v>
                </c:pt>
                <c:pt idx="31">
                  <c:v>1.2896141894138999</c:v>
                </c:pt>
                <c:pt idx="32">
                  <c:v>1.2895637281100598</c:v>
                </c:pt>
                <c:pt idx="33">
                  <c:v>1.2895408868568701</c:v>
                </c:pt>
                <c:pt idx="34">
                  <c:v>1.2895275770494272</c:v>
                </c:pt>
                <c:pt idx="35">
                  <c:v>1.26877080056923</c:v>
                </c:pt>
                <c:pt idx="36">
                  <c:v>1.2684530750571799</c:v>
                </c:pt>
                <c:pt idx="37">
                  <c:v>1.26583257800626</c:v>
                </c:pt>
                <c:pt idx="38">
                  <c:v>1.2655316442142175</c:v>
                </c:pt>
                <c:pt idx="39">
                  <c:v>1.2652086339092499</c:v>
                </c:pt>
                <c:pt idx="40">
                  <c:v>1.2649410075475598</c:v>
                </c:pt>
                <c:pt idx="41">
                  <c:v>1.2648066001438298</c:v>
                </c:pt>
                <c:pt idx="42">
                  <c:v>1.2647393591509375</c:v>
                </c:pt>
                <c:pt idx="43">
                  <c:v>1.2646926999687</c:v>
                </c:pt>
                <c:pt idx="44">
                  <c:v>1.26403007049479</c:v>
                </c:pt>
                <c:pt idx="45">
                  <c:v>1.2639427885635099</c:v>
                </c:pt>
                <c:pt idx="46">
                  <c:v>1.2638890563292975</c:v>
                </c:pt>
                <c:pt idx="47">
                  <c:v>1.2637986573373334</c:v>
                </c:pt>
                <c:pt idx="48">
                  <c:v>1.2637819367767926</c:v>
                </c:pt>
                <c:pt idx="49">
                  <c:v>1.2635137340377101</c:v>
                </c:pt>
                <c:pt idx="50">
                  <c:v>1.2595049022128475</c:v>
                </c:pt>
                <c:pt idx="51">
                  <c:v>1.2567775726471899</c:v>
                </c:pt>
                <c:pt idx="52">
                  <c:v>1.25590797434455</c:v>
                </c:pt>
                <c:pt idx="53">
                  <c:v>1.2555787434668799</c:v>
                </c:pt>
                <c:pt idx="54">
                  <c:v>1.2554225438581099</c:v>
                </c:pt>
                <c:pt idx="55">
                  <c:v>1.2553741406473298</c:v>
                </c:pt>
                <c:pt idx="56">
                  <c:v>1.2553280631358599</c:v>
                </c:pt>
                <c:pt idx="57">
                  <c:v>1.2501712252471475</c:v>
                </c:pt>
                <c:pt idx="58">
                  <c:v>1.24683204043684</c:v>
                </c:pt>
                <c:pt idx="59">
                  <c:v>1.24606412862585</c:v>
                </c:pt>
                <c:pt idx="60">
                  <c:v>1.2453250330909298</c:v>
                </c:pt>
                <c:pt idx="61">
                  <c:v>1.2444975782446699</c:v>
                </c:pt>
                <c:pt idx="62">
                  <c:v>1.2436361312262501</c:v>
                </c:pt>
                <c:pt idx="63">
                  <c:v>1.2431923784626475</c:v>
                </c:pt>
                <c:pt idx="64">
                  <c:v>1.24259285880627</c:v>
                </c:pt>
                <c:pt idx="65">
                  <c:v>1.2424098689285601</c:v>
                </c:pt>
                <c:pt idx="66">
                  <c:v>1.2411984145658999</c:v>
                </c:pt>
                <c:pt idx="67">
                  <c:v>1.2406934664861</c:v>
                </c:pt>
                <c:pt idx="68">
                  <c:v>1.2406655398005801</c:v>
                </c:pt>
                <c:pt idx="69">
                  <c:v>1.24039680979356</c:v>
                </c:pt>
                <c:pt idx="70">
                  <c:v>1.2400566370631898</c:v>
                </c:pt>
                <c:pt idx="71">
                  <c:v>1.2359975276094075</c:v>
                </c:pt>
                <c:pt idx="72">
                  <c:v>1.2336378603181599</c:v>
                </c:pt>
                <c:pt idx="73">
                  <c:v>1.2324538116728001</c:v>
                </c:pt>
                <c:pt idx="74">
                  <c:v>1.2322021087065029</c:v>
                </c:pt>
                <c:pt idx="75">
                  <c:v>1.2318699519642298</c:v>
                </c:pt>
                <c:pt idx="76">
                  <c:v>1.23155694790072</c:v>
                </c:pt>
                <c:pt idx="77">
                  <c:v>1.2314089180689998</c:v>
                </c:pt>
                <c:pt idx="78">
                  <c:v>1.2313217781462398</c:v>
                </c:pt>
                <c:pt idx="79">
                  <c:v>1.2312947180319453</c:v>
                </c:pt>
                <c:pt idx="80">
                  <c:v>1.2312760743514299</c:v>
                </c:pt>
                <c:pt idx="81">
                  <c:v>1.2312644864235798</c:v>
                </c:pt>
                <c:pt idx="82">
                  <c:v>1.2312593364794575</c:v>
                </c:pt>
                <c:pt idx="83">
                  <c:v>1.2265937543277499</c:v>
                </c:pt>
                <c:pt idx="84">
                  <c:v>1.22368851377381</c:v>
                </c:pt>
                <c:pt idx="85">
                  <c:v>1.22343952149055</c:v>
                </c:pt>
                <c:pt idx="86">
                  <c:v>1.2191976744780699</c:v>
                </c:pt>
                <c:pt idx="87">
                  <c:v>1.2180162724321175</c:v>
                </c:pt>
                <c:pt idx="88">
                  <c:v>1.2176887900211673</c:v>
                </c:pt>
                <c:pt idx="89">
                  <c:v>1.2175904131467199</c:v>
                </c:pt>
                <c:pt idx="90">
                  <c:v>1.2175440961804653</c:v>
                </c:pt>
                <c:pt idx="91">
                  <c:v>1.21754097679754</c:v>
                </c:pt>
                <c:pt idx="92">
                  <c:v>1.217534259101557</c:v>
                </c:pt>
                <c:pt idx="93">
                  <c:v>1.2145882928872598</c:v>
                </c:pt>
                <c:pt idx="94">
                  <c:v>1.2130920138151398</c:v>
                </c:pt>
                <c:pt idx="95">
                  <c:v>1.21304594776388</c:v>
                </c:pt>
                <c:pt idx="96">
                  <c:v>1.2130187321153798</c:v>
                </c:pt>
                <c:pt idx="97">
                  <c:v>1.2129531748417448</c:v>
                </c:pt>
                <c:pt idx="98">
                  <c:v>1.2127270993253298</c:v>
                </c:pt>
                <c:pt idx="99">
                  <c:v>1.2126750663782229</c:v>
                </c:pt>
                <c:pt idx="100">
                  <c:v>1.2126380202170199</c:v>
                </c:pt>
                <c:pt idx="101">
                  <c:v>1.2126340288411899</c:v>
                </c:pt>
                <c:pt idx="102">
                  <c:v>1.2125896652043875</c:v>
                </c:pt>
                <c:pt idx="103">
                  <c:v>1.21237015090272</c:v>
                </c:pt>
                <c:pt idx="104">
                  <c:v>1.2121998191895298</c:v>
                </c:pt>
                <c:pt idx="105">
                  <c:v>1.2119304718995498</c:v>
                </c:pt>
                <c:pt idx="106">
                  <c:v>1.21112217155976</c:v>
                </c:pt>
                <c:pt idx="107">
                  <c:v>1.2074564114950499</c:v>
                </c:pt>
                <c:pt idx="108">
                  <c:v>1.2061888752957401</c:v>
                </c:pt>
                <c:pt idx="109">
                  <c:v>1.2057610706328172</c:v>
                </c:pt>
                <c:pt idx="110">
                  <c:v>1.2055318631964298</c:v>
                </c:pt>
                <c:pt idx="111">
                  <c:v>1.2054392372767275</c:v>
                </c:pt>
                <c:pt idx="112">
                  <c:v>1.2053913616151772</c:v>
                </c:pt>
                <c:pt idx="113">
                  <c:v>1.20362584482823</c:v>
                </c:pt>
                <c:pt idx="114">
                  <c:v>1.2006810881427399</c:v>
                </c:pt>
                <c:pt idx="115">
                  <c:v>1.1985280742071001</c:v>
                </c:pt>
                <c:pt idx="116">
                  <c:v>1.1981776283818648</c:v>
                </c:pt>
                <c:pt idx="117">
                  <c:v>1.1981434801937729</c:v>
                </c:pt>
                <c:pt idx="118">
                  <c:v>1.1980742610577721</c:v>
                </c:pt>
                <c:pt idx="119">
                  <c:v>1.1979646359029272</c:v>
                </c:pt>
                <c:pt idx="120">
                  <c:v>1.19793818980406</c:v>
                </c:pt>
                <c:pt idx="121">
                  <c:v>1.197913657229607</c:v>
                </c:pt>
                <c:pt idx="122">
                  <c:v>1.19789853637903</c:v>
                </c:pt>
                <c:pt idx="123">
                  <c:v>1.1978948291533</c:v>
                </c:pt>
                <c:pt idx="124">
                  <c:v>1.1978214558643765</c:v>
                </c:pt>
                <c:pt idx="125">
                  <c:v>1.1977087747717829</c:v>
                </c:pt>
                <c:pt idx="126">
                  <c:v>1.1961411101036601</c:v>
                </c:pt>
                <c:pt idx="127">
                  <c:v>1.1947272475051698</c:v>
                </c:pt>
                <c:pt idx="128">
                  <c:v>1.1941987846038629</c:v>
                </c:pt>
                <c:pt idx="129">
                  <c:v>1.19403199206337</c:v>
                </c:pt>
                <c:pt idx="130">
                  <c:v>1.1939383257054099</c:v>
                </c:pt>
                <c:pt idx="131">
                  <c:v>1.1938443994731198</c:v>
                </c:pt>
                <c:pt idx="132">
                  <c:v>1.1937729758110929</c:v>
                </c:pt>
                <c:pt idx="133">
                  <c:v>1.19357954752885</c:v>
                </c:pt>
                <c:pt idx="134">
                  <c:v>1.1934322958239099</c:v>
                </c:pt>
                <c:pt idx="135">
                  <c:v>1.1934151417186529</c:v>
                </c:pt>
                <c:pt idx="136">
                  <c:v>1.1934030666716526</c:v>
                </c:pt>
                <c:pt idx="137">
                  <c:v>1.1933557259629126</c:v>
                </c:pt>
                <c:pt idx="138">
                  <c:v>1.1933551588704201</c:v>
                </c:pt>
                <c:pt idx="139">
                  <c:v>1.1933396253984199</c:v>
                </c:pt>
                <c:pt idx="140">
                  <c:v>1.19329518361367</c:v>
                </c:pt>
                <c:pt idx="141">
                  <c:v>1.1932500684592926</c:v>
                </c:pt>
                <c:pt idx="142">
                  <c:v>1.1932356908352</c:v>
                </c:pt>
                <c:pt idx="143">
                  <c:v>1.1925596731260901</c:v>
                </c:pt>
                <c:pt idx="144">
                  <c:v>1.1920501928819829</c:v>
                </c:pt>
                <c:pt idx="145">
                  <c:v>1.1920316647107037</c:v>
                </c:pt>
                <c:pt idx="146">
                  <c:v>1.1918686747192699</c:v>
                </c:pt>
                <c:pt idx="147">
                  <c:v>1.1918528606644401</c:v>
                </c:pt>
                <c:pt idx="148">
                  <c:v>1.19184260388761</c:v>
                </c:pt>
                <c:pt idx="149">
                  <c:v>1.19183573870889</c:v>
                </c:pt>
                <c:pt idx="150">
                  <c:v>1.1918281784093598</c:v>
                </c:pt>
                <c:pt idx="151">
                  <c:v>1.1918204186503298</c:v>
                </c:pt>
                <c:pt idx="152">
                  <c:v>1.1918163343242301</c:v>
                </c:pt>
                <c:pt idx="153">
                  <c:v>1.1917995327450899</c:v>
                </c:pt>
                <c:pt idx="154">
                  <c:v>1.1917975760766226</c:v>
                </c:pt>
                <c:pt idx="155">
                  <c:v>1.1917435896918527</c:v>
                </c:pt>
                <c:pt idx="156">
                  <c:v>1.1916403124474098</c:v>
                </c:pt>
                <c:pt idx="157">
                  <c:v>1.19156738995704</c:v>
                </c:pt>
                <c:pt idx="158">
                  <c:v>1.1915172141952601</c:v>
                </c:pt>
                <c:pt idx="159">
                  <c:v>1.19137088620709</c:v>
                </c:pt>
                <c:pt idx="160">
                  <c:v>1.19131823618407</c:v>
                </c:pt>
                <c:pt idx="161">
                  <c:v>1.19131705034762</c:v>
                </c:pt>
                <c:pt idx="162">
                  <c:v>1.1913132176624672</c:v>
                </c:pt>
                <c:pt idx="163">
                  <c:v>1.1913100075723499</c:v>
                </c:pt>
                <c:pt idx="164">
                  <c:v>1.19130433818827</c:v>
                </c:pt>
                <c:pt idx="165">
                  <c:v>1.1912983118271299</c:v>
                </c:pt>
                <c:pt idx="166">
                  <c:v>1.191293895504447</c:v>
                </c:pt>
                <c:pt idx="167">
                  <c:v>1.1912928590187226</c:v>
                </c:pt>
                <c:pt idx="168">
                  <c:v>1.1912248186752799</c:v>
                </c:pt>
                <c:pt idx="169">
                  <c:v>1.1911212051793663</c:v>
                </c:pt>
                <c:pt idx="170">
                  <c:v>1.1911121388439236</c:v>
                </c:pt>
                <c:pt idx="171">
                  <c:v>1.1910498114417629</c:v>
                </c:pt>
                <c:pt idx="172">
                  <c:v>1.1910341067077801</c:v>
                </c:pt>
                <c:pt idx="173">
                  <c:v>1.1910251781246299</c:v>
                </c:pt>
                <c:pt idx="174">
                  <c:v>1.1910229539968429</c:v>
                </c:pt>
                <c:pt idx="175">
                  <c:v>1.19102291613404</c:v>
                </c:pt>
                <c:pt idx="176">
                  <c:v>1.19101901701101</c:v>
                </c:pt>
                <c:pt idx="177">
                  <c:v>1.1910179450080429</c:v>
                </c:pt>
                <c:pt idx="178">
                  <c:v>1.1910166063962526</c:v>
                </c:pt>
                <c:pt idx="179">
                  <c:v>1.1910155078215436</c:v>
                </c:pt>
                <c:pt idx="180">
                  <c:v>1.1910137466554001</c:v>
                </c:pt>
                <c:pt idx="181">
                  <c:v>1.1909460145727326</c:v>
                </c:pt>
                <c:pt idx="182">
                  <c:v>1.1909355566393101</c:v>
                </c:pt>
                <c:pt idx="183">
                  <c:v>1.1909255709191999</c:v>
                </c:pt>
                <c:pt idx="184">
                  <c:v>1.1909252277356499</c:v>
                </c:pt>
                <c:pt idx="185">
                  <c:v>1.1909220933108999</c:v>
                </c:pt>
                <c:pt idx="186">
                  <c:v>1.1909209050368501</c:v>
                </c:pt>
                <c:pt idx="187">
                  <c:v>1.1909204987677</c:v>
                </c:pt>
                <c:pt idx="188">
                  <c:v>1.1909197579042499</c:v>
                </c:pt>
                <c:pt idx="189">
                  <c:v>1.1909168074287726</c:v>
                </c:pt>
                <c:pt idx="190">
                  <c:v>1.19086859682045</c:v>
                </c:pt>
                <c:pt idx="191">
                  <c:v>1.19086000904963</c:v>
                </c:pt>
                <c:pt idx="192">
                  <c:v>1.1908557298752853</c:v>
                </c:pt>
                <c:pt idx="193">
                  <c:v>1.1908543979972499</c:v>
                </c:pt>
                <c:pt idx="194">
                  <c:v>1.1908534456202726</c:v>
                </c:pt>
                <c:pt idx="195">
                  <c:v>1.1908522265905837</c:v>
                </c:pt>
                <c:pt idx="196">
                  <c:v>1.1908511296097251</c:v>
                </c:pt>
                <c:pt idx="197">
                  <c:v>1.1908491410485729</c:v>
                </c:pt>
                <c:pt idx="198">
                  <c:v>1.1863868219362166</c:v>
                </c:pt>
                <c:pt idx="199">
                  <c:v>1.1843705912336626</c:v>
                </c:pt>
                <c:pt idx="200">
                  <c:v>1.1819144368615326</c:v>
                </c:pt>
                <c:pt idx="201">
                  <c:v>1.1807529215015666</c:v>
                </c:pt>
                <c:pt idx="202">
                  <c:v>1.1804430182019501</c:v>
                </c:pt>
                <c:pt idx="203">
                  <c:v>1.18035461425957</c:v>
                </c:pt>
                <c:pt idx="204">
                  <c:v>1.1803356628047301</c:v>
                </c:pt>
                <c:pt idx="205">
                  <c:v>1.1803229416561529</c:v>
                </c:pt>
                <c:pt idx="206">
                  <c:v>1.1803176266564051</c:v>
                </c:pt>
                <c:pt idx="207">
                  <c:v>1.1745909367523226</c:v>
                </c:pt>
                <c:pt idx="208">
                  <c:v>1.1696677419014501</c:v>
                </c:pt>
                <c:pt idx="209">
                  <c:v>1.1672063510720099</c:v>
                </c:pt>
                <c:pt idx="210">
                  <c:v>1.16692744550978</c:v>
                </c:pt>
                <c:pt idx="211">
                  <c:v>1.16597324956523</c:v>
                </c:pt>
                <c:pt idx="212">
                  <c:v>1.16537390657908</c:v>
                </c:pt>
                <c:pt idx="213">
                  <c:v>1.1650520802744</c:v>
                </c:pt>
                <c:pt idx="214">
                  <c:v>1.1648998710946299</c:v>
                </c:pt>
                <c:pt idx="215">
                  <c:v>1.1648251564048899</c:v>
                </c:pt>
                <c:pt idx="216">
                  <c:v>1.1647864444145701</c:v>
                </c:pt>
                <c:pt idx="217">
                  <c:v>1.1647663988732</c:v>
                </c:pt>
                <c:pt idx="218">
                  <c:v>1.1647559789562258</c:v>
                </c:pt>
                <c:pt idx="219">
                  <c:v>1.1647516618075027</c:v>
                </c:pt>
                <c:pt idx="220">
                  <c:v>1.1624430798940901</c:v>
                </c:pt>
                <c:pt idx="221">
                  <c:v>1.1612823437263429</c:v>
                </c:pt>
                <c:pt idx="222">
                  <c:v>1.16097319622335</c:v>
                </c:pt>
                <c:pt idx="223">
                  <c:v>1.1608926482399298</c:v>
                </c:pt>
                <c:pt idx="224">
                  <c:v>1.1608736294903701</c:v>
                </c:pt>
                <c:pt idx="225">
                  <c:v>1.1608623915379299</c:v>
                </c:pt>
                <c:pt idx="226">
                  <c:v>1.1608620883027501</c:v>
                </c:pt>
                <c:pt idx="227">
                  <c:v>1.1571306217778601</c:v>
                </c:pt>
                <c:pt idx="228">
                  <c:v>1.1526231830131</c:v>
                </c:pt>
                <c:pt idx="229">
                  <c:v>1.1521676424177101</c:v>
                </c:pt>
                <c:pt idx="230">
                  <c:v>1.1514807645158429</c:v>
                </c:pt>
                <c:pt idx="231">
                  <c:v>1.1511842633740799</c:v>
                </c:pt>
                <c:pt idx="232">
                  <c:v>1.1511076918697101</c:v>
                </c:pt>
                <c:pt idx="233">
                  <c:v>1.15108888012818</c:v>
                </c:pt>
                <c:pt idx="234">
                  <c:v>1.1510829371935229</c:v>
                </c:pt>
                <c:pt idx="235">
                  <c:v>1.1510802371417801</c:v>
                </c:pt>
                <c:pt idx="236">
                  <c:v>1.1496909481694972</c:v>
                </c:pt>
                <c:pt idx="237">
                  <c:v>1.1484559396344629</c:v>
                </c:pt>
                <c:pt idx="238">
                  <c:v>1.14784454320554</c:v>
                </c:pt>
                <c:pt idx="239">
                  <c:v>1.1476605846199899</c:v>
                </c:pt>
                <c:pt idx="240">
                  <c:v>1.1475250630976199</c:v>
                </c:pt>
                <c:pt idx="241">
                  <c:v>1.1473715432041598</c:v>
                </c:pt>
                <c:pt idx="242">
                  <c:v>1.1472940179062598</c:v>
                </c:pt>
                <c:pt idx="243">
                  <c:v>1.1472551831137829</c:v>
                </c:pt>
                <c:pt idx="244">
                  <c:v>1.1472353564579898</c:v>
                </c:pt>
                <c:pt idx="245">
                  <c:v>1.147224855609877</c:v>
                </c:pt>
                <c:pt idx="246">
                  <c:v>1.1472206667813001</c:v>
                </c:pt>
                <c:pt idx="247">
                  <c:v>1.1465204128597499</c:v>
                </c:pt>
                <c:pt idx="248">
                  <c:v>1.1462234394067436</c:v>
                </c:pt>
                <c:pt idx="249">
                  <c:v>1.1461482784688026</c:v>
                </c:pt>
                <c:pt idx="250">
                  <c:v>1.14612907369337</c:v>
                </c:pt>
                <c:pt idx="251">
                  <c:v>1.1461244607800201</c:v>
                </c:pt>
                <c:pt idx="252">
                  <c:v>1.14612234495447</c:v>
                </c:pt>
                <c:pt idx="253">
                  <c:v>1.1451864441800401</c:v>
                </c:pt>
                <c:pt idx="254">
                  <c:v>1.1440459322597429</c:v>
                </c:pt>
                <c:pt idx="255">
                  <c:v>1.1439499531012001</c:v>
                </c:pt>
                <c:pt idx="256">
                  <c:v>1.143752029531045</c:v>
                </c:pt>
                <c:pt idx="257">
                  <c:v>1.1436778119039601</c:v>
                </c:pt>
                <c:pt idx="258">
                  <c:v>1.14365907794606</c:v>
                </c:pt>
                <c:pt idx="259">
                  <c:v>1.14365415168986</c:v>
                </c:pt>
                <c:pt idx="260">
                  <c:v>1.1436528104337029</c:v>
                </c:pt>
                <c:pt idx="261">
                  <c:v>1.1433376668132826</c:v>
                </c:pt>
                <c:pt idx="262">
                  <c:v>1.143021352483107</c:v>
                </c:pt>
                <c:pt idx="263">
                  <c:v>1.1428654424854399</c:v>
                </c:pt>
                <c:pt idx="264">
                  <c:v>1.1428077335688029</c:v>
                </c:pt>
                <c:pt idx="265">
                  <c:v>1.1427886091767039</c:v>
                </c:pt>
                <c:pt idx="266">
                  <c:v>1.1427493071871198</c:v>
                </c:pt>
                <c:pt idx="267">
                  <c:v>1.14272986639504</c:v>
                </c:pt>
                <c:pt idx="268">
                  <c:v>1.1427201313375221</c:v>
                </c:pt>
                <c:pt idx="269">
                  <c:v>1.1427153036870001</c:v>
                </c:pt>
                <c:pt idx="270">
                  <c:v>1.14251384291486</c:v>
                </c:pt>
                <c:pt idx="271">
                  <c:v>1.1424399708324999</c:v>
                </c:pt>
                <c:pt idx="272">
                  <c:v>1.1424214835921898</c:v>
                </c:pt>
                <c:pt idx="273">
                  <c:v>1.1424165473791399</c:v>
                </c:pt>
                <c:pt idx="274">
                  <c:v>1.1424154522415901</c:v>
                </c:pt>
                <c:pt idx="275">
                  <c:v>1.1421946912999172</c:v>
                </c:pt>
                <c:pt idx="276">
                  <c:v>1.1418996480262975</c:v>
                </c:pt>
                <c:pt idx="277">
                  <c:v>1.14188119154336</c:v>
                </c:pt>
                <c:pt idx="278">
                  <c:v>1.1418254907818199</c:v>
                </c:pt>
                <c:pt idx="279">
                  <c:v>1.1418068791598499</c:v>
                </c:pt>
                <c:pt idx="280">
                  <c:v>1.1418021344821601</c:v>
                </c:pt>
                <c:pt idx="281">
                  <c:v>1.1418009345900426</c:v>
                </c:pt>
                <c:pt idx="282">
                  <c:v>1.14172591471925</c:v>
                </c:pt>
                <c:pt idx="283">
                  <c:v>1.1416486931249965</c:v>
                </c:pt>
                <c:pt idx="284">
                  <c:v>1.1416095998317901</c:v>
                </c:pt>
                <c:pt idx="285">
                  <c:v>1.141590255485367</c:v>
                </c:pt>
                <c:pt idx="286">
                  <c:v>1.1415871280298926</c:v>
                </c:pt>
                <c:pt idx="287">
                  <c:v>1.1415804402880301</c:v>
                </c:pt>
                <c:pt idx="288">
                  <c:v>1.14157553382443</c:v>
                </c:pt>
                <c:pt idx="289">
                  <c:v>1.1415136829418899</c:v>
                </c:pt>
                <c:pt idx="290">
                  <c:v>1.1414952158316598</c:v>
                </c:pt>
                <c:pt idx="291">
                  <c:v>1.1414906717543498</c:v>
                </c:pt>
                <c:pt idx="292">
                  <c:v>1.1414895120211299</c:v>
                </c:pt>
                <c:pt idx="293">
                  <c:v>1.1414321949169601</c:v>
                </c:pt>
                <c:pt idx="294">
                  <c:v>1.1413585227989527</c:v>
                </c:pt>
                <c:pt idx="295">
                  <c:v>1.14135473321724</c:v>
                </c:pt>
                <c:pt idx="296">
                  <c:v>1.1413400410765129</c:v>
                </c:pt>
                <c:pt idx="297">
                  <c:v>1.1413354286744599</c:v>
                </c:pt>
                <c:pt idx="298">
                  <c:v>1.1413342535252498</c:v>
                </c:pt>
                <c:pt idx="299">
                  <c:v>1.1413158751766801</c:v>
                </c:pt>
                <c:pt idx="300">
                  <c:v>1.1412963888373375</c:v>
                </c:pt>
                <c:pt idx="301">
                  <c:v>1.14128662276229</c:v>
                </c:pt>
                <c:pt idx="302">
                  <c:v>1.1412818331718626</c:v>
                </c:pt>
                <c:pt idx="303">
                  <c:v>1.1412812509611898</c:v>
                </c:pt>
                <c:pt idx="304">
                  <c:v>1.14126283789559</c:v>
                </c:pt>
                <c:pt idx="305">
                  <c:v>1.14125823805396</c:v>
                </c:pt>
                <c:pt idx="306">
                  <c:v>1.1412570677275227</c:v>
                </c:pt>
                <c:pt idx="307">
                  <c:v>1.14124246258742</c:v>
                </c:pt>
                <c:pt idx="308">
                  <c:v>1.1412240708749075</c:v>
                </c:pt>
                <c:pt idx="309">
                  <c:v>1.14122298167486</c:v>
                </c:pt>
                <c:pt idx="310">
                  <c:v>1.14121950017513</c:v>
                </c:pt>
                <c:pt idx="311">
                  <c:v>1.1412183580247</c:v>
                </c:pt>
                <c:pt idx="312">
                  <c:v>1.1412132667783801</c:v>
                </c:pt>
                <c:pt idx="313">
                  <c:v>1.14120844805691</c:v>
                </c:pt>
                <c:pt idx="314">
                  <c:v>1.141204605647187</c:v>
                </c:pt>
                <c:pt idx="315">
                  <c:v>1.1412000208416326</c:v>
                </c:pt>
                <c:pt idx="316">
                  <c:v>1.1411988756592999</c:v>
                </c:pt>
                <c:pt idx="317">
                  <c:v>1.1411948763422599</c:v>
                </c:pt>
                <c:pt idx="318">
                  <c:v>1.1411903064554199</c:v>
                </c:pt>
                <c:pt idx="319">
                  <c:v>1.14119006968218</c:v>
                </c:pt>
                <c:pt idx="320">
                  <c:v>1.1411891664488927</c:v>
                </c:pt>
                <c:pt idx="321">
                  <c:v>1.1411855062435039</c:v>
                </c:pt>
                <c:pt idx="322">
                  <c:v>1.1411843655585301</c:v>
                </c:pt>
                <c:pt idx="323">
                  <c:v>1.11790086927069</c:v>
                </c:pt>
                <c:pt idx="324">
                  <c:v>1.1166512537329898</c:v>
                </c:pt>
                <c:pt idx="325">
                  <c:v>1.1154287575377575</c:v>
                </c:pt>
                <c:pt idx="326">
                  <c:v>1.1147429107413129</c:v>
                </c:pt>
                <c:pt idx="327">
                  <c:v>1.1144619138066101</c:v>
                </c:pt>
                <c:pt idx="328">
                  <c:v>1.1126251067405521</c:v>
                </c:pt>
                <c:pt idx="329">
                  <c:v>1.1119821442207927</c:v>
                </c:pt>
                <c:pt idx="330">
                  <c:v>1.1119075560696199</c:v>
                </c:pt>
                <c:pt idx="331">
                  <c:v>1.1103262229111199</c:v>
                </c:pt>
                <c:pt idx="332">
                  <c:v>1.1093053152057699</c:v>
                </c:pt>
                <c:pt idx="333">
                  <c:v>1.1091618578885898</c:v>
                </c:pt>
                <c:pt idx="334">
                  <c:v>1.1087549572074598</c:v>
                </c:pt>
                <c:pt idx="335">
                  <c:v>1.1060883031867248</c:v>
                </c:pt>
                <c:pt idx="336">
                  <c:v>1.0933372810590498</c:v>
                </c:pt>
                <c:pt idx="337">
                  <c:v>1.0789229147172301</c:v>
                </c:pt>
                <c:pt idx="338">
                  <c:v>1.0718313004927775</c:v>
                </c:pt>
                <c:pt idx="339">
                  <c:v>1.0621994477395598</c:v>
                </c:pt>
                <c:pt idx="340">
                  <c:v>1.0599047952550156</c:v>
                </c:pt>
                <c:pt idx="341">
                  <c:v>1.05942856345227</c:v>
                </c:pt>
                <c:pt idx="342">
                  <c:v>1.05859104527121</c:v>
                </c:pt>
                <c:pt idx="343">
                  <c:v>1.058312164635915</c:v>
                </c:pt>
                <c:pt idx="344">
                  <c:v>1.0581884994286201</c:v>
                </c:pt>
                <c:pt idx="345">
                  <c:v>1.0581378989571399</c:v>
                </c:pt>
                <c:pt idx="346">
                  <c:v>1.0580991830515201</c:v>
                </c:pt>
                <c:pt idx="347">
                  <c:v>1.04082891518573</c:v>
                </c:pt>
                <c:pt idx="348">
                  <c:v>1.03479011327181</c:v>
                </c:pt>
                <c:pt idx="349">
                  <c:v>1.0336559813767139</c:v>
                </c:pt>
                <c:pt idx="350">
                  <c:v>1.0326750841267229</c:v>
                </c:pt>
                <c:pt idx="351">
                  <c:v>1.0326697989233675</c:v>
                </c:pt>
                <c:pt idx="352">
                  <c:v>1.0322454014705826</c:v>
                </c:pt>
                <c:pt idx="353">
                  <c:v>1.032102898625</c:v>
                </c:pt>
                <c:pt idx="354">
                  <c:v>1.031993096540367</c:v>
                </c:pt>
                <c:pt idx="355">
                  <c:v>1.0318372633230999</c:v>
                </c:pt>
                <c:pt idx="356">
                  <c:v>1.0316827814329599</c:v>
                </c:pt>
                <c:pt idx="357">
                  <c:v>1.0316544015828399</c:v>
                </c:pt>
                <c:pt idx="358">
                  <c:v>1.03036892025441</c:v>
                </c:pt>
                <c:pt idx="359">
                  <c:v>1.0300388342102729</c:v>
                </c:pt>
                <c:pt idx="360">
                  <c:v>1.0296811884322299</c:v>
                </c:pt>
                <c:pt idx="361">
                  <c:v>1.0291552722759398</c:v>
                </c:pt>
                <c:pt idx="362">
                  <c:v>1.02727002563971</c:v>
                </c:pt>
                <c:pt idx="363">
                  <c:v>1.0272366840245573</c:v>
                </c:pt>
                <c:pt idx="364">
                  <c:v>1.0255967556465375</c:v>
                </c:pt>
                <c:pt idx="365">
                  <c:v>1.0244036336364799</c:v>
                </c:pt>
                <c:pt idx="366">
                  <c:v>1.0241527410781301</c:v>
                </c:pt>
                <c:pt idx="367">
                  <c:v>1.0241484532543998</c:v>
                </c:pt>
                <c:pt idx="368">
                  <c:v>1.0227664157978498</c:v>
                </c:pt>
                <c:pt idx="369">
                  <c:v>1.021509077393167</c:v>
                </c:pt>
                <c:pt idx="370">
                  <c:v>1.0207892512247798</c:v>
                </c:pt>
                <c:pt idx="371">
                  <c:v>1.01603971684164</c:v>
                </c:pt>
                <c:pt idx="372">
                  <c:v>1.01271320619105</c:v>
                </c:pt>
                <c:pt idx="373">
                  <c:v>1.0045254188547299</c:v>
                </c:pt>
                <c:pt idx="374">
                  <c:v>1.00087559267656</c:v>
                </c:pt>
                <c:pt idx="375">
                  <c:v>1.0006352931033675</c:v>
                </c:pt>
                <c:pt idx="376">
                  <c:v>0.99920901736741263</c:v>
                </c:pt>
                <c:pt idx="377">
                  <c:v>0.99865256152653259</c:v>
                </c:pt>
                <c:pt idx="378">
                  <c:v>0.99756931401159399</c:v>
                </c:pt>
                <c:pt idx="379">
                  <c:v>0.99703630853613656</c:v>
                </c:pt>
                <c:pt idx="380">
                  <c:v>0.996795728057146</c:v>
                </c:pt>
                <c:pt idx="381">
                  <c:v>0.99666353707815103</c:v>
                </c:pt>
                <c:pt idx="382">
                  <c:v>0.99660182047349155</c:v>
                </c:pt>
                <c:pt idx="383">
                  <c:v>0.99656320593654268</c:v>
                </c:pt>
                <c:pt idx="384">
                  <c:v>0.99655260732284856</c:v>
                </c:pt>
                <c:pt idx="385">
                  <c:v>0.99654614309200895</c:v>
                </c:pt>
                <c:pt idx="386">
                  <c:v>0.98959964040943205</c:v>
                </c:pt>
                <c:pt idx="387">
                  <c:v>0.9889162682938315</c:v>
                </c:pt>
                <c:pt idx="388">
                  <c:v>0.97435554229183141</c:v>
                </c:pt>
                <c:pt idx="389">
                  <c:v>0.9720921803298187</c:v>
                </c:pt>
                <c:pt idx="390">
                  <c:v>0.96999263301661365</c:v>
                </c:pt>
                <c:pt idx="391">
                  <c:v>0.96895986622863906</c:v>
                </c:pt>
                <c:pt idx="392">
                  <c:v>0.96860849005208005</c:v>
                </c:pt>
                <c:pt idx="393">
                  <c:v>0.9681410690107709</c:v>
                </c:pt>
                <c:pt idx="394">
                  <c:v>0.96792821970247089</c:v>
                </c:pt>
                <c:pt idx="395">
                  <c:v>0.96791678054955799</c:v>
                </c:pt>
                <c:pt idx="396">
                  <c:v>0.96784605010809555</c:v>
                </c:pt>
                <c:pt idx="397">
                  <c:v>0.96780046232530104</c:v>
                </c:pt>
                <c:pt idx="398">
                  <c:v>0.96731168531949063</c:v>
                </c:pt>
                <c:pt idx="399">
                  <c:v>0.96515405942462495</c:v>
                </c:pt>
                <c:pt idx="400">
                  <c:v>0.96471647781399195</c:v>
                </c:pt>
                <c:pt idx="401">
                  <c:v>0.96468736995867999</c:v>
                </c:pt>
                <c:pt idx="402">
                  <c:v>0.9642326868077471</c:v>
                </c:pt>
                <c:pt idx="403">
                  <c:v>0.96357762633385202</c:v>
                </c:pt>
                <c:pt idx="404">
                  <c:v>0.96239826331326594</c:v>
                </c:pt>
                <c:pt idx="405">
                  <c:v>0.96152148343567589</c:v>
                </c:pt>
                <c:pt idx="406">
                  <c:v>0.95813693509443199</c:v>
                </c:pt>
                <c:pt idx="407">
                  <c:v>0.95729431696339906</c:v>
                </c:pt>
                <c:pt idx="408">
                  <c:v>0.95719005366726995</c:v>
                </c:pt>
                <c:pt idx="409">
                  <c:v>0.9570128935148039</c:v>
                </c:pt>
                <c:pt idx="410">
                  <c:v>0.95695784549858343</c:v>
                </c:pt>
                <c:pt idx="411">
                  <c:v>0.95680421412422789</c:v>
                </c:pt>
                <c:pt idx="412">
                  <c:v>0.95672353448156278</c:v>
                </c:pt>
                <c:pt idx="413">
                  <c:v>0.95628950630900678</c:v>
                </c:pt>
                <c:pt idx="414">
                  <c:v>0.95624382285663001</c:v>
                </c:pt>
                <c:pt idx="415">
                  <c:v>0.95615027803764696</c:v>
                </c:pt>
                <c:pt idx="416">
                  <c:v>0.95604913222817733</c:v>
                </c:pt>
                <c:pt idx="417">
                  <c:v>0.95594404519878307</c:v>
                </c:pt>
                <c:pt idx="418">
                  <c:v>0.95554368486350305</c:v>
                </c:pt>
                <c:pt idx="419">
                  <c:v>0.95327054319328164</c:v>
                </c:pt>
                <c:pt idx="420">
                  <c:v>0.94714269288032304</c:v>
                </c:pt>
                <c:pt idx="421">
                  <c:v>0.94594286733466304</c:v>
                </c:pt>
                <c:pt idx="422">
                  <c:v>0.94333439617503201</c:v>
                </c:pt>
                <c:pt idx="423">
                  <c:v>0.94066758250049765</c:v>
                </c:pt>
                <c:pt idx="424">
                  <c:v>0.94017619826853804</c:v>
                </c:pt>
                <c:pt idx="425">
                  <c:v>0.9399260041059001</c:v>
                </c:pt>
                <c:pt idx="426">
                  <c:v>0.93969380677384806</c:v>
                </c:pt>
                <c:pt idx="427">
                  <c:v>0.93960413512655505</c:v>
                </c:pt>
                <c:pt idx="428">
                  <c:v>0.93959222506875051</c:v>
                </c:pt>
                <c:pt idx="429">
                  <c:v>0.9395751442396485</c:v>
                </c:pt>
                <c:pt idx="430">
                  <c:v>0.93850727891410701</c:v>
                </c:pt>
                <c:pt idx="431">
                  <c:v>0.93790198921113599</c:v>
                </c:pt>
                <c:pt idx="432">
                  <c:v>0.93789082014591263</c:v>
                </c:pt>
                <c:pt idx="433">
                  <c:v>0.93762937187791651</c:v>
                </c:pt>
                <c:pt idx="434">
                  <c:v>0.93752388266044795</c:v>
                </c:pt>
                <c:pt idx="435">
                  <c:v>0.93747375847074799</c:v>
                </c:pt>
                <c:pt idx="436">
                  <c:v>0.93553288157122882</c:v>
                </c:pt>
                <c:pt idx="437">
                  <c:v>0.93482697186732222</c:v>
                </c:pt>
                <c:pt idx="438">
                  <c:v>0.93471150919999402</c:v>
                </c:pt>
                <c:pt idx="439">
                  <c:v>0.93458408797923209</c:v>
                </c:pt>
                <c:pt idx="440">
                  <c:v>0.93451581987526222</c:v>
                </c:pt>
                <c:pt idx="441">
                  <c:v>0.93447222012033249</c:v>
                </c:pt>
                <c:pt idx="442">
                  <c:v>0.93434557641249305</c:v>
                </c:pt>
                <c:pt idx="443">
                  <c:v>0.93434232504272696</c:v>
                </c:pt>
                <c:pt idx="444">
                  <c:v>0.93429436402621957</c:v>
                </c:pt>
                <c:pt idx="445">
                  <c:v>0.93426110683471297</c:v>
                </c:pt>
                <c:pt idx="446">
                  <c:v>0.93414837705415565</c:v>
                </c:pt>
                <c:pt idx="447">
                  <c:v>0.93263828907078095</c:v>
                </c:pt>
                <c:pt idx="448">
                  <c:v>0.93179703886589205</c:v>
                </c:pt>
                <c:pt idx="449">
                  <c:v>0.93131264374560396</c:v>
                </c:pt>
                <c:pt idx="450">
                  <c:v>0.93016935718617377</c:v>
                </c:pt>
                <c:pt idx="451">
                  <c:v>0.92996013919773957</c:v>
                </c:pt>
                <c:pt idx="452">
                  <c:v>0.92957947787961803</c:v>
                </c:pt>
                <c:pt idx="453">
                  <c:v>0.92928659855234497</c:v>
                </c:pt>
                <c:pt idx="454">
                  <c:v>0.92909804317846489</c:v>
                </c:pt>
                <c:pt idx="455">
                  <c:v>0.929008667870869</c:v>
                </c:pt>
                <c:pt idx="456">
                  <c:v>0.92888273849159464</c:v>
                </c:pt>
                <c:pt idx="457">
                  <c:v>0.92882411025274603</c:v>
                </c:pt>
                <c:pt idx="458">
                  <c:v>0.92825754085087797</c:v>
                </c:pt>
                <c:pt idx="459">
                  <c:v>0.92802133399506803</c:v>
                </c:pt>
                <c:pt idx="460">
                  <c:v>0.92788429092460001</c:v>
                </c:pt>
                <c:pt idx="461">
                  <c:v>0.9278290536022249</c:v>
                </c:pt>
                <c:pt idx="462">
                  <c:v>0.92782727207894977</c:v>
                </c:pt>
                <c:pt idx="463">
                  <c:v>0.92781356416272409</c:v>
                </c:pt>
                <c:pt idx="464">
                  <c:v>0.92780014984360959</c:v>
                </c:pt>
                <c:pt idx="465">
                  <c:v>0.92778373637339906</c:v>
                </c:pt>
                <c:pt idx="466">
                  <c:v>0.9277143656735779</c:v>
                </c:pt>
                <c:pt idx="467">
                  <c:v>0.92749543570966897</c:v>
                </c:pt>
                <c:pt idx="468">
                  <c:v>0.92729751735915289</c:v>
                </c:pt>
                <c:pt idx="469">
                  <c:v>0.92709064171926459</c:v>
                </c:pt>
                <c:pt idx="470">
                  <c:v>0.92700888249792301</c:v>
                </c:pt>
                <c:pt idx="471">
                  <c:v>0.92637972847533601</c:v>
                </c:pt>
                <c:pt idx="472">
                  <c:v>0.92625281886665556</c:v>
                </c:pt>
                <c:pt idx="473">
                  <c:v>0.92618710578951957</c:v>
                </c:pt>
                <c:pt idx="474">
                  <c:v>0.92606436166423556</c:v>
                </c:pt>
                <c:pt idx="475">
                  <c:v>0.9259384524439439</c:v>
                </c:pt>
                <c:pt idx="476">
                  <c:v>0.92592395180031151</c:v>
                </c:pt>
                <c:pt idx="477">
                  <c:v>0.92590284556556002</c:v>
                </c:pt>
                <c:pt idx="478">
                  <c:v>0.92587473957533895</c:v>
                </c:pt>
                <c:pt idx="479">
                  <c:v>0.925818361674552</c:v>
                </c:pt>
                <c:pt idx="480">
                  <c:v>0.92576318950970449</c:v>
                </c:pt>
                <c:pt idx="481">
                  <c:v>0.92575114729390795</c:v>
                </c:pt>
                <c:pt idx="482">
                  <c:v>0.92575007213819882</c:v>
                </c:pt>
                <c:pt idx="483">
                  <c:v>0.92574295468795698</c:v>
                </c:pt>
                <c:pt idx="484">
                  <c:v>0.92573123789206302</c:v>
                </c:pt>
                <c:pt idx="485">
                  <c:v>0.92571186792240001</c:v>
                </c:pt>
                <c:pt idx="486">
                  <c:v>0.92550761721132901</c:v>
                </c:pt>
                <c:pt idx="487">
                  <c:v>0.92522196490365349</c:v>
                </c:pt>
                <c:pt idx="488">
                  <c:v>0.925204798890087</c:v>
                </c:pt>
                <c:pt idx="489">
                  <c:v>0.925101489611315</c:v>
                </c:pt>
                <c:pt idx="490">
                  <c:v>0.92509891348671891</c:v>
                </c:pt>
                <c:pt idx="491">
                  <c:v>0.925056904003696</c:v>
                </c:pt>
                <c:pt idx="492">
                  <c:v>0.92504996802897377</c:v>
                </c:pt>
                <c:pt idx="493">
                  <c:v>0.9250456145739363</c:v>
                </c:pt>
                <c:pt idx="494">
                  <c:v>0.92503881749808681</c:v>
                </c:pt>
                <c:pt idx="495">
                  <c:v>0.92503361136169404</c:v>
                </c:pt>
                <c:pt idx="496">
                  <c:v>0.92502806234836465</c:v>
                </c:pt>
                <c:pt idx="497">
                  <c:v>0.92502582378802889</c:v>
                </c:pt>
                <c:pt idx="498">
                  <c:v>0.92490788635726651</c:v>
                </c:pt>
                <c:pt idx="499">
                  <c:v>0.92479473816165003</c:v>
                </c:pt>
                <c:pt idx="500">
                  <c:v>0.92478208062980805</c:v>
                </c:pt>
                <c:pt idx="501">
                  <c:v>0.92474307432094804</c:v>
                </c:pt>
                <c:pt idx="502">
                  <c:v>0.92474291483676496</c:v>
                </c:pt>
                <c:pt idx="503">
                  <c:v>0.92474279435397477</c:v>
                </c:pt>
                <c:pt idx="504">
                  <c:v>0.92474253201765699</c:v>
                </c:pt>
                <c:pt idx="505">
                  <c:v>0.92473172320429164</c:v>
                </c:pt>
                <c:pt idx="506">
                  <c:v>0.92473012323798098</c:v>
                </c:pt>
                <c:pt idx="507">
                  <c:v>0.9247278571042139</c:v>
                </c:pt>
                <c:pt idx="508">
                  <c:v>0.92467108331124503</c:v>
                </c:pt>
                <c:pt idx="509">
                  <c:v>0.92464210161279003</c:v>
                </c:pt>
                <c:pt idx="510">
                  <c:v>0.92461917624145462</c:v>
                </c:pt>
                <c:pt idx="511">
                  <c:v>0.92461736406890749</c:v>
                </c:pt>
                <c:pt idx="512">
                  <c:v>0.92461461977549764</c:v>
                </c:pt>
                <c:pt idx="513">
                  <c:v>0.92461367759275204</c:v>
                </c:pt>
                <c:pt idx="514">
                  <c:v>0.92461123208328355</c:v>
                </c:pt>
                <c:pt idx="515">
                  <c:v>0.92461091256004191</c:v>
                </c:pt>
                <c:pt idx="516">
                  <c:v>0.92460978955912465</c:v>
                </c:pt>
                <c:pt idx="517">
                  <c:v>0.92455841483782497</c:v>
                </c:pt>
                <c:pt idx="518">
                  <c:v>0.92455387288308877</c:v>
                </c:pt>
                <c:pt idx="519">
                  <c:v>0.92455228049625571</c:v>
                </c:pt>
                <c:pt idx="520">
                  <c:v>0.92454816945386997</c:v>
                </c:pt>
                <c:pt idx="521">
                  <c:v>0.92454696624912502</c:v>
                </c:pt>
                <c:pt idx="522">
                  <c:v>0.92454634911633082</c:v>
                </c:pt>
                <c:pt idx="523">
                  <c:v>0.92392655040419891</c:v>
                </c:pt>
                <c:pt idx="524">
                  <c:v>0.92289960462920706</c:v>
                </c:pt>
                <c:pt idx="525">
                  <c:v>0.92080341371678764</c:v>
                </c:pt>
                <c:pt idx="526">
                  <c:v>0.91821316974431044</c:v>
                </c:pt>
                <c:pt idx="527">
                  <c:v>0.91504035404284501</c:v>
                </c:pt>
                <c:pt idx="528">
                  <c:v>0.91389448759624703</c:v>
                </c:pt>
                <c:pt idx="529">
                  <c:v>0.91225110880247096</c:v>
                </c:pt>
                <c:pt idx="530">
                  <c:v>0.91085322074944497</c:v>
                </c:pt>
                <c:pt idx="531">
                  <c:v>0.91068241354743495</c:v>
                </c:pt>
                <c:pt idx="532">
                  <c:v>0.90990023965994105</c:v>
                </c:pt>
                <c:pt idx="533">
                  <c:v>0.909856718874551</c:v>
                </c:pt>
                <c:pt idx="534">
                  <c:v>0.909539195478272</c:v>
                </c:pt>
                <c:pt idx="535">
                  <c:v>0.90936318310752395</c:v>
                </c:pt>
                <c:pt idx="536">
                  <c:v>0.90927569090572302</c:v>
                </c:pt>
                <c:pt idx="537">
                  <c:v>0.90921546992236268</c:v>
                </c:pt>
                <c:pt idx="538">
                  <c:v>0.90920062544883895</c:v>
                </c:pt>
                <c:pt idx="539">
                  <c:v>0.90919260683051895</c:v>
                </c:pt>
                <c:pt idx="540">
                  <c:v>0.90883441223726602</c:v>
                </c:pt>
                <c:pt idx="541">
                  <c:v>0.90766096764639004</c:v>
                </c:pt>
                <c:pt idx="542">
                  <c:v>0.90669082559759107</c:v>
                </c:pt>
                <c:pt idx="543">
                  <c:v>0.90610732868662558</c:v>
                </c:pt>
                <c:pt idx="544">
                  <c:v>0.90505597438503904</c:v>
                </c:pt>
                <c:pt idx="545">
                  <c:v>0.90491192052851577</c:v>
                </c:pt>
                <c:pt idx="546">
                  <c:v>0.90350604100241483</c:v>
                </c:pt>
                <c:pt idx="547">
                  <c:v>0.9031489626224799</c:v>
                </c:pt>
                <c:pt idx="548">
                  <c:v>0.90273178243306562</c:v>
                </c:pt>
                <c:pt idx="549">
                  <c:v>0.9026771348264605</c:v>
                </c:pt>
                <c:pt idx="550">
                  <c:v>0.89951244740711567</c:v>
                </c:pt>
                <c:pt idx="551">
                  <c:v>0.8987287089592646</c:v>
                </c:pt>
                <c:pt idx="552">
                  <c:v>0.89744813256681111</c:v>
                </c:pt>
                <c:pt idx="553">
                  <c:v>0.8972021208584563</c:v>
                </c:pt>
                <c:pt idx="554">
                  <c:v>0.89709941669494475</c:v>
                </c:pt>
                <c:pt idx="555">
                  <c:v>0.89595103963013423</c:v>
                </c:pt>
                <c:pt idx="556">
                  <c:v>0.89575450890919162</c:v>
                </c:pt>
                <c:pt idx="557">
                  <c:v>0.89525189590111931</c:v>
                </c:pt>
                <c:pt idx="558">
                  <c:v>0.89463158142153631</c:v>
                </c:pt>
                <c:pt idx="559">
                  <c:v>0.89409381690375811</c:v>
                </c:pt>
                <c:pt idx="560">
                  <c:v>0.89385981562544137</c:v>
                </c:pt>
                <c:pt idx="561">
                  <c:v>0.89337905290434072</c:v>
                </c:pt>
                <c:pt idx="562">
                  <c:v>0.89320312766618459</c:v>
                </c:pt>
                <c:pt idx="563">
                  <c:v>0.89265576468006136</c:v>
                </c:pt>
                <c:pt idx="564">
                  <c:v>0.8920822991715307</c:v>
                </c:pt>
                <c:pt idx="565">
                  <c:v>0.89202812083234728</c:v>
                </c:pt>
                <c:pt idx="566">
                  <c:v>0.8919363230556423</c:v>
                </c:pt>
                <c:pt idx="567">
                  <c:v>0.89191347761193429</c:v>
                </c:pt>
                <c:pt idx="568">
                  <c:v>0.89185257477708069</c:v>
                </c:pt>
                <c:pt idx="569">
                  <c:v>0.89176264748102729</c:v>
                </c:pt>
                <c:pt idx="570">
                  <c:v>0.89149534714379286</c:v>
                </c:pt>
                <c:pt idx="571">
                  <c:v>0.89138414508671837</c:v>
                </c:pt>
                <c:pt idx="572">
                  <c:v>0.89127882262625935</c:v>
                </c:pt>
                <c:pt idx="573">
                  <c:v>0.89122417468618886</c:v>
                </c:pt>
                <c:pt idx="574">
                  <c:v>0.89121059467530361</c:v>
                </c:pt>
                <c:pt idx="575">
                  <c:v>0.89108942421779036</c:v>
                </c:pt>
                <c:pt idx="576">
                  <c:v>0.89096126264364761</c:v>
                </c:pt>
                <c:pt idx="577">
                  <c:v>0.89082433494423729</c:v>
                </c:pt>
                <c:pt idx="578">
                  <c:v>0.89025899434020861</c:v>
                </c:pt>
                <c:pt idx="579">
                  <c:v>0.89003656588677527</c:v>
                </c:pt>
                <c:pt idx="580">
                  <c:v>0.88950085678608559</c:v>
                </c:pt>
                <c:pt idx="581">
                  <c:v>0.88936541271284331</c:v>
                </c:pt>
                <c:pt idx="582">
                  <c:v>0.88919689764946686</c:v>
                </c:pt>
                <c:pt idx="583">
                  <c:v>0.88909175122586837</c:v>
                </c:pt>
                <c:pt idx="584">
                  <c:v>0.88894840622451088</c:v>
                </c:pt>
                <c:pt idx="585">
                  <c:v>0.88883423058829825</c:v>
                </c:pt>
                <c:pt idx="586">
                  <c:v>0.88867802860853462</c:v>
                </c:pt>
                <c:pt idx="587">
                  <c:v>0.88867705448581824</c:v>
                </c:pt>
                <c:pt idx="588">
                  <c:v>0.88862889900299036</c:v>
                </c:pt>
                <c:pt idx="589">
                  <c:v>0.88855389586678468</c:v>
                </c:pt>
                <c:pt idx="590">
                  <c:v>0.88837807658371837</c:v>
                </c:pt>
                <c:pt idx="591">
                  <c:v>0.88835712669125955</c:v>
                </c:pt>
                <c:pt idx="592">
                  <c:v>0.88824281533933036</c:v>
                </c:pt>
                <c:pt idx="593">
                  <c:v>0.88820875815923961</c:v>
                </c:pt>
                <c:pt idx="594">
                  <c:v>0.88816042398910633</c:v>
                </c:pt>
                <c:pt idx="595">
                  <c:v>0.88814672414886831</c:v>
                </c:pt>
                <c:pt idx="596">
                  <c:v>0.88812955428305962</c:v>
                </c:pt>
                <c:pt idx="597">
                  <c:v>0.8881285821791316</c:v>
                </c:pt>
                <c:pt idx="598">
                  <c:v>0.8880807627085906</c:v>
                </c:pt>
                <c:pt idx="599">
                  <c:v>0.88797816035685662</c:v>
                </c:pt>
                <c:pt idx="600">
                  <c:v>0.88791759011355931</c:v>
                </c:pt>
                <c:pt idx="601">
                  <c:v>0.88790670942618533</c:v>
                </c:pt>
                <c:pt idx="602">
                  <c:v>0.8878081799968317</c:v>
                </c:pt>
                <c:pt idx="603">
                  <c:v>0.8877334939393613</c:v>
                </c:pt>
                <c:pt idx="604">
                  <c:v>0.88762826597172761</c:v>
                </c:pt>
                <c:pt idx="605">
                  <c:v>0.88761334665889624</c:v>
                </c:pt>
                <c:pt idx="606">
                  <c:v>0.88752822677912035</c:v>
                </c:pt>
                <c:pt idx="607">
                  <c:v>0.88751400368269961</c:v>
                </c:pt>
                <c:pt idx="608">
                  <c:v>0.88746618659161436</c:v>
                </c:pt>
                <c:pt idx="609">
                  <c:v>0.8874582544472307</c:v>
                </c:pt>
                <c:pt idx="610">
                  <c:v>0.8874579964776107</c:v>
                </c:pt>
                <c:pt idx="611">
                  <c:v>0.88724323022785534</c:v>
                </c:pt>
                <c:pt idx="612">
                  <c:v>0.88714658085041542</c:v>
                </c:pt>
                <c:pt idx="613">
                  <c:v>0.88689439377234569</c:v>
                </c:pt>
                <c:pt idx="614">
                  <c:v>0.88678719166930131</c:v>
                </c:pt>
                <c:pt idx="615">
                  <c:v>0.88664675949913785</c:v>
                </c:pt>
                <c:pt idx="616">
                  <c:v>0.8865744171014226</c:v>
                </c:pt>
                <c:pt idx="617">
                  <c:v>0.8865655974313793</c:v>
                </c:pt>
                <c:pt idx="618">
                  <c:v>0.88652129068391372</c:v>
                </c:pt>
                <c:pt idx="619">
                  <c:v>0.88651190173531136</c:v>
                </c:pt>
                <c:pt idx="620">
                  <c:v>0.8864618596491981</c:v>
                </c:pt>
                <c:pt idx="621">
                  <c:v>0.88644002194457272</c:v>
                </c:pt>
                <c:pt idx="622">
                  <c:v>0.88638017881216136</c:v>
                </c:pt>
                <c:pt idx="623">
                  <c:v>0.88635905264722359</c:v>
                </c:pt>
                <c:pt idx="624">
                  <c:v>0.88631965838836535</c:v>
                </c:pt>
                <c:pt idx="625">
                  <c:v>0.88631254742793353</c:v>
                </c:pt>
                <c:pt idx="626">
                  <c:v>0.88609127817346522</c:v>
                </c:pt>
                <c:pt idx="627">
                  <c:v>0.88603562862121332</c:v>
                </c:pt>
                <c:pt idx="628">
                  <c:v>0.88590262792955932</c:v>
                </c:pt>
                <c:pt idx="629">
                  <c:v>0.88583282270511532</c:v>
                </c:pt>
                <c:pt idx="630">
                  <c:v>0.88581030072780742</c:v>
                </c:pt>
                <c:pt idx="631">
                  <c:v>0.8857358489387831</c:v>
                </c:pt>
                <c:pt idx="632">
                  <c:v>0.88572807584105162</c:v>
                </c:pt>
                <c:pt idx="633">
                  <c:v>0.88518072116693636</c:v>
                </c:pt>
                <c:pt idx="634">
                  <c:v>0.88497926448295561</c:v>
                </c:pt>
                <c:pt idx="635">
                  <c:v>0.8845031965079887</c:v>
                </c:pt>
                <c:pt idx="636">
                  <c:v>0.88445327480824942</c:v>
                </c:pt>
                <c:pt idx="637">
                  <c:v>0.88418833377146067</c:v>
                </c:pt>
                <c:pt idx="638">
                  <c:v>0.88376343607672736</c:v>
                </c:pt>
                <c:pt idx="639">
                  <c:v>0.88368312116328529</c:v>
                </c:pt>
                <c:pt idx="640">
                  <c:v>0.88363733345728335</c:v>
                </c:pt>
                <c:pt idx="641">
                  <c:v>0.88352854200187136</c:v>
                </c:pt>
                <c:pt idx="642">
                  <c:v>0.88346191441415933</c:v>
                </c:pt>
                <c:pt idx="643">
                  <c:v>0.88345272859285628</c:v>
                </c:pt>
                <c:pt idx="644">
                  <c:v>0.8832543148680726</c:v>
                </c:pt>
                <c:pt idx="645">
                  <c:v>0.88312852826989585</c:v>
                </c:pt>
                <c:pt idx="646">
                  <c:v>0.88308677213599229</c:v>
                </c:pt>
                <c:pt idx="647">
                  <c:v>0.8830246509338795</c:v>
                </c:pt>
                <c:pt idx="648">
                  <c:v>0.88295759275633467</c:v>
                </c:pt>
                <c:pt idx="649">
                  <c:v>0.88294914528014634</c:v>
                </c:pt>
                <c:pt idx="650">
                  <c:v>0.88289652194040269</c:v>
                </c:pt>
                <c:pt idx="651">
                  <c:v>0.8822787103652443</c:v>
                </c:pt>
                <c:pt idx="652">
                  <c:v>0.88198506653472586</c:v>
                </c:pt>
                <c:pt idx="653">
                  <c:v>0.88185535978496643</c:v>
                </c:pt>
                <c:pt idx="654">
                  <c:v>0.8817301566180501</c:v>
                </c:pt>
                <c:pt idx="655">
                  <c:v>0.8816190130066951</c:v>
                </c:pt>
                <c:pt idx="656">
                  <c:v>0.88154909603421672</c:v>
                </c:pt>
                <c:pt idx="657">
                  <c:v>0.88154107043567687</c:v>
                </c:pt>
                <c:pt idx="658">
                  <c:v>0.88151793690509261</c:v>
                </c:pt>
                <c:pt idx="659">
                  <c:v>0.88068272470324827</c:v>
                </c:pt>
                <c:pt idx="660">
                  <c:v>0.88062163704826224</c:v>
                </c:pt>
                <c:pt idx="661">
                  <c:v>0.88023877447496168</c:v>
                </c:pt>
                <c:pt idx="662">
                  <c:v>0.88013563722403809</c:v>
                </c:pt>
                <c:pt idx="663">
                  <c:v>0.88001351720822729</c:v>
                </c:pt>
                <c:pt idx="664">
                  <c:v>0.87993988709986604</c:v>
                </c:pt>
                <c:pt idx="665">
                  <c:v>0.8799328096080189</c:v>
                </c:pt>
                <c:pt idx="666">
                  <c:v>0.87979162995758731</c:v>
                </c:pt>
                <c:pt idx="667">
                  <c:v>0.87934284118957806</c:v>
                </c:pt>
                <c:pt idx="668">
                  <c:v>0.87924342287763502</c:v>
                </c:pt>
                <c:pt idx="669">
                  <c:v>0.87911625811416605</c:v>
                </c:pt>
                <c:pt idx="670">
                  <c:v>0.87904581224387646</c:v>
                </c:pt>
                <c:pt idx="671">
                  <c:v>0.87903742157339504</c:v>
                </c:pt>
                <c:pt idx="672">
                  <c:v>0.87811964519888919</c:v>
                </c:pt>
                <c:pt idx="673">
                  <c:v>0.87544514981766408</c:v>
                </c:pt>
                <c:pt idx="674">
                  <c:v>0.87471780310105862</c:v>
                </c:pt>
                <c:pt idx="675">
                  <c:v>0.87450429592082002</c:v>
                </c:pt>
                <c:pt idx="676">
                  <c:v>0.87445290221184202</c:v>
                </c:pt>
                <c:pt idx="677">
                  <c:v>0.87442380041139589</c:v>
                </c:pt>
                <c:pt idx="678">
                  <c:v>0.87441312524630221</c:v>
                </c:pt>
                <c:pt idx="679">
                  <c:v>0.8741916324165262</c:v>
                </c:pt>
                <c:pt idx="680">
                  <c:v>0.86526974667098377</c:v>
                </c:pt>
                <c:pt idx="681">
                  <c:v>0.86308923136693305</c:v>
                </c:pt>
                <c:pt idx="682">
                  <c:v>0.86155725244307579</c:v>
                </c:pt>
                <c:pt idx="683">
                  <c:v>0.86080510112839104</c:v>
                </c:pt>
                <c:pt idx="684">
                  <c:v>0.85998520161603964</c:v>
                </c:pt>
                <c:pt idx="685">
                  <c:v>0.85916193560874465</c:v>
                </c:pt>
                <c:pt idx="686">
                  <c:v>0.85850127479083704</c:v>
                </c:pt>
                <c:pt idx="687">
                  <c:v>0.85833952929117563</c:v>
                </c:pt>
                <c:pt idx="688">
                  <c:v>0.85825594537992</c:v>
                </c:pt>
                <c:pt idx="689">
                  <c:v>0.85803843312263395</c:v>
                </c:pt>
                <c:pt idx="690">
                  <c:v>0.85791433319356303</c:v>
                </c:pt>
                <c:pt idx="691">
                  <c:v>0.85775174488803363</c:v>
                </c:pt>
                <c:pt idx="692">
                  <c:v>0.85763058696209504</c:v>
                </c:pt>
                <c:pt idx="693">
                  <c:v>0.85736887929255201</c:v>
                </c:pt>
                <c:pt idx="694">
                  <c:v>0.85681485843933602</c:v>
                </c:pt>
                <c:pt idx="695">
                  <c:v>0.85653449855907404</c:v>
                </c:pt>
                <c:pt idx="696">
                  <c:v>0.85638107025696897</c:v>
                </c:pt>
                <c:pt idx="697">
                  <c:v>0.85631117422516401</c:v>
                </c:pt>
                <c:pt idx="698">
                  <c:v>0.85627632586806657</c:v>
                </c:pt>
                <c:pt idx="699">
                  <c:v>0.85625856398432498</c:v>
                </c:pt>
                <c:pt idx="700">
                  <c:v>0.85625070294948302</c:v>
                </c:pt>
                <c:pt idx="701">
                  <c:v>0.85557795294709005</c:v>
                </c:pt>
                <c:pt idx="702">
                  <c:v>0.85329379227236302</c:v>
                </c:pt>
                <c:pt idx="703">
                  <c:v>0.85311184671380103</c:v>
                </c:pt>
                <c:pt idx="704">
                  <c:v>0.84267833833641304</c:v>
                </c:pt>
                <c:pt idx="705">
                  <c:v>0.83997920399486503</c:v>
                </c:pt>
                <c:pt idx="706">
                  <c:v>0.83927202871874396</c:v>
                </c:pt>
                <c:pt idx="707">
                  <c:v>0.83908336267524197</c:v>
                </c:pt>
                <c:pt idx="708">
                  <c:v>0.83903513136607977</c:v>
                </c:pt>
                <c:pt idx="709">
                  <c:v>0.83901100973376896</c:v>
                </c:pt>
                <c:pt idx="710">
                  <c:v>0.83900807931986365</c:v>
                </c:pt>
                <c:pt idx="711">
                  <c:v>0.83485257179856998</c:v>
                </c:pt>
                <c:pt idx="712">
                  <c:v>0.82895270092747397</c:v>
                </c:pt>
                <c:pt idx="713">
                  <c:v>0.82566053320613564</c:v>
                </c:pt>
                <c:pt idx="714">
                  <c:v>0.8243634420474415</c:v>
                </c:pt>
                <c:pt idx="715">
                  <c:v>0.82170311876374302</c:v>
                </c:pt>
                <c:pt idx="716">
                  <c:v>0.8210256286950639</c:v>
                </c:pt>
                <c:pt idx="717">
                  <c:v>0.82101886681752401</c:v>
                </c:pt>
                <c:pt idx="718">
                  <c:v>0.82084146875956265</c:v>
                </c:pt>
                <c:pt idx="719">
                  <c:v>0.8207941128461923</c:v>
                </c:pt>
                <c:pt idx="720">
                  <c:v>0.820780083557202</c:v>
                </c:pt>
                <c:pt idx="721">
                  <c:v>0.82077414229056189</c:v>
                </c:pt>
                <c:pt idx="722">
                  <c:v>0.8186526325250848</c:v>
                </c:pt>
                <c:pt idx="723">
                  <c:v>0.81749329414875505</c:v>
                </c:pt>
                <c:pt idx="724">
                  <c:v>0.81690774111494457</c:v>
                </c:pt>
                <c:pt idx="725">
                  <c:v>0.81662349781190402</c:v>
                </c:pt>
                <c:pt idx="726">
                  <c:v>0.81647296075363895</c:v>
                </c:pt>
                <c:pt idx="727">
                  <c:v>0.81639894462562301</c:v>
                </c:pt>
                <c:pt idx="728">
                  <c:v>0.81636382507649696</c:v>
                </c:pt>
                <c:pt idx="729">
                  <c:v>0.8163447246784129</c:v>
                </c:pt>
                <c:pt idx="730">
                  <c:v>0.81633605668086995</c:v>
                </c:pt>
                <c:pt idx="731">
                  <c:v>0.81511710410516358</c:v>
                </c:pt>
                <c:pt idx="732">
                  <c:v>0.81275517498608363</c:v>
                </c:pt>
                <c:pt idx="733">
                  <c:v>0.81244636881415921</c:v>
                </c:pt>
                <c:pt idx="734">
                  <c:v>0.81176082771070202</c:v>
                </c:pt>
                <c:pt idx="735">
                  <c:v>0.81158295137542757</c:v>
                </c:pt>
                <c:pt idx="736">
                  <c:v>0.81153741042439764</c:v>
                </c:pt>
                <c:pt idx="737">
                  <c:v>0.81152559409843505</c:v>
                </c:pt>
                <c:pt idx="738">
                  <c:v>0.81152125709964695</c:v>
                </c:pt>
                <c:pt idx="739">
                  <c:v>0.8104565591018581</c:v>
                </c:pt>
                <c:pt idx="740">
                  <c:v>0.80809188670281495</c:v>
                </c:pt>
                <c:pt idx="741">
                  <c:v>0.80809070927409765</c:v>
                </c:pt>
                <c:pt idx="742">
                  <c:v>0.80778940022779477</c:v>
                </c:pt>
                <c:pt idx="743">
                  <c:v>0.80711089638913502</c:v>
                </c:pt>
                <c:pt idx="744">
                  <c:v>0.80693327234089018</c:v>
                </c:pt>
                <c:pt idx="745">
                  <c:v>0.80692513957022005</c:v>
                </c:pt>
                <c:pt idx="746">
                  <c:v>0.80688911485967363</c:v>
                </c:pt>
                <c:pt idx="747">
                  <c:v>0.80687682876355904</c:v>
                </c:pt>
                <c:pt idx="748">
                  <c:v>0.80687369664699804</c:v>
                </c:pt>
                <c:pt idx="749">
                  <c:v>0.8067467509959525</c:v>
                </c:pt>
                <c:pt idx="750">
                  <c:v>0.80633401889904799</c:v>
                </c:pt>
                <c:pt idx="751">
                  <c:v>0.80632179228702505</c:v>
                </c:pt>
                <c:pt idx="752">
                  <c:v>0.8061579206626095</c:v>
                </c:pt>
                <c:pt idx="753">
                  <c:v>0.80611114403595097</c:v>
                </c:pt>
                <c:pt idx="754">
                  <c:v>0.80607648596472459</c:v>
                </c:pt>
                <c:pt idx="755">
                  <c:v>0.80604101273422291</c:v>
                </c:pt>
                <c:pt idx="756">
                  <c:v>0.80589298320534197</c:v>
                </c:pt>
                <c:pt idx="757">
                  <c:v>0.80582012443398165</c:v>
                </c:pt>
                <c:pt idx="758">
                  <c:v>0.8057831188564285</c:v>
                </c:pt>
                <c:pt idx="759">
                  <c:v>0.80576394223019765</c:v>
                </c:pt>
                <c:pt idx="760">
                  <c:v>0.80575504075613102</c:v>
                </c:pt>
                <c:pt idx="761">
                  <c:v>0.80542978931473697</c:v>
                </c:pt>
                <c:pt idx="762">
                  <c:v>0.80475380762547755</c:v>
                </c:pt>
                <c:pt idx="763">
                  <c:v>0.80458009211190951</c:v>
                </c:pt>
                <c:pt idx="764">
                  <c:v>0.80453756649813002</c:v>
                </c:pt>
                <c:pt idx="765">
                  <c:v>0.804526170208123</c:v>
                </c:pt>
                <c:pt idx="766">
                  <c:v>0.80452353723802095</c:v>
                </c:pt>
                <c:pt idx="767">
                  <c:v>0.80425921302135395</c:v>
                </c:pt>
                <c:pt idx="768">
                  <c:v>0.8036692713592879</c:v>
                </c:pt>
                <c:pt idx="769">
                  <c:v>0.8035801255738545</c:v>
                </c:pt>
                <c:pt idx="770">
                  <c:v>0.80340688709526609</c:v>
                </c:pt>
                <c:pt idx="771">
                  <c:v>0.8033752596985273</c:v>
                </c:pt>
                <c:pt idx="772">
                  <c:v>0.80336400907143457</c:v>
                </c:pt>
                <c:pt idx="773">
                  <c:v>0.8033529758310588</c:v>
                </c:pt>
                <c:pt idx="774">
                  <c:v>0.80335021095777903</c:v>
                </c:pt>
                <c:pt idx="775">
                  <c:v>0.80322919526565151</c:v>
                </c:pt>
                <c:pt idx="776">
                  <c:v>0.80315505385572905</c:v>
                </c:pt>
                <c:pt idx="777">
                  <c:v>0.80311801018249795</c:v>
                </c:pt>
                <c:pt idx="778">
                  <c:v>0.80309942228572306</c:v>
                </c:pt>
                <c:pt idx="779">
                  <c:v>0.80309035081163049</c:v>
                </c:pt>
                <c:pt idx="780">
                  <c:v>0.80299260608269762</c:v>
                </c:pt>
                <c:pt idx="781">
                  <c:v>0.8028208946085168</c:v>
                </c:pt>
                <c:pt idx="782">
                  <c:v>0.80277795550952991</c:v>
                </c:pt>
                <c:pt idx="783">
                  <c:v>0.80276697885463921</c:v>
                </c:pt>
                <c:pt idx="784">
                  <c:v>0.80276423706003164</c:v>
                </c:pt>
                <c:pt idx="785">
                  <c:v>0.80269833989871264</c:v>
                </c:pt>
                <c:pt idx="786">
                  <c:v>0.80255232836156509</c:v>
                </c:pt>
                <c:pt idx="787">
                  <c:v>0.80252639018329297</c:v>
                </c:pt>
                <c:pt idx="788">
                  <c:v>0.80248352321934557</c:v>
                </c:pt>
                <c:pt idx="789">
                  <c:v>0.80247881496372264</c:v>
                </c:pt>
                <c:pt idx="790">
                  <c:v>0.80247253599498358</c:v>
                </c:pt>
                <c:pt idx="791">
                  <c:v>0.80246980027852377</c:v>
                </c:pt>
                <c:pt idx="792">
                  <c:v>0.80244165166166703</c:v>
                </c:pt>
                <c:pt idx="793">
                  <c:v>0.802423266313669</c:v>
                </c:pt>
                <c:pt idx="794">
                  <c:v>0.80241409915712658</c:v>
                </c:pt>
                <c:pt idx="795">
                  <c:v>0.802380020575297</c:v>
                </c:pt>
                <c:pt idx="796">
                  <c:v>0.80233728579441321</c:v>
                </c:pt>
                <c:pt idx="797">
                  <c:v>0.80232628883640156</c:v>
                </c:pt>
                <c:pt idx="798">
                  <c:v>0.8023235213954395</c:v>
                </c:pt>
                <c:pt idx="799">
                  <c:v>0.80230664388696371</c:v>
                </c:pt>
                <c:pt idx="800">
                  <c:v>0.80226957034255797</c:v>
                </c:pt>
                <c:pt idx="801">
                  <c:v>0.80226387890222295</c:v>
                </c:pt>
                <c:pt idx="802">
                  <c:v>0.80225291505554897</c:v>
                </c:pt>
                <c:pt idx="803">
                  <c:v>0.80225119486532159</c:v>
                </c:pt>
                <c:pt idx="804">
                  <c:v>0.80225019226490901</c:v>
                </c:pt>
                <c:pt idx="805">
                  <c:v>0.80224204418494449</c:v>
                </c:pt>
                <c:pt idx="806">
                  <c:v>0.80222683967478903</c:v>
                </c:pt>
                <c:pt idx="807">
                  <c:v>0.80221591567564499</c:v>
                </c:pt>
                <c:pt idx="808">
                  <c:v>0.80221321282558478</c:v>
                </c:pt>
                <c:pt idx="809">
                  <c:v>0.80220846412409164</c:v>
                </c:pt>
                <c:pt idx="810">
                  <c:v>0.80219934002983295</c:v>
                </c:pt>
                <c:pt idx="811">
                  <c:v>0.80219752904269359</c:v>
                </c:pt>
                <c:pt idx="812">
                  <c:v>0.80219483824403803</c:v>
                </c:pt>
                <c:pt idx="813">
                  <c:v>0.80218840830356364</c:v>
                </c:pt>
                <c:pt idx="814">
                  <c:v>0.8021857175335888</c:v>
                </c:pt>
                <c:pt idx="815">
                  <c:v>0.79579372029607265</c:v>
                </c:pt>
                <c:pt idx="816">
                  <c:v>0.77849619367877487</c:v>
                </c:pt>
                <c:pt idx="817">
                  <c:v>0.76231652198351196</c:v>
                </c:pt>
                <c:pt idx="818">
                  <c:v>0.75732780071580463</c:v>
                </c:pt>
                <c:pt idx="819">
                  <c:v>0.75709376416643104</c:v>
                </c:pt>
                <c:pt idx="820">
                  <c:v>0.75667275320657756</c:v>
                </c:pt>
                <c:pt idx="821">
                  <c:v>0.75651816281966222</c:v>
                </c:pt>
                <c:pt idx="822">
                  <c:v>0.756369307779449</c:v>
                </c:pt>
                <c:pt idx="823">
                  <c:v>0.75577624578642399</c:v>
                </c:pt>
                <c:pt idx="824">
                  <c:v>0.75574067567490022</c:v>
                </c:pt>
                <c:pt idx="825">
                  <c:v>0.75543302458690997</c:v>
                </c:pt>
                <c:pt idx="826">
                  <c:v>0.75532991915107706</c:v>
                </c:pt>
                <c:pt idx="827">
                  <c:v>0.75520971815246662</c:v>
                </c:pt>
                <c:pt idx="828">
                  <c:v>0.75517242266495677</c:v>
                </c:pt>
                <c:pt idx="829">
                  <c:v>0.74989257773875595</c:v>
                </c:pt>
                <c:pt idx="830">
                  <c:v>0.74805659391282397</c:v>
                </c:pt>
                <c:pt idx="831">
                  <c:v>0.7477763925183768</c:v>
                </c:pt>
                <c:pt idx="832">
                  <c:v>0.74743917425095097</c:v>
                </c:pt>
                <c:pt idx="833">
                  <c:v>0.7472215086678079</c:v>
                </c:pt>
                <c:pt idx="834">
                  <c:v>0.747152542116019</c:v>
                </c:pt>
                <c:pt idx="835">
                  <c:v>0.74708801008943904</c:v>
                </c:pt>
                <c:pt idx="836">
                  <c:v>0.74567759807312806</c:v>
                </c:pt>
                <c:pt idx="837">
                  <c:v>0.74488019285550877</c:v>
                </c:pt>
                <c:pt idx="838">
                  <c:v>0.7448444363933252</c:v>
                </c:pt>
                <c:pt idx="839">
                  <c:v>0.74364920653456335</c:v>
                </c:pt>
                <c:pt idx="840">
                  <c:v>0.74218337941220658</c:v>
                </c:pt>
                <c:pt idx="841">
                  <c:v>0.74089132907872091</c:v>
                </c:pt>
                <c:pt idx="842">
                  <c:v>0.74020035379225058</c:v>
                </c:pt>
                <c:pt idx="843">
                  <c:v>0.73932462016230205</c:v>
                </c:pt>
                <c:pt idx="844">
                  <c:v>0.73717010510878689</c:v>
                </c:pt>
                <c:pt idx="845">
                  <c:v>0.73642367414670362</c:v>
                </c:pt>
                <c:pt idx="846">
                  <c:v>0.73635736342507763</c:v>
                </c:pt>
                <c:pt idx="847">
                  <c:v>0.73285350565727903</c:v>
                </c:pt>
                <c:pt idx="848">
                  <c:v>0.73160408643265462</c:v>
                </c:pt>
                <c:pt idx="849">
                  <c:v>0.73081899202796297</c:v>
                </c:pt>
                <c:pt idx="850">
                  <c:v>0.72870271351159355</c:v>
                </c:pt>
                <c:pt idx="851">
                  <c:v>0.72861740783680995</c:v>
                </c:pt>
                <c:pt idx="852">
                  <c:v>0.726537082401295</c:v>
                </c:pt>
                <c:pt idx="853">
                  <c:v>0.72586313438847805</c:v>
                </c:pt>
                <c:pt idx="854">
                  <c:v>0.72579486441435803</c:v>
                </c:pt>
                <c:pt idx="855">
                  <c:v>0.72555023024245502</c:v>
                </c:pt>
                <c:pt idx="856">
                  <c:v>0.72545657563704558</c:v>
                </c:pt>
                <c:pt idx="857">
                  <c:v>0.725388955727578</c:v>
                </c:pt>
                <c:pt idx="858">
                  <c:v>0.72496949245514131</c:v>
                </c:pt>
                <c:pt idx="859">
                  <c:v>0.72481047627645789</c:v>
                </c:pt>
                <c:pt idx="860">
                  <c:v>0.72473307382173802</c:v>
                </c:pt>
                <c:pt idx="861">
                  <c:v>0.72454294373921857</c:v>
                </c:pt>
                <c:pt idx="862">
                  <c:v>0.72437744836967877</c:v>
                </c:pt>
                <c:pt idx="863">
                  <c:v>0.72429242442336395</c:v>
                </c:pt>
                <c:pt idx="864">
                  <c:v>0.72428942086390302</c:v>
                </c:pt>
                <c:pt idx="865">
                  <c:v>0.72418701178398404</c:v>
                </c:pt>
                <c:pt idx="866">
                  <c:v>0.72026702007638899</c:v>
                </c:pt>
                <c:pt idx="867">
                  <c:v>0.7177613665751239</c:v>
                </c:pt>
                <c:pt idx="868">
                  <c:v>0.71754847616602091</c:v>
                </c:pt>
                <c:pt idx="869">
                  <c:v>0.71712594768213389</c:v>
                </c:pt>
                <c:pt idx="870">
                  <c:v>0.71695775649288018</c:v>
                </c:pt>
                <c:pt idx="871">
                  <c:v>0.71664927741426543</c:v>
                </c:pt>
                <c:pt idx="872">
                  <c:v>0.71655524044627195</c:v>
                </c:pt>
                <c:pt idx="873">
                  <c:v>0.71648088538946297</c:v>
                </c:pt>
                <c:pt idx="874">
                  <c:v>0.71594510764210106</c:v>
                </c:pt>
                <c:pt idx="875">
                  <c:v>0.715580408829113</c:v>
                </c:pt>
                <c:pt idx="876">
                  <c:v>0.71532936904983901</c:v>
                </c:pt>
                <c:pt idx="877">
                  <c:v>0.71530585424368043</c:v>
                </c:pt>
                <c:pt idx="878">
                  <c:v>0.71524458824036696</c:v>
                </c:pt>
                <c:pt idx="879">
                  <c:v>0.71519524194609962</c:v>
                </c:pt>
                <c:pt idx="880">
                  <c:v>0.71518960282858079</c:v>
                </c:pt>
                <c:pt idx="881">
                  <c:v>0.71512341096321463</c:v>
                </c:pt>
                <c:pt idx="882">
                  <c:v>0.71509880973741502</c:v>
                </c:pt>
                <c:pt idx="883">
                  <c:v>0.71452819211836005</c:v>
                </c:pt>
                <c:pt idx="884">
                  <c:v>0.71371434431587877</c:v>
                </c:pt>
                <c:pt idx="885">
                  <c:v>0.71340942079620651</c:v>
                </c:pt>
                <c:pt idx="886">
                  <c:v>0.71331172289644296</c:v>
                </c:pt>
                <c:pt idx="887">
                  <c:v>0.71328929447824163</c:v>
                </c:pt>
                <c:pt idx="888">
                  <c:v>0.71324743823435077</c:v>
                </c:pt>
                <c:pt idx="889">
                  <c:v>0.71264204667563591</c:v>
                </c:pt>
                <c:pt idx="890">
                  <c:v>0.7125115432546415</c:v>
                </c:pt>
                <c:pt idx="891">
                  <c:v>0.71249378043114697</c:v>
                </c:pt>
                <c:pt idx="892">
                  <c:v>0.71247517603740695</c:v>
                </c:pt>
                <c:pt idx="893">
                  <c:v>0.71247167278312706</c:v>
                </c:pt>
                <c:pt idx="894">
                  <c:v>0.71247081750634189</c:v>
                </c:pt>
                <c:pt idx="895">
                  <c:v>0.71245730856432099</c:v>
                </c:pt>
                <c:pt idx="896">
                  <c:v>0.71244070608224397</c:v>
                </c:pt>
                <c:pt idx="897">
                  <c:v>0.71212782019152165</c:v>
                </c:pt>
                <c:pt idx="898">
                  <c:v>0.71203364347819831</c:v>
                </c:pt>
                <c:pt idx="899">
                  <c:v>0.71196155969784003</c:v>
                </c:pt>
                <c:pt idx="900">
                  <c:v>0.71178782879144897</c:v>
                </c:pt>
                <c:pt idx="901">
                  <c:v>0.7116348343875798</c:v>
                </c:pt>
                <c:pt idx="902">
                  <c:v>0.71162301632736691</c:v>
                </c:pt>
                <c:pt idx="903">
                  <c:v>0.71162005219345681</c:v>
                </c:pt>
                <c:pt idx="904">
                  <c:v>0.71160435183105597</c:v>
                </c:pt>
                <c:pt idx="905">
                  <c:v>0.71160213349099877</c:v>
                </c:pt>
                <c:pt idx="906">
                  <c:v>0.711598195221126</c:v>
                </c:pt>
                <c:pt idx="907">
                  <c:v>0.71145632197888398</c:v>
                </c:pt>
                <c:pt idx="908">
                  <c:v>0.71136234292293832</c:v>
                </c:pt>
                <c:pt idx="909">
                  <c:v>0.71129911066253104</c:v>
                </c:pt>
                <c:pt idx="910">
                  <c:v>0.71129745670718603</c:v>
                </c:pt>
                <c:pt idx="911">
                  <c:v>0.711286686446436</c:v>
                </c:pt>
                <c:pt idx="912">
                  <c:v>0.71127988886621496</c:v>
                </c:pt>
                <c:pt idx="913">
                  <c:v>0.71127963505413005</c:v>
                </c:pt>
                <c:pt idx="914">
                  <c:v>0.71127827417460765</c:v>
                </c:pt>
                <c:pt idx="915">
                  <c:v>0.71127445126329902</c:v>
                </c:pt>
                <c:pt idx="916">
                  <c:v>0.71120195525736996</c:v>
                </c:pt>
                <c:pt idx="917">
                  <c:v>0.71117709093415005</c:v>
                </c:pt>
                <c:pt idx="918">
                  <c:v>0.71117700691474495</c:v>
                </c:pt>
                <c:pt idx="919">
                  <c:v>0.71117669075382794</c:v>
                </c:pt>
                <c:pt idx="920">
                  <c:v>0.71117400100502304</c:v>
                </c:pt>
                <c:pt idx="921">
                  <c:v>0.71117167067946319</c:v>
                </c:pt>
                <c:pt idx="922">
                  <c:v>0.71113829010275298</c:v>
                </c:pt>
                <c:pt idx="923">
                  <c:v>0.711107383362517</c:v>
                </c:pt>
                <c:pt idx="924">
                  <c:v>0.71110331071413901</c:v>
                </c:pt>
                <c:pt idx="925">
                  <c:v>0.71110291360996503</c:v>
                </c:pt>
                <c:pt idx="926">
                  <c:v>0.71110255817155499</c:v>
                </c:pt>
                <c:pt idx="927">
                  <c:v>0.71110184807481402</c:v>
                </c:pt>
                <c:pt idx="928">
                  <c:v>0.71085435122002205</c:v>
                </c:pt>
                <c:pt idx="929">
                  <c:v>0.70956087654834465</c:v>
                </c:pt>
                <c:pt idx="930">
                  <c:v>0.70917226169132297</c:v>
                </c:pt>
                <c:pt idx="931">
                  <c:v>0.70906982311570477</c:v>
                </c:pt>
                <c:pt idx="932">
                  <c:v>0.70900556439726459</c:v>
                </c:pt>
                <c:pt idx="933">
                  <c:v>0.70899203152214263</c:v>
                </c:pt>
                <c:pt idx="934">
                  <c:v>0.70343537957360802</c:v>
                </c:pt>
                <c:pt idx="935">
                  <c:v>0.69643169241097325</c:v>
                </c:pt>
                <c:pt idx="936">
                  <c:v>0.69289393967924562</c:v>
                </c:pt>
                <c:pt idx="937">
                  <c:v>0.69106769982723937</c:v>
                </c:pt>
                <c:pt idx="938">
                  <c:v>0.6901582559070647</c:v>
                </c:pt>
                <c:pt idx="939">
                  <c:v>0.68970928572263268</c:v>
                </c:pt>
                <c:pt idx="940">
                  <c:v>0.68948956307594067</c:v>
                </c:pt>
                <c:pt idx="941">
                  <c:v>0.68937021010059862</c:v>
                </c:pt>
                <c:pt idx="942">
                  <c:v>0.68931278959508369</c:v>
                </c:pt>
                <c:pt idx="943">
                  <c:v>0.68928560482831236</c:v>
                </c:pt>
                <c:pt idx="944">
                  <c:v>0.6892733515894961</c:v>
                </c:pt>
                <c:pt idx="945">
                  <c:v>0.67860519587009405</c:v>
                </c:pt>
                <c:pt idx="946">
                  <c:v>0.6776447037159149</c:v>
                </c:pt>
                <c:pt idx="947">
                  <c:v>0.6685608292555999</c:v>
                </c:pt>
                <c:pt idx="948">
                  <c:v>0.66618659548298997</c:v>
                </c:pt>
                <c:pt idx="949">
                  <c:v>0.66381584716079356</c:v>
                </c:pt>
                <c:pt idx="950">
                  <c:v>0.66196397965215903</c:v>
                </c:pt>
                <c:pt idx="951">
                  <c:v>0.66056959580060859</c:v>
                </c:pt>
                <c:pt idx="952">
                  <c:v>0.66041649561772298</c:v>
                </c:pt>
                <c:pt idx="953">
                  <c:v>0.65979584146512882</c:v>
                </c:pt>
                <c:pt idx="954">
                  <c:v>0.65784627682618979</c:v>
                </c:pt>
                <c:pt idx="955">
                  <c:v>0.65620363116450331</c:v>
                </c:pt>
                <c:pt idx="956">
                  <c:v>0.65572429903200891</c:v>
                </c:pt>
                <c:pt idx="957">
                  <c:v>0.65442963933674103</c:v>
                </c:pt>
                <c:pt idx="958">
                  <c:v>0.65408281726863104</c:v>
                </c:pt>
                <c:pt idx="959">
                  <c:v>0.65398712843849605</c:v>
                </c:pt>
                <c:pt idx="960">
                  <c:v>0.65394179306226363</c:v>
                </c:pt>
                <c:pt idx="961">
                  <c:v>0.65393271492916605</c:v>
                </c:pt>
                <c:pt idx="962">
                  <c:v>0.65277274662904206</c:v>
                </c:pt>
                <c:pt idx="963">
                  <c:v>0.65251495162527262</c:v>
                </c:pt>
                <c:pt idx="964">
                  <c:v>0.65188798509989765</c:v>
                </c:pt>
                <c:pt idx="965">
                  <c:v>0.64958047843611977</c:v>
                </c:pt>
                <c:pt idx="966">
                  <c:v>0.64784137071029291</c:v>
                </c:pt>
                <c:pt idx="967">
                  <c:v>0.64029611643569906</c:v>
                </c:pt>
                <c:pt idx="968">
                  <c:v>0.63461414083032597</c:v>
                </c:pt>
                <c:pt idx="969">
                  <c:v>0.63149781477854805</c:v>
                </c:pt>
                <c:pt idx="970">
                  <c:v>0.63111845075507877</c:v>
                </c:pt>
                <c:pt idx="971">
                  <c:v>0.62696505724733165</c:v>
                </c:pt>
                <c:pt idx="972">
                  <c:v>0.62623493328009605</c:v>
                </c:pt>
                <c:pt idx="973">
                  <c:v>0.62506593935087518</c:v>
                </c:pt>
                <c:pt idx="974">
                  <c:v>0.62496507044027405</c:v>
                </c:pt>
                <c:pt idx="975">
                  <c:v>0.62463423300327292</c:v>
                </c:pt>
                <c:pt idx="976">
                  <c:v>0.62454283843323977</c:v>
                </c:pt>
                <c:pt idx="977">
                  <c:v>0.62451523286460164</c:v>
                </c:pt>
                <c:pt idx="978">
                  <c:v>0.62450405120221097</c:v>
                </c:pt>
                <c:pt idx="979">
                  <c:v>0.62445684095244058</c:v>
                </c:pt>
                <c:pt idx="980">
                  <c:v>0.62311336558839303</c:v>
                </c:pt>
                <c:pt idx="981">
                  <c:v>0.62254447031525995</c:v>
                </c:pt>
                <c:pt idx="982">
                  <c:v>0.62195930479941264</c:v>
                </c:pt>
                <c:pt idx="983">
                  <c:v>0.62178783044376418</c:v>
                </c:pt>
                <c:pt idx="984">
                  <c:v>0.62169828633772206</c:v>
                </c:pt>
                <c:pt idx="985">
                  <c:v>0.62166850160030795</c:v>
                </c:pt>
                <c:pt idx="986">
                  <c:v>0.62116680826051263</c:v>
                </c:pt>
                <c:pt idx="987">
                  <c:v>0.62076571529534064</c:v>
                </c:pt>
                <c:pt idx="988">
                  <c:v>0.62018989523007406</c:v>
                </c:pt>
                <c:pt idx="989">
                  <c:v>0.61971589941665395</c:v>
                </c:pt>
                <c:pt idx="990">
                  <c:v>0.61947822144005404</c:v>
                </c:pt>
                <c:pt idx="991">
                  <c:v>0.61935279098218998</c:v>
                </c:pt>
                <c:pt idx="992">
                  <c:v>0.61928876021874002</c:v>
                </c:pt>
                <c:pt idx="993">
                  <c:v>0.61925954797876603</c:v>
                </c:pt>
                <c:pt idx="994">
                  <c:v>0.61924419563716304</c:v>
                </c:pt>
                <c:pt idx="995">
                  <c:v>0.6158719551205043</c:v>
                </c:pt>
                <c:pt idx="996">
                  <c:v>0.61429428695368304</c:v>
                </c:pt>
                <c:pt idx="997">
                  <c:v>0.61228524666011919</c:v>
                </c:pt>
                <c:pt idx="998">
                  <c:v>0.61218384347622001</c:v>
                </c:pt>
                <c:pt idx="999">
                  <c:v>0.61165858471708401</c:v>
                </c:pt>
                <c:pt idx="1000">
                  <c:v>0.6109486530756002</c:v>
                </c:pt>
                <c:pt idx="1001">
                  <c:v>0.61092786423609791</c:v>
                </c:pt>
                <c:pt idx="1002">
                  <c:v>0.61089197093956604</c:v>
                </c:pt>
                <c:pt idx="1003">
                  <c:v>0.61039550013185495</c:v>
                </c:pt>
                <c:pt idx="1004">
                  <c:v>0.60972328831061162</c:v>
                </c:pt>
                <c:pt idx="1005">
                  <c:v>0.60968072362198678</c:v>
                </c:pt>
                <c:pt idx="1006">
                  <c:v>0.60935467602956006</c:v>
                </c:pt>
                <c:pt idx="1007">
                  <c:v>0.60926969417761001</c:v>
                </c:pt>
                <c:pt idx="1008">
                  <c:v>0.60924630945868463</c:v>
                </c:pt>
                <c:pt idx="1009">
                  <c:v>0.60923773686628901</c:v>
                </c:pt>
                <c:pt idx="1010">
                  <c:v>0.6089852385016139</c:v>
                </c:pt>
                <c:pt idx="1011">
                  <c:v>0.60896384634497602</c:v>
                </c:pt>
                <c:pt idx="1012">
                  <c:v>0.60852764945571602</c:v>
                </c:pt>
                <c:pt idx="1013">
                  <c:v>0.60835362661817982</c:v>
                </c:pt>
                <c:pt idx="1014">
                  <c:v>0.60807783815021765</c:v>
                </c:pt>
                <c:pt idx="1015">
                  <c:v>0.60754948009300702</c:v>
                </c:pt>
                <c:pt idx="1016">
                  <c:v>0.60732413139943864</c:v>
                </c:pt>
                <c:pt idx="1017">
                  <c:v>0.60708084362223402</c:v>
                </c:pt>
                <c:pt idx="1018">
                  <c:v>0.6060902906975848</c:v>
                </c:pt>
                <c:pt idx="1019">
                  <c:v>0.60582491698366903</c:v>
                </c:pt>
                <c:pt idx="1020">
                  <c:v>0.60530855660005589</c:v>
                </c:pt>
                <c:pt idx="1021">
                  <c:v>0.60434286387050995</c:v>
                </c:pt>
                <c:pt idx="1022">
                  <c:v>0.60415197709339619</c:v>
                </c:pt>
                <c:pt idx="1023">
                  <c:v>0.60313807107080164</c:v>
                </c:pt>
                <c:pt idx="1024">
                  <c:v>0.60313749801914363</c:v>
                </c:pt>
                <c:pt idx="1025">
                  <c:v>0.60217974905278504</c:v>
                </c:pt>
                <c:pt idx="1026">
                  <c:v>0.60191944542655595</c:v>
                </c:pt>
                <c:pt idx="1027">
                  <c:v>0.60186987524183877</c:v>
                </c:pt>
                <c:pt idx="1028">
                  <c:v>0.60155058758320001</c:v>
                </c:pt>
                <c:pt idx="1029">
                  <c:v>0.60146896065208</c:v>
                </c:pt>
                <c:pt idx="1030">
                  <c:v>0.60144662616572764</c:v>
                </c:pt>
                <c:pt idx="1031">
                  <c:v>0.60144047700937631</c:v>
                </c:pt>
                <c:pt idx="1032">
                  <c:v>0.60124809916136002</c:v>
                </c:pt>
                <c:pt idx="1033">
                  <c:v>0.60117710821979164</c:v>
                </c:pt>
                <c:pt idx="1034">
                  <c:v>0.60116251567912204</c:v>
                </c:pt>
                <c:pt idx="1035">
                  <c:v>0.60093647206604195</c:v>
                </c:pt>
                <c:pt idx="1036">
                  <c:v>0.60078579613256189</c:v>
                </c:pt>
                <c:pt idx="1037">
                  <c:v>0.60070449311536878</c:v>
                </c:pt>
                <c:pt idx="1038">
                  <c:v>0.60068761715712704</c:v>
                </c:pt>
                <c:pt idx="1039">
                  <c:v>0.60065753419150503</c:v>
                </c:pt>
                <c:pt idx="1040">
                  <c:v>0.60064155691353982</c:v>
                </c:pt>
                <c:pt idx="1041">
                  <c:v>0.60044337602069664</c:v>
                </c:pt>
                <c:pt idx="1042">
                  <c:v>0.60031841411130304</c:v>
                </c:pt>
                <c:pt idx="1043">
                  <c:v>0.6002558821928099</c:v>
                </c:pt>
                <c:pt idx="1044">
                  <c:v>0.60022515113309105</c:v>
                </c:pt>
                <c:pt idx="1045">
                  <c:v>0.60020995605828631</c:v>
                </c:pt>
                <c:pt idx="1046">
                  <c:v>0.5991916540381641</c:v>
                </c:pt>
                <c:pt idx="1047">
                  <c:v>0.59792715141349562</c:v>
                </c:pt>
                <c:pt idx="1048">
                  <c:v>0.59761021686301286</c:v>
                </c:pt>
                <c:pt idx="1049">
                  <c:v>0.59753063603388423</c:v>
                </c:pt>
                <c:pt idx="1050">
                  <c:v>0.59750939656500135</c:v>
                </c:pt>
                <c:pt idx="1051">
                  <c:v>0.59750418180964826</c:v>
                </c:pt>
                <c:pt idx="1052">
                  <c:v>0.5972114155816366</c:v>
                </c:pt>
                <c:pt idx="1053">
                  <c:v>0.59621611586273127</c:v>
                </c:pt>
                <c:pt idx="1054">
                  <c:v>0.59594896898777061</c:v>
                </c:pt>
                <c:pt idx="1055">
                  <c:v>0.59577135926532232</c:v>
                </c:pt>
                <c:pt idx="1056">
                  <c:v>0.59572192777818422</c:v>
                </c:pt>
                <c:pt idx="1057">
                  <c:v>0.59563190257722531</c:v>
                </c:pt>
                <c:pt idx="1058">
                  <c:v>0.59555212501642152</c:v>
                </c:pt>
                <c:pt idx="1059">
                  <c:v>0.59553155186647555</c:v>
                </c:pt>
                <c:pt idx="1060">
                  <c:v>0.59552613546401267</c:v>
                </c:pt>
                <c:pt idx="1061">
                  <c:v>0.5954768367821246</c:v>
                </c:pt>
                <c:pt idx="1062">
                  <c:v>0.59535106182984054</c:v>
                </c:pt>
                <c:pt idx="1063">
                  <c:v>0.59528884511635227</c:v>
                </c:pt>
                <c:pt idx="1064">
                  <c:v>0.59525750263283961</c:v>
                </c:pt>
                <c:pt idx="1065">
                  <c:v>0.59524244435307272</c:v>
                </c:pt>
                <c:pt idx="1066">
                  <c:v>0.59505723433616631</c:v>
                </c:pt>
                <c:pt idx="1067">
                  <c:v>0.59495535941653233</c:v>
                </c:pt>
                <c:pt idx="1068">
                  <c:v>0.59484413096303035</c:v>
                </c:pt>
                <c:pt idx="1069">
                  <c:v>0.59464053004117623</c:v>
                </c:pt>
                <c:pt idx="1070">
                  <c:v>0.59456143703286168</c:v>
                </c:pt>
                <c:pt idx="1071">
                  <c:v>0.59454145662521585</c:v>
                </c:pt>
                <c:pt idx="1072">
                  <c:v>0.59453627298826628</c:v>
                </c:pt>
                <c:pt idx="1073">
                  <c:v>0.59445917330930931</c:v>
                </c:pt>
                <c:pt idx="1074">
                  <c:v>0.59430618346468955</c:v>
                </c:pt>
                <c:pt idx="1075">
                  <c:v>0.59421399579892553</c:v>
                </c:pt>
                <c:pt idx="1076">
                  <c:v>0.59414362163960011</c:v>
                </c:pt>
                <c:pt idx="1077">
                  <c:v>0.59408912505991929</c:v>
                </c:pt>
                <c:pt idx="1078">
                  <c:v>0.59406446482798936</c:v>
                </c:pt>
                <c:pt idx="1079">
                  <c:v>0.59404429356872823</c:v>
                </c:pt>
                <c:pt idx="1080">
                  <c:v>0.5940392166072086</c:v>
                </c:pt>
                <c:pt idx="1081">
                  <c:v>0.59402645101145668</c:v>
                </c:pt>
                <c:pt idx="1082">
                  <c:v>0.59399519363522235</c:v>
                </c:pt>
                <c:pt idx="1083">
                  <c:v>0.5939797834216286</c:v>
                </c:pt>
                <c:pt idx="1084">
                  <c:v>0.59389746806099131</c:v>
                </c:pt>
                <c:pt idx="1085">
                  <c:v>0.59381803759434759</c:v>
                </c:pt>
                <c:pt idx="1086">
                  <c:v>0.59379795138820735</c:v>
                </c:pt>
                <c:pt idx="1087">
                  <c:v>0.59379282800304534</c:v>
                </c:pt>
                <c:pt idx="1088">
                  <c:v>0.59377327242247324</c:v>
                </c:pt>
                <c:pt idx="1089">
                  <c:v>0.59371073574469768</c:v>
                </c:pt>
                <c:pt idx="1090">
                  <c:v>0.59369399421702762</c:v>
                </c:pt>
                <c:pt idx="1091">
                  <c:v>0.59367955725432986</c:v>
                </c:pt>
                <c:pt idx="1092">
                  <c:v>0.59367407964274932</c:v>
                </c:pt>
                <c:pt idx="1093">
                  <c:v>0.59366900593926342</c:v>
                </c:pt>
                <c:pt idx="1094">
                  <c:v>0.59366412374460142</c:v>
                </c:pt>
                <c:pt idx="1095">
                  <c:v>0.59363155257436362</c:v>
                </c:pt>
                <c:pt idx="1096">
                  <c:v>0.59361158139164127</c:v>
                </c:pt>
                <c:pt idx="1097">
                  <c:v>0.59360652492675636</c:v>
                </c:pt>
                <c:pt idx="1098">
                  <c:v>0.5936004850109633</c:v>
                </c:pt>
                <c:pt idx="1099">
                  <c:v>0.59358502618815434</c:v>
                </c:pt>
                <c:pt idx="1100">
                  <c:v>0.59358053593180626</c:v>
                </c:pt>
                <c:pt idx="1101">
                  <c:v>0.59357548501637469</c:v>
                </c:pt>
                <c:pt idx="1102">
                  <c:v>0.59356508192170476</c:v>
                </c:pt>
                <c:pt idx="1103">
                  <c:v>0.59356003109775524</c:v>
                </c:pt>
                <c:pt idx="1104">
                  <c:v>0.58552716779195813</c:v>
                </c:pt>
                <c:pt idx="1105">
                  <c:v>0.58310874415680669</c:v>
                </c:pt>
                <c:pt idx="1106">
                  <c:v>0.58234230684045629</c:v>
                </c:pt>
                <c:pt idx="1107">
                  <c:v>0.58221826463824355</c:v>
                </c:pt>
                <c:pt idx="1108">
                  <c:v>0.58211960107811433</c:v>
                </c:pt>
                <c:pt idx="1109">
                  <c:v>0.58200438118877129</c:v>
                </c:pt>
                <c:pt idx="1110">
                  <c:v>0.5819642682554873</c:v>
                </c:pt>
                <c:pt idx="1111">
                  <c:v>0.58130390538554955</c:v>
                </c:pt>
                <c:pt idx="1112">
                  <c:v>0.58018546083150468</c:v>
                </c:pt>
                <c:pt idx="1113">
                  <c:v>0.57734065480550589</c:v>
                </c:pt>
                <c:pt idx="1114">
                  <c:v>0.57674209702495804</c:v>
                </c:pt>
                <c:pt idx="1115">
                  <c:v>0.57443050527349804</c:v>
                </c:pt>
                <c:pt idx="1116">
                  <c:v>0.57240679417539397</c:v>
                </c:pt>
                <c:pt idx="1117">
                  <c:v>0.57059923183920103</c:v>
                </c:pt>
                <c:pt idx="1118">
                  <c:v>0.56934067524805665</c:v>
                </c:pt>
                <c:pt idx="1119">
                  <c:v>0.56925261918060599</c:v>
                </c:pt>
                <c:pt idx="1120">
                  <c:v>0.56873715008275849</c:v>
                </c:pt>
                <c:pt idx="1121">
                  <c:v>0.56665201279514177</c:v>
                </c:pt>
                <c:pt idx="1122">
                  <c:v>0.5660908601491863</c:v>
                </c:pt>
                <c:pt idx="1123">
                  <c:v>0.56569736530730896</c:v>
                </c:pt>
                <c:pt idx="1124">
                  <c:v>0.56556898599100869</c:v>
                </c:pt>
                <c:pt idx="1125">
                  <c:v>0.56552212349228159</c:v>
                </c:pt>
                <c:pt idx="1126">
                  <c:v>0.56500073816102003</c:v>
                </c:pt>
                <c:pt idx="1127">
                  <c:v>0.56481283045838104</c:v>
                </c:pt>
                <c:pt idx="1128">
                  <c:v>0.56461420574246657</c:v>
                </c:pt>
                <c:pt idx="1129">
                  <c:v>0.56435990731695196</c:v>
                </c:pt>
                <c:pt idx="1130">
                  <c:v>0.56429747850021805</c:v>
                </c:pt>
                <c:pt idx="1131">
                  <c:v>0.56420809911744996</c:v>
                </c:pt>
                <c:pt idx="1132">
                  <c:v>0.56379454566210363</c:v>
                </c:pt>
                <c:pt idx="1133">
                  <c:v>0.56293708505463158</c:v>
                </c:pt>
                <c:pt idx="1134">
                  <c:v>0.56290189304724203</c:v>
                </c:pt>
                <c:pt idx="1135">
                  <c:v>0.56262795539860877</c:v>
                </c:pt>
                <c:pt idx="1136">
                  <c:v>0.56249480083126557</c:v>
                </c:pt>
                <c:pt idx="1137">
                  <c:v>0.56244411267101491</c:v>
                </c:pt>
                <c:pt idx="1138">
                  <c:v>0.56200306014955503</c:v>
                </c:pt>
                <c:pt idx="1139">
                  <c:v>0.56020093225646805</c:v>
                </c:pt>
                <c:pt idx="1140">
                  <c:v>0.5590491496981933</c:v>
                </c:pt>
                <c:pt idx="1141">
                  <c:v>0.55855062128169397</c:v>
                </c:pt>
                <c:pt idx="1142">
                  <c:v>0.55823726679969699</c:v>
                </c:pt>
                <c:pt idx="1143">
                  <c:v>0.55696550231698905</c:v>
                </c:pt>
                <c:pt idx="1144">
                  <c:v>0.55617427820449805</c:v>
                </c:pt>
                <c:pt idx="1145">
                  <c:v>0.55611632231630059</c:v>
                </c:pt>
                <c:pt idx="1146">
                  <c:v>0.55571269781049304</c:v>
                </c:pt>
                <c:pt idx="1147">
                  <c:v>0.55551249158436422</c:v>
                </c:pt>
                <c:pt idx="1148">
                  <c:v>0.55547832645057804</c:v>
                </c:pt>
                <c:pt idx="1149">
                  <c:v>0.55540782603292149</c:v>
                </c:pt>
                <c:pt idx="1150">
                  <c:v>0.55533884342359319</c:v>
                </c:pt>
                <c:pt idx="1151">
                  <c:v>0.55532130084315201</c:v>
                </c:pt>
                <c:pt idx="1152">
                  <c:v>0.55513794345474399</c:v>
                </c:pt>
                <c:pt idx="1153">
                  <c:v>0.55440495608155405</c:v>
                </c:pt>
                <c:pt idx="1154">
                  <c:v>0.55419624630712605</c:v>
                </c:pt>
                <c:pt idx="1155">
                  <c:v>0.55389440884027663</c:v>
                </c:pt>
                <c:pt idx="1156">
                  <c:v>0.55375408072096521</c:v>
                </c:pt>
                <c:pt idx="1157">
                  <c:v>0.55370019946934501</c:v>
                </c:pt>
                <c:pt idx="1158">
                  <c:v>0.55305378675560857</c:v>
                </c:pt>
                <c:pt idx="1159">
                  <c:v>0.55192840830238565</c:v>
                </c:pt>
                <c:pt idx="1160">
                  <c:v>0.55166867946266596</c:v>
                </c:pt>
                <c:pt idx="1161">
                  <c:v>0.5516060629423255</c:v>
                </c:pt>
                <c:pt idx="1162">
                  <c:v>0.55152242061118695</c:v>
                </c:pt>
                <c:pt idx="1163">
                  <c:v>0.55147648938830851</c:v>
                </c:pt>
                <c:pt idx="1164">
                  <c:v>0.55138537037109603</c:v>
                </c:pt>
                <c:pt idx="1165">
                  <c:v>0.55132026410773449</c:v>
                </c:pt>
                <c:pt idx="1166">
                  <c:v>0.55104205294014463</c:v>
                </c:pt>
                <c:pt idx="1167">
                  <c:v>0.55081539051636697</c:v>
                </c:pt>
                <c:pt idx="1168">
                  <c:v>0.55013186307072204</c:v>
                </c:pt>
                <c:pt idx="1169">
                  <c:v>0.54999656184976808</c:v>
                </c:pt>
                <c:pt idx="1170">
                  <c:v>0.54968699163512502</c:v>
                </c:pt>
                <c:pt idx="1171">
                  <c:v>0.54953578470978459</c:v>
                </c:pt>
                <c:pt idx="1172">
                  <c:v>0.54947605176155456</c:v>
                </c:pt>
                <c:pt idx="1173">
                  <c:v>0.54897361819209389</c:v>
                </c:pt>
                <c:pt idx="1174">
                  <c:v>0.54840972084964656</c:v>
                </c:pt>
                <c:pt idx="1175">
                  <c:v>0.54812241386358618</c:v>
                </c:pt>
                <c:pt idx="1176">
                  <c:v>0.5478074264609939</c:v>
                </c:pt>
                <c:pt idx="1177">
                  <c:v>0.54780224263432564</c:v>
                </c:pt>
                <c:pt idx="1178">
                  <c:v>0.54775523605392018</c:v>
                </c:pt>
                <c:pt idx="1179">
                  <c:v>0.54775476237900489</c:v>
                </c:pt>
                <c:pt idx="1180">
                  <c:v>0.54774100321803243</c:v>
                </c:pt>
                <c:pt idx="1181">
                  <c:v>0.54769999137410919</c:v>
                </c:pt>
                <c:pt idx="1182">
                  <c:v>0.54767794076784759</c:v>
                </c:pt>
                <c:pt idx="1183">
                  <c:v>0.547350146969101</c:v>
                </c:pt>
                <c:pt idx="1184">
                  <c:v>0.54701052823694696</c:v>
                </c:pt>
                <c:pt idx="1185">
                  <c:v>0.54685623024298502</c:v>
                </c:pt>
                <c:pt idx="1186">
                  <c:v>0.546801382341225</c:v>
                </c:pt>
                <c:pt idx="1187">
                  <c:v>0.54670246697590197</c:v>
                </c:pt>
                <c:pt idx="1188">
                  <c:v>0.54662891820266302</c:v>
                </c:pt>
                <c:pt idx="1189">
                  <c:v>0.54659806170654457</c:v>
                </c:pt>
                <c:pt idx="1190">
                  <c:v>0.54659701254132464</c:v>
                </c:pt>
                <c:pt idx="1191">
                  <c:v>0.5465933499409682</c:v>
                </c:pt>
                <c:pt idx="1192">
                  <c:v>0.54658768632820298</c:v>
                </c:pt>
                <c:pt idx="1193">
                  <c:v>0.54646657378621044</c:v>
                </c:pt>
                <c:pt idx="1194">
                  <c:v>0.54635581263621591</c:v>
                </c:pt>
                <c:pt idx="1195">
                  <c:v>0.54627413669051805</c:v>
                </c:pt>
                <c:pt idx="1196">
                  <c:v>0.54626394317407401</c:v>
                </c:pt>
                <c:pt idx="1197">
                  <c:v>0.54626021779717304</c:v>
                </c:pt>
                <c:pt idx="1198">
                  <c:v>0.54625872026596656</c:v>
                </c:pt>
                <c:pt idx="1199">
                  <c:v>0.54625851027339489</c:v>
                </c:pt>
                <c:pt idx="1200">
                  <c:v>0.54619928902340864</c:v>
                </c:pt>
                <c:pt idx="1201">
                  <c:v>0.54618463107840465</c:v>
                </c:pt>
                <c:pt idx="1202">
                  <c:v>0.5461480558206635</c:v>
                </c:pt>
                <c:pt idx="1203">
                  <c:v>0.54610783754923264</c:v>
                </c:pt>
                <c:pt idx="1204">
                  <c:v>0.54610256079149722</c:v>
                </c:pt>
                <c:pt idx="1205">
                  <c:v>0.54610133123957705</c:v>
                </c:pt>
                <c:pt idx="1206">
                  <c:v>0.54610029562578877</c:v>
                </c:pt>
                <c:pt idx="1207">
                  <c:v>0.5460999614311709</c:v>
                </c:pt>
                <c:pt idx="1208">
                  <c:v>0.54604776367218077</c:v>
                </c:pt>
                <c:pt idx="1209">
                  <c:v>0.54604461234535606</c:v>
                </c:pt>
                <c:pt idx="1210">
                  <c:v>0.5460407344241619</c:v>
                </c:pt>
                <c:pt idx="1211">
                  <c:v>0.54603991826581477</c:v>
                </c:pt>
                <c:pt idx="1212">
                  <c:v>0.5460395132060829</c:v>
                </c:pt>
                <c:pt idx="1213">
                  <c:v>0.54563471852100764</c:v>
                </c:pt>
                <c:pt idx="1214">
                  <c:v>0.54547588000043801</c:v>
                </c:pt>
                <c:pt idx="1215">
                  <c:v>0.54541142581284496</c:v>
                </c:pt>
                <c:pt idx="1216">
                  <c:v>0.54539400172926256</c:v>
                </c:pt>
                <c:pt idx="1217">
                  <c:v>0.54482200705294359</c:v>
                </c:pt>
                <c:pt idx="1218">
                  <c:v>0.5439851228092365</c:v>
                </c:pt>
                <c:pt idx="1219">
                  <c:v>0.54350072725773657</c:v>
                </c:pt>
                <c:pt idx="1220">
                  <c:v>0.54182316425639199</c:v>
                </c:pt>
                <c:pt idx="1221">
                  <c:v>0.54086719545185957</c:v>
                </c:pt>
                <c:pt idx="1222">
                  <c:v>0.54048732875723204</c:v>
                </c:pt>
                <c:pt idx="1223">
                  <c:v>0.54034665540516202</c:v>
                </c:pt>
                <c:pt idx="1224">
                  <c:v>0.53994440256921106</c:v>
                </c:pt>
                <c:pt idx="1225">
                  <c:v>0.53805527839490064</c:v>
                </c:pt>
                <c:pt idx="1226">
                  <c:v>0.53763785042621604</c:v>
                </c:pt>
                <c:pt idx="1227">
                  <c:v>0.53699464313080403</c:v>
                </c:pt>
                <c:pt idx="1228">
                  <c:v>0.53670877594752397</c:v>
                </c:pt>
                <c:pt idx="1229">
                  <c:v>0.53607327938120597</c:v>
                </c:pt>
                <c:pt idx="1230">
                  <c:v>0.53563794336737502</c:v>
                </c:pt>
                <c:pt idx="1231">
                  <c:v>0.53534675635911777</c:v>
                </c:pt>
                <c:pt idx="1232">
                  <c:v>0.53511879804558005</c:v>
                </c:pt>
                <c:pt idx="1233">
                  <c:v>0.53490071966645603</c:v>
                </c:pt>
                <c:pt idx="1234">
                  <c:v>0.53482226820136058</c:v>
                </c:pt>
                <c:pt idx="1235">
                  <c:v>0.53461075008486303</c:v>
                </c:pt>
                <c:pt idx="1236">
                  <c:v>0.53409580938395163</c:v>
                </c:pt>
                <c:pt idx="1237">
                  <c:v>0.53408314960221781</c:v>
                </c:pt>
                <c:pt idx="1238">
                  <c:v>0.53383445507977689</c:v>
                </c:pt>
                <c:pt idx="1239">
                  <c:v>0.53382910705536901</c:v>
                </c:pt>
                <c:pt idx="1240">
                  <c:v>0.53372265337425995</c:v>
                </c:pt>
                <c:pt idx="1241">
                  <c:v>0.53371321316434095</c:v>
                </c:pt>
                <c:pt idx="1242">
                  <c:v>0.53362852694831864</c:v>
                </c:pt>
                <c:pt idx="1243">
                  <c:v>0.53362484688105305</c:v>
                </c:pt>
                <c:pt idx="1244">
                  <c:v>0.53360257923851995</c:v>
                </c:pt>
                <c:pt idx="1245">
                  <c:v>0.53341473163524822</c:v>
                </c:pt>
                <c:pt idx="1246">
                  <c:v>0.53325833282938995</c:v>
                </c:pt>
                <c:pt idx="1247">
                  <c:v>0.53321946833533651</c:v>
                </c:pt>
                <c:pt idx="1248">
                  <c:v>0.53185389744417655</c:v>
                </c:pt>
                <c:pt idx="1249">
                  <c:v>0.53168034149931498</c:v>
                </c:pt>
                <c:pt idx="1250">
                  <c:v>0.53147920247683289</c:v>
                </c:pt>
                <c:pt idx="1251">
                  <c:v>0.53106501888486402</c:v>
                </c:pt>
                <c:pt idx="1252">
                  <c:v>0.53058336188125166</c:v>
                </c:pt>
                <c:pt idx="1253">
                  <c:v>0.53045961301618605</c:v>
                </c:pt>
                <c:pt idx="1254">
                  <c:v>0.53037431728697504</c:v>
                </c:pt>
                <c:pt idx="1255">
                  <c:v>0.53020884278788405</c:v>
                </c:pt>
                <c:pt idx="1256">
                  <c:v>0.53017372859983203</c:v>
                </c:pt>
                <c:pt idx="1257">
                  <c:v>0.5301668301135789</c:v>
                </c:pt>
                <c:pt idx="1258">
                  <c:v>0.52970856778939301</c:v>
                </c:pt>
                <c:pt idx="1259">
                  <c:v>0.52947872124043249</c:v>
                </c:pt>
                <c:pt idx="1260">
                  <c:v>0.52854013558551005</c:v>
                </c:pt>
                <c:pt idx="1261">
                  <c:v>0.52819779294626856</c:v>
                </c:pt>
                <c:pt idx="1262">
                  <c:v>0.52807959281933603</c:v>
                </c:pt>
                <c:pt idx="1263">
                  <c:v>0.52781145839453103</c:v>
                </c:pt>
                <c:pt idx="1264">
                  <c:v>0.52773138632999295</c:v>
                </c:pt>
                <c:pt idx="1265">
                  <c:v>0.52723406091471658</c:v>
                </c:pt>
                <c:pt idx="1266">
                  <c:v>0.52702802796147963</c:v>
                </c:pt>
                <c:pt idx="1267">
                  <c:v>0.52685868441970063</c:v>
                </c:pt>
                <c:pt idx="1268">
                  <c:v>0.52682406146179395</c:v>
                </c:pt>
                <c:pt idx="1269">
                  <c:v>0.52655125822333604</c:v>
                </c:pt>
                <c:pt idx="1270">
                  <c:v>0.52614085248656406</c:v>
                </c:pt>
                <c:pt idx="1271">
                  <c:v>0.52607056080558801</c:v>
                </c:pt>
                <c:pt idx="1272">
                  <c:v>0.52597405439714062</c:v>
                </c:pt>
                <c:pt idx="1273">
                  <c:v>0.52568152919383704</c:v>
                </c:pt>
                <c:pt idx="1274">
                  <c:v>0.52553944766158978</c:v>
                </c:pt>
                <c:pt idx="1275">
                  <c:v>0.52541203803230097</c:v>
                </c:pt>
                <c:pt idx="1276">
                  <c:v>0.52539149672582164</c:v>
                </c:pt>
                <c:pt idx="1277">
                  <c:v>0.52533310409973422</c:v>
                </c:pt>
                <c:pt idx="1278">
                  <c:v>0.52533036359609697</c:v>
                </c:pt>
                <c:pt idx="1279">
                  <c:v>0.52482372713660097</c:v>
                </c:pt>
                <c:pt idx="1280">
                  <c:v>0.5247622865273055</c:v>
                </c:pt>
                <c:pt idx="1281">
                  <c:v>0.5246217170393529</c:v>
                </c:pt>
                <c:pt idx="1282">
                  <c:v>0.52445878099068821</c:v>
                </c:pt>
                <c:pt idx="1283">
                  <c:v>0.52441955076771296</c:v>
                </c:pt>
                <c:pt idx="1284">
                  <c:v>0.52411802000077801</c:v>
                </c:pt>
                <c:pt idx="1285">
                  <c:v>0.524104103968144</c:v>
                </c:pt>
                <c:pt idx="1286">
                  <c:v>0.52330766510445259</c:v>
                </c:pt>
                <c:pt idx="1287">
                  <c:v>0.52285256277589998</c:v>
                </c:pt>
                <c:pt idx="1288">
                  <c:v>0.52280342973196781</c:v>
                </c:pt>
                <c:pt idx="1289">
                  <c:v>0.52258527644746</c:v>
                </c:pt>
                <c:pt idx="1290">
                  <c:v>0.52242345398565249</c:v>
                </c:pt>
                <c:pt idx="1291">
                  <c:v>0.52238688378626119</c:v>
                </c:pt>
                <c:pt idx="1292">
                  <c:v>0.52213019626038104</c:v>
                </c:pt>
                <c:pt idx="1293">
                  <c:v>0.52201905223640277</c:v>
                </c:pt>
                <c:pt idx="1294">
                  <c:v>0.52152397998702282</c:v>
                </c:pt>
                <c:pt idx="1295">
                  <c:v>0.52147220466350563</c:v>
                </c:pt>
                <c:pt idx="1296">
                  <c:v>0.52131965399012503</c:v>
                </c:pt>
                <c:pt idx="1297">
                  <c:v>0.52114997407419406</c:v>
                </c:pt>
                <c:pt idx="1298">
                  <c:v>0.52111612486590519</c:v>
                </c:pt>
                <c:pt idx="1299">
                  <c:v>0.52029825947209263</c:v>
                </c:pt>
                <c:pt idx="1300">
                  <c:v>0.52004550111146697</c:v>
                </c:pt>
                <c:pt idx="1301">
                  <c:v>0.51951264339710257</c:v>
                </c:pt>
                <c:pt idx="1302">
                  <c:v>0.51938791634738002</c:v>
                </c:pt>
                <c:pt idx="1303">
                  <c:v>0.51909302938851865</c:v>
                </c:pt>
                <c:pt idx="1304">
                  <c:v>0.51903339457319764</c:v>
                </c:pt>
                <c:pt idx="1305">
                  <c:v>0.51892326889207696</c:v>
                </c:pt>
                <c:pt idx="1306">
                  <c:v>0.51887619967259302</c:v>
                </c:pt>
                <c:pt idx="1307">
                  <c:v>0.51886414508071421</c:v>
                </c:pt>
                <c:pt idx="1308">
                  <c:v>0.51873056951031149</c:v>
                </c:pt>
                <c:pt idx="1309">
                  <c:v>0.51872658921130521</c:v>
                </c:pt>
                <c:pt idx="1310">
                  <c:v>0.51871204242758895</c:v>
                </c:pt>
                <c:pt idx="1311">
                  <c:v>0.51869266622794197</c:v>
                </c:pt>
                <c:pt idx="1312">
                  <c:v>0.51275266820469201</c:v>
                </c:pt>
                <c:pt idx="1313">
                  <c:v>0.51201760996001622</c:v>
                </c:pt>
                <c:pt idx="1314">
                  <c:v>0.50760601323154964</c:v>
                </c:pt>
                <c:pt idx="1315">
                  <c:v>0.50644184718531005</c:v>
                </c:pt>
                <c:pt idx="1316">
                  <c:v>0.50510686829066209</c:v>
                </c:pt>
                <c:pt idx="1317">
                  <c:v>0.50467824482648005</c:v>
                </c:pt>
                <c:pt idx="1318">
                  <c:v>0.50346515857339402</c:v>
                </c:pt>
                <c:pt idx="1319">
                  <c:v>0.50313418488548656</c:v>
                </c:pt>
                <c:pt idx="1320">
                  <c:v>0.502837323296773</c:v>
                </c:pt>
                <c:pt idx="1321">
                  <c:v>0.50269127375156764</c:v>
                </c:pt>
                <c:pt idx="1322">
                  <c:v>0.50261105469452405</c:v>
                </c:pt>
                <c:pt idx="1323">
                  <c:v>0.50246508974913995</c:v>
                </c:pt>
                <c:pt idx="1324">
                  <c:v>0.50242223545870901</c:v>
                </c:pt>
                <c:pt idx="1325">
                  <c:v>0.50240319712824122</c:v>
                </c:pt>
                <c:pt idx="1326">
                  <c:v>0.50190153364601064</c:v>
                </c:pt>
                <c:pt idx="1327">
                  <c:v>0.50175214907181709</c:v>
                </c:pt>
                <c:pt idx="1328">
                  <c:v>0.50072804478305</c:v>
                </c:pt>
                <c:pt idx="1329">
                  <c:v>0.50066109530578262</c:v>
                </c:pt>
                <c:pt idx="1330">
                  <c:v>0.49893483051412801</c:v>
                </c:pt>
                <c:pt idx="1331">
                  <c:v>0.49878093275237245</c:v>
                </c:pt>
                <c:pt idx="1332">
                  <c:v>0.49860067610832898</c:v>
                </c:pt>
                <c:pt idx="1333">
                  <c:v>0.49735573615999046</c:v>
                </c:pt>
                <c:pt idx="1334">
                  <c:v>0.49660398068494666</c:v>
                </c:pt>
                <c:pt idx="1335">
                  <c:v>0.49624344545980598</c:v>
                </c:pt>
                <c:pt idx="1336">
                  <c:v>0.49605939754308997</c:v>
                </c:pt>
                <c:pt idx="1337">
                  <c:v>0.49596990164171445</c:v>
                </c:pt>
                <c:pt idx="1338">
                  <c:v>0.4959248856880219</c:v>
                </c:pt>
                <c:pt idx="1339">
                  <c:v>0.49589998808106045</c:v>
                </c:pt>
                <c:pt idx="1340">
                  <c:v>0.49122452177698939</c:v>
                </c:pt>
                <c:pt idx="1341">
                  <c:v>0.48999567009723932</c:v>
                </c:pt>
                <c:pt idx="1342">
                  <c:v>0.48864123821842476</c:v>
                </c:pt>
                <c:pt idx="1343">
                  <c:v>0.4878987644548809</c:v>
                </c:pt>
                <c:pt idx="1344">
                  <c:v>0.48768892812990278</c:v>
                </c:pt>
                <c:pt idx="1345">
                  <c:v>0.48759777091643502</c:v>
                </c:pt>
                <c:pt idx="1346">
                  <c:v>0.487573328196787</c:v>
                </c:pt>
                <c:pt idx="1347">
                  <c:v>0.48220498051470845</c:v>
                </c:pt>
                <c:pt idx="1348">
                  <c:v>0.48197657811745398</c:v>
                </c:pt>
                <c:pt idx="1349">
                  <c:v>0.48020119051402199</c:v>
                </c:pt>
                <c:pt idx="1350">
                  <c:v>0.47967932997904977</c:v>
                </c:pt>
                <c:pt idx="1351">
                  <c:v>0.479539559022299</c:v>
                </c:pt>
                <c:pt idx="1352">
                  <c:v>0.47950155967396002</c:v>
                </c:pt>
                <c:pt idx="1353">
                  <c:v>0.47948840093139039</c:v>
                </c:pt>
                <c:pt idx="1354">
                  <c:v>0.47811305984518493</c:v>
                </c:pt>
                <c:pt idx="1355">
                  <c:v>0.47205976145433498</c:v>
                </c:pt>
                <c:pt idx="1356">
                  <c:v>0.47048590372590865</c:v>
                </c:pt>
                <c:pt idx="1357">
                  <c:v>0.47021092061975839</c:v>
                </c:pt>
                <c:pt idx="1358">
                  <c:v>0.46899633406064345</c:v>
                </c:pt>
                <c:pt idx="1359">
                  <c:v>0.46819956493036902</c:v>
                </c:pt>
                <c:pt idx="1360">
                  <c:v>0.46768172858218893</c:v>
                </c:pt>
                <c:pt idx="1361">
                  <c:v>0.46754511848866775</c:v>
                </c:pt>
                <c:pt idx="1362">
                  <c:v>0.46750885036942852</c:v>
                </c:pt>
                <c:pt idx="1363">
                  <c:v>0.4674981619726219</c:v>
                </c:pt>
                <c:pt idx="1364">
                  <c:v>0.46747856944972865</c:v>
                </c:pt>
                <c:pt idx="1365">
                  <c:v>0.46670078484041538</c:v>
                </c:pt>
                <c:pt idx="1366">
                  <c:v>0.46631832718273153</c:v>
                </c:pt>
                <c:pt idx="1367">
                  <c:v>0.46612484958792932</c:v>
                </c:pt>
                <c:pt idx="1368">
                  <c:v>0.46603009515395338</c:v>
                </c:pt>
                <c:pt idx="1369">
                  <c:v>0.46598428370057665</c:v>
                </c:pt>
                <c:pt idx="1370">
                  <c:v>0.46595970797202751</c:v>
                </c:pt>
                <c:pt idx="1371">
                  <c:v>0.46412238853385052</c:v>
                </c:pt>
                <c:pt idx="1372">
                  <c:v>0.46209794355152073</c:v>
                </c:pt>
                <c:pt idx="1373">
                  <c:v>0.46158241057747346</c:v>
                </c:pt>
                <c:pt idx="1374">
                  <c:v>0.461449835466758</c:v>
                </c:pt>
                <c:pt idx="1375">
                  <c:v>0.4614146797540849</c:v>
                </c:pt>
                <c:pt idx="1376">
                  <c:v>0.46140563659261502</c:v>
                </c:pt>
                <c:pt idx="1377">
                  <c:v>0.46103824307954339</c:v>
                </c:pt>
                <c:pt idx="1378">
                  <c:v>0.45949575808603255</c:v>
                </c:pt>
                <c:pt idx="1379">
                  <c:v>0.45901313139906852</c:v>
                </c:pt>
                <c:pt idx="1380">
                  <c:v>0.45887493741691032</c:v>
                </c:pt>
                <c:pt idx="1381">
                  <c:v>0.45872172210358175</c:v>
                </c:pt>
                <c:pt idx="1382">
                  <c:v>0.45849795458092479</c:v>
                </c:pt>
                <c:pt idx="1383">
                  <c:v>0.45836560267314402</c:v>
                </c:pt>
                <c:pt idx="1384">
                  <c:v>0.45833764682358474</c:v>
                </c:pt>
                <c:pt idx="1385">
                  <c:v>0.4583328813236659</c:v>
                </c:pt>
                <c:pt idx="1386">
                  <c:v>0.45832404649719799</c:v>
                </c:pt>
                <c:pt idx="1387">
                  <c:v>0.45814376917905253</c:v>
                </c:pt>
                <c:pt idx="1388">
                  <c:v>0.45804502047409679</c:v>
                </c:pt>
                <c:pt idx="1389">
                  <c:v>0.45799752271015576</c:v>
                </c:pt>
                <c:pt idx="1390">
                  <c:v>0.45797374068546998</c:v>
                </c:pt>
                <c:pt idx="1391">
                  <c:v>0.45746804443201999</c:v>
                </c:pt>
                <c:pt idx="1392">
                  <c:v>0.456956221066392</c:v>
                </c:pt>
                <c:pt idx="1393">
                  <c:v>0.45682493676194064</c:v>
                </c:pt>
                <c:pt idx="1394">
                  <c:v>0.45679174918553761</c:v>
                </c:pt>
                <c:pt idx="1395">
                  <c:v>0.45678312503471502</c:v>
                </c:pt>
                <c:pt idx="1396">
                  <c:v>0.45669175446054755</c:v>
                </c:pt>
                <c:pt idx="1397">
                  <c:v>0.45630661857736432</c:v>
                </c:pt>
                <c:pt idx="1398">
                  <c:v>0.45618015797076239</c:v>
                </c:pt>
                <c:pt idx="1399">
                  <c:v>0.45611307501145898</c:v>
                </c:pt>
                <c:pt idx="1400">
                  <c:v>0.45604930962043699</c:v>
                </c:pt>
                <c:pt idx="1401">
                  <c:v>0.4560165211924459</c:v>
                </c:pt>
                <c:pt idx="1402">
                  <c:v>0.45601437781022264</c:v>
                </c:pt>
                <c:pt idx="1403">
                  <c:v>0.45600827045241732</c:v>
                </c:pt>
                <c:pt idx="1404">
                  <c:v>0.45596604382110301</c:v>
                </c:pt>
                <c:pt idx="1405">
                  <c:v>0.45594202324814598</c:v>
                </c:pt>
                <c:pt idx="1406">
                  <c:v>0.45579421954890176</c:v>
                </c:pt>
                <c:pt idx="1407">
                  <c:v>0.45567369129835539</c:v>
                </c:pt>
                <c:pt idx="1408">
                  <c:v>0.45566292878727332</c:v>
                </c:pt>
                <c:pt idx="1409">
                  <c:v>0.45562996204889039</c:v>
                </c:pt>
                <c:pt idx="1410">
                  <c:v>0.45562160837976146</c:v>
                </c:pt>
                <c:pt idx="1411">
                  <c:v>0.45560079395979752</c:v>
                </c:pt>
                <c:pt idx="1412">
                  <c:v>0.45550237989049264</c:v>
                </c:pt>
                <c:pt idx="1413">
                  <c:v>0.45546973146182201</c:v>
                </c:pt>
                <c:pt idx="1414">
                  <c:v>0.45545376798286591</c:v>
                </c:pt>
                <c:pt idx="1415">
                  <c:v>0.45543693367906052</c:v>
                </c:pt>
                <c:pt idx="1416">
                  <c:v>0.45542961707837498</c:v>
                </c:pt>
                <c:pt idx="1417">
                  <c:v>0.45542860161738652</c:v>
                </c:pt>
                <c:pt idx="1418">
                  <c:v>0.45537134730613199</c:v>
                </c:pt>
                <c:pt idx="1419">
                  <c:v>0.45533878946856532</c:v>
                </c:pt>
                <c:pt idx="1420">
                  <c:v>0.45533053396397832</c:v>
                </c:pt>
                <c:pt idx="1421">
                  <c:v>0.45532286579332365</c:v>
                </c:pt>
                <c:pt idx="1422">
                  <c:v>0.45529870668744732</c:v>
                </c:pt>
                <c:pt idx="1423">
                  <c:v>0.45529028120093601</c:v>
                </c:pt>
                <c:pt idx="1424">
                  <c:v>0.45528197254341601</c:v>
                </c:pt>
                <c:pt idx="1425">
                  <c:v>0.45526614407365801</c:v>
                </c:pt>
                <c:pt idx="1426">
                  <c:v>0.45525785069898961</c:v>
                </c:pt>
                <c:pt idx="1427">
                  <c:v>0.45516696026523845</c:v>
                </c:pt>
                <c:pt idx="1428">
                  <c:v>0.45476090303682032</c:v>
                </c:pt>
                <c:pt idx="1429">
                  <c:v>0.45448566192450396</c:v>
                </c:pt>
                <c:pt idx="1430">
                  <c:v>0.45438157201113799</c:v>
                </c:pt>
                <c:pt idx="1431">
                  <c:v>0.45434396672913302</c:v>
                </c:pt>
                <c:pt idx="1432">
                  <c:v>0.452783810746478</c:v>
                </c:pt>
                <c:pt idx="1433">
                  <c:v>0.44879237241345016</c:v>
                </c:pt>
                <c:pt idx="1434">
                  <c:v>0.44708853461738818</c:v>
                </c:pt>
                <c:pt idx="1435">
                  <c:v>0.44461299644190416</c:v>
                </c:pt>
                <c:pt idx="1436">
                  <c:v>0.44302615931016132</c:v>
                </c:pt>
                <c:pt idx="1437">
                  <c:v>0.44249025785010015</c:v>
                </c:pt>
                <c:pt idx="1438">
                  <c:v>0.44195362064556681</c:v>
                </c:pt>
                <c:pt idx="1439">
                  <c:v>0.44171901751627185</c:v>
                </c:pt>
                <c:pt idx="1440">
                  <c:v>0.44170163267438478</c:v>
                </c:pt>
                <c:pt idx="1441">
                  <c:v>0.44166251850966032</c:v>
                </c:pt>
                <c:pt idx="1442">
                  <c:v>0.44134032506232024</c:v>
                </c:pt>
                <c:pt idx="1443">
                  <c:v>0.44102372151063224</c:v>
                </c:pt>
                <c:pt idx="1444">
                  <c:v>0.43798451595024918</c:v>
                </c:pt>
                <c:pt idx="1445">
                  <c:v>0.43733907817775053</c:v>
                </c:pt>
                <c:pt idx="1446">
                  <c:v>0.43694377773572352</c:v>
                </c:pt>
                <c:pt idx="1447">
                  <c:v>0.43661346427890452</c:v>
                </c:pt>
                <c:pt idx="1448">
                  <c:v>0.43649166870244277</c:v>
                </c:pt>
                <c:pt idx="1449">
                  <c:v>0.43644810695705866</c:v>
                </c:pt>
                <c:pt idx="1450">
                  <c:v>0.43439516526253552</c:v>
                </c:pt>
                <c:pt idx="1451">
                  <c:v>0.43228541284043598</c:v>
                </c:pt>
                <c:pt idx="1452">
                  <c:v>0.43227980793787596</c:v>
                </c:pt>
                <c:pt idx="1453">
                  <c:v>0.43223882552529108</c:v>
                </c:pt>
                <c:pt idx="1454">
                  <c:v>0.43170788408589639</c:v>
                </c:pt>
                <c:pt idx="1455">
                  <c:v>0.43098386563573166</c:v>
                </c:pt>
                <c:pt idx="1456">
                  <c:v>0.43078261121906497</c:v>
                </c:pt>
                <c:pt idx="1457">
                  <c:v>0.43072148446615799</c:v>
                </c:pt>
                <c:pt idx="1458">
                  <c:v>0.43069491252150099</c:v>
                </c:pt>
                <c:pt idx="1459">
                  <c:v>0.43014272708898132</c:v>
                </c:pt>
                <c:pt idx="1460">
                  <c:v>0.42926250337890365</c:v>
                </c:pt>
                <c:pt idx="1461">
                  <c:v>0.42862403699109308</c:v>
                </c:pt>
                <c:pt idx="1462">
                  <c:v>0.42809801287182397</c:v>
                </c:pt>
                <c:pt idx="1463">
                  <c:v>0.42755821477428652</c:v>
                </c:pt>
                <c:pt idx="1464">
                  <c:v>0.42693121471033879</c:v>
                </c:pt>
                <c:pt idx="1465">
                  <c:v>0.42656725247763</c:v>
                </c:pt>
                <c:pt idx="1466">
                  <c:v>0.42643546088480278</c:v>
                </c:pt>
                <c:pt idx="1467">
                  <c:v>0.4263808828291199</c:v>
                </c:pt>
                <c:pt idx="1468">
                  <c:v>0.42608472923428797</c:v>
                </c:pt>
                <c:pt idx="1469">
                  <c:v>0.42525618193130532</c:v>
                </c:pt>
                <c:pt idx="1470">
                  <c:v>0.42518499524437298</c:v>
                </c:pt>
                <c:pt idx="1471">
                  <c:v>0.42379045691520201</c:v>
                </c:pt>
                <c:pt idx="1472">
                  <c:v>0.42361720538909053</c:v>
                </c:pt>
                <c:pt idx="1473">
                  <c:v>0.42344533005851476</c:v>
                </c:pt>
                <c:pt idx="1474">
                  <c:v>0.42343977413365552</c:v>
                </c:pt>
                <c:pt idx="1475">
                  <c:v>0.42342789294936189</c:v>
                </c:pt>
                <c:pt idx="1476">
                  <c:v>0.42326826027356151</c:v>
                </c:pt>
                <c:pt idx="1477">
                  <c:v>0.42326505217810079</c:v>
                </c:pt>
                <c:pt idx="1478">
                  <c:v>0.42318807591118052</c:v>
                </c:pt>
                <c:pt idx="1479">
                  <c:v>0.42317212481640798</c:v>
                </c:pt>
                <c:pt idx="1480">
                  <c:v>0.42214382010209101</c:v>
                </c:pt>
                <c:pt idx="1481">
                  <c:v>0.42164460888211308</c:v>
                </c:pt>
                <c:pt idx="1482">
                  <c:v>0.42139469672662538</c:v>
                </c:pt>
                <c:pt idx="1483">
                  <c:v>0.42126156289724354</c:v>
                </c:pt>
                <c:pt idx="1484">
                  <c:v>0.42120207482770039</c:v>
                </c:pt>
                <c:pt idx="1485">
                  <c:v>0.42116921082716902</c:v>
                </c:pt>
                <c:pt idx="1486">
                  <c:v>0.42067710875703201</c:v>
                </c:pt>
                <c:pt idx="1487">
                  <c:v>0.42066662478989053</c:v>
                </c:pt>
                <c:pt idx="1488">
                  <c:v>0.41932468815293777</c:v>
                </c:pt>
                <c:pt idx="1489">
                  <c:v>0.41890564923981666</c:v>
                </c:pt>
                <c:pt idx="1490">
                  <c:v>0.41876014230417702</c:v>
                </c:pt>
                <c:pt idx="1491">
                  <c:v>0.41870769397096064</c:v>
                </c:pt>
                <c:pt idx="1492">
                  <c:v>0.41854815893402197</c:v>
                </c:pt>
                <c:pt idx="1493">
                  <c:v>0.41814948137698932</c:v>
                </c:pt>
                <c:pt idx="1494">
                  <c:v>0.41810416085707364</c:v>
                </c:pt>
                <c:pt idx="1495">
                  <c:v>0.41806678162043265</c:v>
                </c:pt>
                <c:pt idx="1496">
                  <c:v>0.41805165546810574</c:v>
                </c:pt>
                <c:pt idx="1497">
                  <c:v>0.41803446823253598</c:v>
                </c:pt>
                <c:pt idx="1498">
                  <c:v>0.417133204321048</c:v>
                </c:pt>
                <c:pt idx="1499">
                  <c:v>0.41669849861820502</c:v>
                </c:pt>
                <c:pt idx="1500">
                  <c:v>0.41665896987383777</c:v>
                </c:pt>
                <c:pt idx="1501">
                  <c:v>0.41661225757286152</c:v>
                </c:pt>
                <c:pt idx="1502">
                  <c:v>0.41659887323598277</c:v>
                </c:pt>
                <c:pt idx="1503">
                  <c:v>0.41658531458363501</c:v>
                </c:pt>
                <c:pt idx="1504">
                  <c:v>0.41656128596458153</c:v>
                </c:pt>
                <c:pt idx="1505">
                  <c:v>0.41654901139615502</c:v>
                </c:pt>
                <c:pt idx="1506">
                  <c:v>0.41649499686577746</c:v>
                </c:pt>
                <c:pt idx="1507">
                  <c:v>0.41623610631635599</c:v>
                </c:pt>
                <c:pt idx="1508">
                  <c:v>0.41615720742441997</c:v>
                </c:pt>
                <c:pt idx="1509">
                  <c:v>0.41615006962522239</c:v>
                </c:pt>
                <c:pt idx="1510">
                  <c:v>0.41614109275216299</c:v>
                </c:pt>
                <c:pt idx="1511">
                  <c:v>0.41613226796483277</c:v>
                </c:pt>
                <c:pt idx="1512">
                  <c:v>0.41607601157595253</c:v>
                </c:pt>
                <c:pt idx="1513">
                  <c:v>0.41601372814681897</c:v>
                </c:pt>
                <c:pt idx="1514">
                  <c:v>0.41599891325422977</c:v>
                </c:pt>
                <c:pt idx="1515">
                  <c:v>0.41598744071894739</c:v>
                </c:pt>
                <c:pt idx="1516">
                  <c:v>0.41598354341029797</c:v>
                </c:pt>
                <c:pt idx="1517">
                  <c:v>0.41598043502003151</c:v>
                </c:pt>
                <c:pt idx="1518">
                  <c:v>0.41593574305331799</c:v>
                </c:pt>
                <c:pt idx="1519">
                  <c:v>0.41592618749571664</c:v>
                </c:pt>
                <c:pt idx="1520">
                  <c:v>0.41592162653896098</c:v>
                </c:pt>
                <c:pt idx="1521">
                  <c:v>0.41591962827278739</c:v>
                </c:pt>
                <c:pt idx="1522">
                  <c:v>0.413527254988939</c:v>
                </c:pt>
                <c:pt idx="1523">
                  <c:v>0.41285164512424766</c:v>
                </c:pt>
                <c:pt idx="1524">
                  <c:v>0.40285292453775245</c:v>
                </c:pt>
                <c:pt idx="1525">
                  <c:v>0.402739080133871</c:v>
                </c:pt>
                <c:pt idx="1526">
                  <c:v>0.40002875756199202</c:v>
                </c:pt>
                <c:pt idx="1527">
                  <c:v>0.39929692648876308</c:v>
                </c:pt>
                <c:pt idx="1528">
                  <c:v>0.39909807161267491</c:v>
                </c:pt>
                <c:pt idx="1529">
                  <c:v>0.39904169231650632</c:v>
                </c:pt>
                <c:pt idx="1530">
                  <c:v>0.39902333925076078</c:v>
                </c:pt>
                <c:pt idx="1531">
                  <c:v>0.39689345023114608</c:v>
                </c:pt>
                <c:pt idx="1532">
                  <c:v>0.39290893495991791</c:v>
                </c:pt>
                <c:pt idx="1533">
                  <c:v>0.39003068295027365</c:v>
                </c:pt>
                <c:pt idx="1534">
                  <c:v>0.38987214329945435</c:v>
                </c:pt>
                <c:pt idx="1535">
                  <c:v>0.38830591253719798</c:v>
                </c:pt>
                <c:pt idx="1536">
                  <c:v>0.38639689190921217</c:v>
                </c:pt>
                <c:pt idx="1537">
                  <c:v>0.3859405922384449</c:v>
                </c:pt>
                <c:pt idx="1538">
                  <c:v>0.38545436184948018</c:v>
                </c:pt>
                <c:pt idx="1539">
                  <c:v>0.38518977327361104</c:v>
                </c:pt>
                <c:pt idx="1540">
                  <c:v>0.3851109885546849</c:v>
                </c:pt>
                <c:pt idx="1541">
                  <c:v>0.38508034851202738</c:v>
                </c:pt>
                <c:pt idx="1542">
                  <c:v>0.38393455790399539</c:v>
                </c:pt>
                <c:pt idx="1543">
                  <c:v>0.38333707325868566</c:v>
                </c:pt>
                <c:pt idx="1544">
                  <c:v>0.38307113296787854</c:v>
                </c:pt>
                <c:pt idx="1545">
                  <c:v>0.38251010465097546</c:v>
                </c:pt>
                <c:pt idx="1546">
                  <c:v>0.38233153201028308</c:v>
                </c:pt>
                <c:pt idx="1547">
                  <c:v>0.38214177622557732</c:v>
                </c:pt>
                <c:pt idx="1548">
                  <c:v>0.38208763346911345</c:v>
                </c:pt>
                <c:pt idx="1549">
                  <c:v>0.38207249918198277</c:v>
                </c:pt>
                <c:pt idx="1550">
                  <c:v>0.38175667864720764</c:v>
                </c:pt>
                <c:pt idx="1551">
                  <c:v>0.38102614767861265</c:v>
                </c:pt>
                <c:pt idx="1552">
                  <c:v>0.38063950589034945</c:v>
                </c:pt>
                <c:pt idx="1553">
                  <c:v>0.38010307995026565</c:v>
                </c:pt>
                <c:pt idx="1554">
                  <c:v>0.37982229307257798</c:v>
                </c:pt>
                <c:pt idx="1555">
                  <c:v>0.3796835134958419</c:v>
                </c:pt>
                <c:pt idx="1556">
                  <c:v>0.37961746690517345</c:v>
                </c:pt>
                <c:pt idx="1557">
                  <c:v>0.3795838663492071</c:v>
                </c:pt>
                <c:pt idx="1558">
                  <c:v>0.37927736377271654</c:v>
                </c:pt>
                <c:pt idx="1559">
                  <c:v>0.37799879797817854</c:v>
                </c:pt>
                <c:pt idx="1560">
                  <c:v>0.37788073432635577</c:v>
                </c:pt>
                <c:pt idx="1561">
                  <c:v>0.37721737189576765</c:v>
                </c:pt>
                <c:pt idx="1562">
                  <c:v>0.37715510809910502</c:v>
                </c:pt>
                <c:pt idx="1563">
                  <c:v>0.37694355693597398</c:v>
                </c:pt>
                <c:pt idx="1564">
                  <c:v>0.37576183521765777</c:v>
                </c:pt>
                <c:pt idx="1565">
                  <c:v>0.37453915353926998</c:v>
                </c:pt>
                <c:pt idx="1566">
                  <c:v>0.37431503054226245</c:v>
                </c:pt>
                <c:pt idx="1567">
                  <c:v>0.37357360565699432</c:v>
                </c:pt>
                <c:pt idx="1568">
                  <c:v>0.37338546351601565</c:v>
                </c:pt>
                <c:pt idx="1569">
                  <c:v>0.37333588213153002</c:v>
                </c:pt>
                <c:pt idx="1570">
                  <c:v>0.37332341892778653</c:v>
                </c:pt>
                <c:pt idx="1571">
                  <c:v>0.37321464901188939</c:v>
                </c:pt>
                <c:pt idx="1572">
                  <c:v>0.372771354565823</c:v>
                </c:pt>
                <c:pt idx="1573">
                  <c:v>0.37254638181041078</c:v>
                </c:pt>
                <c:pt idx="1574">
                  <c:v>0.37221261876528539</c:v>
                </c:pt>
                <c:pt idx="1575">
                  <c:v>0.37203828246949738</c:v>
                </c:pt>
                <c:pt idx="1576">
                  <c:v>0.37196139394204791</c:v>
                </c:pt>
                <c:pt idx="1577">
                  <c:v>0.37196061271215752</c:v>
                </c:pt>
                <c:pt idx="1578">
                  <c:v>0.37191573124133298</c:v>
                </c:pt>
                <c:pt idx="1579">
                  <c:v>0.37054170650350693</c:v>
                </c:pt>
                <c:pt idx="1580">
                  <c:v>0.36985458162346291</c:v>
                </c:pt>
                <c:pt idx="1581">
                  <c:v>0.36941807842664753</c:v>
                </c:pt>
                <c:pt idx="1582">
                  <c:v>0.36924587029771239</c:v>
                </c:pt>
                <c:pt idx="1583">
                  <c:v>0.36911336564966191</c:v>
                </c:pt>
                <c:pt idx="1584">
                  <c:v>0.36892375027716245</c:v>
                </c:pt>
                <c:pt idx="1585">
                  <c:v>0.36887529012430953</c:v>
                </c:pt>
                <c:pt idx="1586">
                  <c:v>0.36886368969825489</c:v>
                </c:pt>
                <c:pt idx="1587">
                  <c:v>0.36886258627720686</c:v>
                </c:pt>
                <c:pt idx="1588">
                  <c:v>0.36858272616616139</c:v>
                </c:pt>
                <c:pt idx="1589">
                  <c:v>0.36843828465613593</c:v>
                </c:pt>
                <c:pt idx="1590">
                  <c:v>0.36836954845283998</c:v>
                </c:pt>
                <c:pt idx="1591">
                  <c:v>0.36833461470973838</c:v>
                </c:pt>
                <c:pt idx="1592">
                  <c:v>0.36761946696584091</c:v>
                </c:pt>
                <c:pt idx="1593">
                  <c:v>0.36687697193466173</c:v>
                </c:pt>
                <c:pt idx="1594">
                  <c:v>0.366691197530018</c:v>
                </c:pt>
                <c:pt idx="1595">
                  <c:v>0.36664279386796778</c:v>
                </c:pt>
                <c:pt idx="1596">
                  <c:v>0.36663070534422565</c:v>
                </c:pt>
                <c:pt idx="1597">
                  <c:v>0.36648699436025117</c:v>
                </c:pt>
                <c:pt idx="1598">
                  <c:v>0.36599158415037608</c:v>
                </c:pt>
                <c:pt idx="1599">
                  <c:v>0.365927748467539</c:v>
                </c:pt>
                <c:pt idx="1600">
                  <c:v>0.36574679635274565</c:v>
                </c:pt>
                <c:pt idx="1601">
                  <c:v>0.36564595429960145</c:v>
                </c:pt>
                <c:pt idx="1602">
                  <c:v>0.36556147268908745</c:v>
                </c:pt>
                <c:pt idx="1603">
                  <c:v>0.36551418853560952</c:v>
                </c:pt>
                <c:pt idx="1604">
                  <c:v>0.36550258502602645</c:v>
                </c:pt>
                <c:pt idx="1605">
                  <c:v>0.36550235211200832</c:v>
                </c:pt>
                <c:pt idx="1606">
                  <c:v>0.365431941015185</c:v>
                </c:pt>
                <c:pt idx="1607">
                  <c:v>0.36539679921819945</c:v>
                </c:pt>
                <c:pt idx="1608">
                  <c:v>0.36518527856935246</c:v>
                </c:pt>
                <c:pt idx="1609">
                  <c:v>0.36499908168853301</c:v>
                </c:pt>
                <c:pt idx="1610">
                  <c:v>0.36495154376629402</c:v>
                </c:pt>
                <c:pt idx="1611">
                  <c:v>0.36493965794323902</c:v>
                </c:pt>
                <c:pt idx="1612">
                  <c:v>0.36490323858523799</c:v>
                </c:pt>
                <c:pt idx="1613">
                  <c:v>0.36476062749653893</c:v>
                </c:pt>
                <c:pt idx="1614">
                  <c:v>0.36471738976381646</c:v>
                </c:pt>
                <c:pt idx="1615">
                  <c:v>0.36469015179735098</c:v>
                </c:pt>
                <c:pt idx="1616">
                  <c:v>0.36467014430066352</c:v>
                </c:pt>
                <c:pt idx="1617">
                  <c:v>0.36465841262955345</c:v>
                </c:pt>
                <c:pt idx="1618">
                  <c:v>0.36465474286080946</c:v>
                </c:pt>
                <c:pt idx="1619">
                  <c:v>0.36457466497143753</c:v>
                </c:pt>
                <c:pt idx="1620">
                  <c:v>0.36452745489454852</c:v>
                </c:pt>
                <c:pt idx="1621">
                  <c:v>0.36451571899791751</c:v>
                </c:pt>
                <c:pt idx="1622">
                  <c:v>0.3645038849048769</c:v>
                </c:pt>
                <c:pt idx="1623">
                  <c:v>0.36446860163968497</c:v>
                </c:pt>
                <c:pt idx="1624">
                  <c:v>0.364456652451014</c:v>
                </c:pt>
                <c:pt idx="1625">
                  <c:v>0.36444489003454678</c:v>
                </c:pt>
                <c:pt idx="1626">
                  <c:v>0.36442141944202938</c:v>
                </c:pt>
                <c:pt idx="1627">
                  <c:v>0.36440964605107501</c:v>
                </c:pt>
                <c:pt idx="1628">
                  <c:v>0.36326675005204045</c:v>
                </c:pt>
                <c:pt idx="1629">
                  <c:v>0.36320309098624998</c:v>
                </c:pt>
                <c:pt idx="1630">
                  <c:v>0.36250349689658501</c:v>
                </c:pt>
                <c:pt idx="1631">
                  <c:v>0.35829330983999602</c:v>
                </c:pt>
                <c:pt idx="1632">
                  <c:v>0.35714365676605175</c:v>
                </c:pt>
                <c:pt idx="1633">
                  <c:v>0.35681122302130702</c:v>
                </c:pt>
                <c:pt idx="1634">
                  <c:v>0.356707102178901</c:v>
                </c:pt>
                <c:pt idx="1635">
                  <c:v>0.35666916372622098</c:v>
                </c:pt>
                <c:pt idx="1636">
                  <c:v>0.35315016426190032</c:v>
                </c:pt>
                <c:pt idx="1637">
                  <c:v>0.35199829354207846</c:v>
                </c:pt>
                <c:pt idx="1638">
                  <c:v>0.35120445172258702</c:v>
                </c:pt>
                <c:pt idx="1639">
                  <c:v>0.35112901121937445</c:v>
                </c:pt>
                <c:pt idx="1640">
                  <c:v>0.35045784878047498</c:v>
                </c:pt>
                <c:pt idx="1641">
                  <c:v>0.35032307311242278</c:v>
                </c:pt>
                <c:pt idx="1642">
                  <c:v>0.34981669704541207</c:v>
                </c:pt>
                <c:pt idx="1643">
                  <c:v>0.34938435519815381</c:v>
                </c:pt>
                <c:pt idx="1644">
                  <c:v>0.34934529980161255</c:v>
                </c:pt>
                <c:pt idx="1645">
                  <c:v>0.34919733290820981</c:v>
                </c:pt>
                <c:pt idx="1646">
                  <c:v>0.34865388346489762</c:v>
                </c:pt>
                <c:pt idx="1647">
                  <c:v>0.34788972746528762</c:v>
                </c:pt>
                <c:pt idx="1648">
                  <c:v>0.34650392380529643</c:v>
                </c:pt>
                <c:pt idx="1649">
                  <c:v>0.34620689760008844</c:v>
                </c:pt>
                <c:pt idx="1650">
                  <c:v>0.34565674411719916</c:v>
                </c:pt>
                <c:pt idx="1651">
                  <c:v>0.34553127515824855</c:v>
                </c:pt>
                <c:pt idx="1652">
                  <c:v>0.34467248114014387</c:v>
                </c:pt>
                <c:pt idx="1653">
                  <c:v>0.34440365645986531</c:v>
                </c:pt>
                <c:pt idx="1654">
                  <c:v>0.34435469007899644</c:v>
                </c:pt>
                <c:pt idx="1655">
                  <c:v>0.34432910844671916</c:v>
                </c:pt>
                <c:pt idx="1656">
                  <c:v>0.34430309444703716</c:v>
                </c:pt>
                <c:pt idx="1657">
                  <c:v>0.34325000040472481</c:v>
                </c:pt>
                <c:pt idx="1658">
                  <c:v>0.34175149446589281</c:v>
                </c:pt>
                <c:pt idx="1659">
                  <c:v>0.34156637658331618</c:v>
                </c:pt>
                <c:pt idx="1660">
                  <c:v>0.34124181338776144</c:v>
                </c:pt>
                <c:pt idx="1661">
                  <c:v>0.3407564009252273</c:v>
                </c:pt>
                <c:pt idx="1662">
                  <c:v>0.34064542019343108</c:v>
                </c:pt>
                <c:pt idx="1663">
                  <c:v>0.34034380579334655</c:v>
                </c:pt>
                <c:pt idx="1664">
                  <c:v>0.34012496570327294</c:v>
                </c:pt>
                <c:pt idx="1665">
                  <c:v>0.34001870176559562</c:v>
                </c:pt>
                <c:pt idx="1666">
                  <c:v>0.33996374060401452</c:v>
                </c:pt>
                <c:pt idx="1667">
                  <c:v>0.33933495847585965</c:v>
                </c:pt>
                <c:pt idx="1668">
                  <c:v>0.33894600329635866</c:v>
                </c:pt>
                <c:pt idx="1669">
                  <c:v>0.33882655248359339</c:v>
                </c:pt>
                <c:pt idx="1670">
                  <c:v>0.33878037921787035</c:v>
                </c:pt>
                <c:pt idx="1671">
                  <c:v>0.33776050208731245</c:v>
                </c:pt>
                <c:pt idx="1672">
                  <c:v>0.3365622076534619</c:v>
                </c:pt>
                <c:pt idx="1673">
                  <c:v>0.33415172315051739</c:v>
                </c:pt>
                <c:pt idx="1674">
                  <c:v>0.33036924472470458</c:v>
                </c:pt>
                <c:pt idx="1675">
                  <c:v>0.33034973165046777</c:v>
                </c:pt>
                <c:pt idx="1676">
                  <c:v>0.32967640436647977</c:v>
                </c:pt>
                <c:pt idx="1677">
                  <c:v>0.32966014358236445</c:v>
                </c:pt>
                <c:pt idx="1678">
                  <c:v>0.32699490204277165</c:v>
                </c:pt>
                <c:pt idx="1679">
                  <c:v>0.32669991447232</c:v>
                </c:pt>
                <c:pt idx="1680">
                  <c:v>0.32622368868937152</c:v>
                </c:pt>
                <c:pt idx="1681">
                  <c:v>0.32552744055457838</c:v>
                </c:pt>
                <c:pt idx="1682">
                  <c:v>0.32522571863697602</c:v>
                </c:pt>
                <c:pt idx="1683">
                  <c:v>0.32507549444476258</c:v>
                </c:pt>
                <c:pt idx="1684">
                  <c:v>0.32474842619684452</c:v>
                </c:pt>
                <c:pt idx="1685">
                  <c:v>0.32468183239146253</c:v>
                </c:pt>
                <c:pt idx="1686">
                  <c:v>0.32449746947974689</c:v>
                </c:pt>
                <c:pt idx="1687">
                  <c:v>0.32445953144383732</c:v>
                </c:pt>
                <c:pt idx="1688">
                  <c:v>0.32442404476077952</c:v>
                </c:pt>
                <c:pt idx="1689">
                  <c:v>0.32374507283286352</c:v>
                </c:pt>
                <c:pt idx="1690">
                  <c:v>0.32310661523474909</c:v>
                </c:pt>
                <c:pt idx="1691">
                  <c:v>0.32308298403487118</c:v>
                </c:pt>
                <c:pt idx="1692">
                  <c:v>0.32283653395722089</c:v>
                </c:pt>
                <c:pt idx="1693">
                  <c:v>0.32262259889708977</c:v>
                </c:pt>
                <c:pt idx="1694">
                  <c:v>0.32248735158966696</c:v>
                </c:pt>
                <c:pt idx="1695">
                  <c:v>0.32243743807759701</c:v>
                </c:pt>
                <c:pt idx="1696">
                  <c:v>0.32232137816617845</c:v>
                </c:pt>
                <c:pt idx="1697">
                  <c:v>0.32184383331458866</c:v>
                </c:pt>
                <c:pt idx="1698">
                  <c:v>0.32157766086576578</c:v>
                </c:pt>
                <c:pt idx="1699">
                  <c:v>0.32150536540295965</c:v>
                </c:pt>
                <c:pt idx="1700">
                  <c:v>0.32148472794900518</c:v>
                </c:pt>
                <c:pt idx="1701">
                  <c:v>0.32077886607503353</c:v>
                </c:pt>
                <c:pt idx="1702">
                  <c:v>0.32032187359778591</c:v>
                </c:pt>
                <c:pt idx="1703">
                  <c:v>0.32027199259061645</c:v>
                </c:pt>
                <c:pt idx="1704">
                  <c:v>0.31929757191723152</c:v>
                </c:pt>
                <c:pt idx="1705">
                  <c:v>0.31926826978924316</c:v>
                </c:pt>
                <c:pt idx="1706">
                  <c:v>0.31920442728729165</c:v>
                </c:pt>
                <c:pt idx="1707">
                  <c:v>0.31878775280616201</c:v>
                </c:pt>
                <c:pt idx="1708">
                  <c:v>0.31853226031399245</c:v>
                </c:pt>
                <c:pt idx="1709">
                  <c:v>0.31852282778540386</c:v>
                </c:pt>
                <c:pt idx="1710">
                  <c:v>0.31839314994132001</c:v>
                </c:pt>
                <c:pt idx="1711">
                  <c:v>0.3183359692027789</c:v>
                </c:pt>
                <c:pt idx="1712">
                  <c:v>0.318139636779321</c:v>
                </c:pt>
                <c:pt idx="1713">
                  <c:v>0.31795058254825165</c:v>
                </c:pt>
                <c:pt idx="1714">
                  <c:v>0.31785857726276917</c:v>
                </c:pt>
                <c:pt idx="1715">
                  <c:v>0.31781186525262417</c:v>
                </c:pt>
                <c:pt idx="1716">
                  <c:v>0.31781075230099554</c:v>
                </c:pt>
                <c:pt idx="1717">
                  <c:v>0.31771702637644339</c:v>
                </c:pt>
                <c:pt idx="1718">
                  <c:v>0.31769698359783277</c:v>
                </c:pt>
                <c:pt idx="1719">
                  <c:v>0.31749433929647852</c:v>
                </c:pt>
                <c:pt idx="1720">
                  <c:v>0.31742796416901398</c:v>
                </c:pt>
                <c:pt idx="1721">
                  <c:v>0.31738304084687252</c:v>
                </c:pt>
                <c:pt idx="1722">
                  <c:v>0.31737824608431453</c:v>
                </c:pt>
                <c:pt idx="1723">
                  <c:v>0.31731134978000464</c:v>
                </c:pt>
                <c:pt idx="1724">
                  <c:v>0.31691827680494417</c:v>
                </c:pt>
                <c:pt idx="1725">
                  <c:v>0.31687097367756017</c:v>
                </c:pt>
                <c:pt idx="1726">
                  <c:v>0.31677665143283246</c:v>
                </c:pt>
                <c:pt idx="1727">
                  <c:v>0.31671723830901932</c:v>
                </c:pt>
                <c:pt idx="1728">
                  <c:v>0.31582603528858377</c:v>
                </c:pt>
                <c:pt idx="1729">
                  <c:v>0.31546752028360453</c:v>
                </c:pt>
                <c:pt idx="1730">
                  <c:v>0.31541846318468036</c:v>
                </c:pt>
                <c:pt idx="1731">
                  <c:v>0.31537482340231565</c:v>
                </c:pt>
                <c:pt idx="1732">
                  <c:v>0.31536806454924809</c:v>
                </c:pt>
                <c:pt idx="1733">
                  <c:v>0.31528550388036464</c:v>
                </c:pt>
                <c:pt idx="1734">
                  <c:v>0.31512918108699739</c:v>
                </c:pt>
                <c:pt idx="1735">
                  <c:v>0.31506715121932538</c:v>
                </c:pt>
                <c:pt idx="1736">
                  <c:v>0.31494453377513398</c:v>
                </c:pt>
                <c:pt idx="1737">
                  <c:v>0.31490343072428445</c:v>
                </c:pt>
                <c:pt idx="1738">
                  <c:v>0.31483099023920591</c:v>
                </c:pt>
                <c:pt idx="1739">
                  <c:v>0.31481777080791989</c:v>
                </c:pt>
                <c:pt idx="1740">
                  <c:v>0.31481631898003754</c:v>
                </c:pt>
                <c:pt idx="1741">
                  <c:v>0.31478873355441778</c:v>
                </c:pt>
                <c:pt idx="1742">
                  <c:v>0.31474442920323797</c:v>
                </c:pt>
                <c:pt idx="1743">
                  <c:v>0.31468155009465465</c:v>
                </c:pt>
                <c:pt idx="1744">
                  <c:v>0.31466515881600099</c:v>
                </c:pt>
                <c:pt idx="1745">
                  <c:v>0.31466077999186209</c:v>
                </c:pt>
                <c:pt idx="1746">
                  <c:v>0.31465219651468151</c:v>
                </c:pt>
                <c:pt idx="1747">
                  <c:v>0.31460270868992551</c:v>
                </c:pt>
                <c:pt idx="1748">
                  <c:v>0.31459333763820302</c:v>
                </c:pt>
                <c:pt idx="1749">
                  <c:v>0.31459116868512699</c:v>
                </c:pt>
                <c:pt idx="1750">
                  <c:v>0.31328406340913745</c:v>
                </c:pt>
                <c:pt idx="1751">
                  <c:v>0.31305342901187938</c:v>
                </c:pt>
                <c:pt idx="1752">
                  <c:v>0.31090580134865697</c:v>
                </c:pt>
                <c:pt idx="1753">
                  <c:v>0.31087820307418196</c:v>
                </c:pt>
                <c:pt idx="1754">
                  <c:v>0.31085562362310198</c:v>
                </c:pt>
                <c:pt idx="1755">
                  <c:v>0.30984871788516766</c:v>
                </c:pt>
                <c:pt idx="1756">
                  <c:v>0.30958935937103832</c:v>
                </c:pt>
                <c:pt idx="1757">
                  <c:v>0.30952039678482396</c:v>
                </c:pt>
                <c:pt idx="1758">
                  <c:v>0.30950270988503853</c:v>
                </c:pt>
                <c:pt idx="1759">
                  <c:v>0.30895925705186439</c:v>
                </c:pt>
                <c:pt idx="1760">
                  <c:v>0.30865536882294953</c:v>
                </c:pt>
                <c:pt idx="1761">
                  <c:v>0.30864647846545445</c:v>
                </c:pt>
                <c:pt idx="1762">
                  <c:v>0.30827484305976477</c:v>
                </c:pt>
                <c:pt idx="1763">
                  <c:v>0.30799693996600264</c:v>
                </c:pt>
                <c:pt idx="1764">
                  <c:v>0.30781930827157539</c:v>
                </c:pt>
                <c:pt idx="1765">
                  <c:v>0.30741222047721739</c:v>
                </c:pt>
                <c:pt idx="1766">
                  <c:v>0.3072876953779749</c:v>
                </c:pt>
                <c:pt idx="1767">
                  <c:v>0.30707314274577202</c:v>
                </c:pt>
                <c:pt idx="1768">
                  <c:v>0.30697141274952539</c:v>
                </c:pt>
                <c:pt idx="1769">
                  <c:v>0.30694012409555532</c:v>
                </c:pt>
                <c:pt idx="1770">
                  <c:v>0.30609242570487766</c:v>
                </c:pt>
                <c:pt idx="1771">
                  <c:v>0.30557850535948516</c:v>
                </c:pt>
                <c:pt idx="1772">
                  <c:v>0.30554379299375045</c:v>
                </c:pt>
                <c:pt idx="1773">
                  <c:v>0.3054307697866539</c:v>
                </c:pt>
                <c:pt idx="1774">
                  <c:v>0.30468058243432339</c:v>
                </c:pt>
                <c:pt idx="1775">
                  <c:v>0.30441044519595684</c:v>
                </c:pt>
                <c:pt idx="1776">
                  <c:v>0.30437747013411265</c:v>
                </c:pt>
                <c:pt idx="1777">
                  <c:v>0.30402205789029946</c:v>
                </c:pt>
                <c:pt idx="1778">
                  <c:v>0.30392767354448491</c:v>
                </c:pt>
                <c:pt idx="1779">
                  <c:v>0.30392261646801239</c:v>
                </c:pt>
                <c:pt idx="1780">
                  <c:v>0.30367029545324853</c:v>
                </c:pt>
                <c:pt idx="1781">
                  <c:v>0.303653658664784</c:v>
                </c:pt>
                <c:pt idx="1782">
                  <c:v>0.30351384943749732</c:v>
                </c:pt>
                <c:pt idx="1783">
                  <c:v>0.30341354275056098</c:v>
                </c:pt>
                <c:pt idx="1784">
                  <c:v>0.30334795468388398</c:v>
                </c:pt>
                <c:pt idx="1785">
                  <c:v>0.30333112499790132</c:v>
                </c:pt>
                <c:pt idx="1786">
                  <c:v>0.30324009181212702</c:v>
                </c:pt>
                <c:pt idx="1787">
                  <c:v>0.30285419894140353</c:v>
                </c:pt>
                <c:pt idx="1788">
                  <c:v>0.30285140766773538</c:v>
                </c:pt>
                <c:pt idx="1789">
                  <c:v>0.30265393325460765</c:v>
                </c:pt>
                <c:pt idx="1790">
                  <c:v>0.30265280742408646</c:v>
                </c:pt>
                <c:pt idx="1791">
                  <c:v>0.30255494434725178</c:v>
                </c:pt>
                <c:pt idx="1792">
                  <c:v>0.30253978651650876</c:v>
                </c:pt>
                <c:pt idx="1793">
                  <c:v>0.30250683896414265</c:v>
                </c:pt>
                <c:pt idx="1794">
                  <c:v>0.30242493208712046</c:v>
                </c:pt>
                <c:pt idx="1795">
                  <c:v>0.30157931931164478</c:v>
                </c:pt>
                <c:pt idx="1796">
                  <c:v>0.30145634516163339</c:v>
                </c:pt>
                <c:pt idx="1797">
                  <c:v>0.30144550159849398</c:v>
                </c:pt>
                <c:pt idx="1798">
                  <c:v>0.30097124731759739</c:v>
                </c:pt>
                <c:pt idx="1799">
                  <c:v>0.30070318183491446</c:v>
                </c:pt>
                <c:pt idx="1800">
                  <c:v>0.30056390082461365</c:v>
                </c:pt>
                <c:pt idx="1801">
                  <c:v>0.30056060141953539</c:v>
                </c:pt>
                <c:pt idx="1802">
                  <c:v>0.30055426963178039</c:v>
                </c:pt>
                <c:pt idx="1803">
                  <c:v>0.30030678916216491</c:v>
                </c:pt>
                <c:pt idx="1804">
                  <c:v>0.30024611957518199</c:v>
                </c:pt>
                <c:pt idx="1805">
                  <c:v>0.30024105156464398</c:v>
                </c:pt>
                <c:pt idx="1806">
                  <c:v>0.30022429822909452</c:v>
                </c:pt>
                <c:pt idx="1807">
                  <c:v>0.30000603108620538</c:v>
                </c:pt>
                <c:pt idx="1808">
                  <c:v>0.29993399771872298</c:v>
                </c:pt>
                <c:pt idx="1809">
                  <c:v>0.299419139626033</c:v>
                </c:pt>
                <c:pt idx="1810">
                  <c:v>0.29931692418930878</c:v>
                </c:pt>
                <c:pt idx="1811">
                  <c:v>0.29921606156160152</c:v>
                </c:pt>
                <c:pt idx="1812">
                  <c:v>0.29898946690044698</c:v>
                </c:pt>
                <c:pt idx="1813">
                  <c:v>0.29895092591469791</c:v>
                </c:pt>
                <c:pt idx="1814">
                  <c:v>0.29882379768340089</c:v>
                </c:pt>
                <c:pt idx="1815">
                  <c:v>0.29873176460287232</c:v>
                </c:pt>
                <c:pt idx="1816">
                  <c:v>0.29867398415909252</c:v>
                </c:pt>
                <c:pt idx="1817">
                  <c:v>0.29866664962009698</c:v>
                </c:pt>
                <c:pt idx="1818">
                  <c:v>0.29865030290616601</c:v>
                </c:pt>
                <c:pt idx="1819">
                  <c:v>0.29862560187285198</c:v>
                </c:pt>
                <c:pt idx="1820">
                  <c:v>0.29862555238131999</c:v>
                </c:pt>
                <c:pt idx="1821">
                  <c:v>0.29852965901352502</c:v>
                </c:pt>
                <c:pt idx="1822">
                  <c:v>0.29852593730152038</c:v>
                </c:pt>
                <c:pt idx="1823">
                  <c:v>0.29847669286086898</c:v>
                </c:pt>
                <c:pt idx="1824">
                  <c:v>0.29839945883514402</c:v>
                </c:pt>
                <c:pt idx="1825">
                  <c:v>0.298197786596056</c:v>
                </c:pt>
                <c:pt idx="1826">
                  <c:v>0.29794273083345552</c:v>
                </c:pt>
                <c:pt idx="1827">
                  <c:v>0.29794054791198898</c:v>
                </c:pt>
                <c:pt idx="1828">
                  <c:v>0.2979099878590431</c:v>
                </c:pt>
                <c:pt idx="1829">
                  <c:v>0.29787606690651264</c:v>
                </c:pt>
                <c:pt idx="1830">
                  <c:v>0.29785961785389853</c:v>
                </c:pt>
                <c:pt idx="1831">
                  <c:v>0.29780534794921165</c:v>
                </c:pt>
                <c:pt idx="1832">
                  <c:v>0.29761740486285954</c:v>
                </c:pt>
                <c:pt idx="1833">
                  <c:v>0.29760595337587353</c:v>
                </c:pt>
                <c:pt idx="1834">
                  <c:v>0.29754760034892502</c:v>
                </c:pt>
                <c:pt idx="1835">
                  <c:v>0.2975064922645429</c:v>
                </c:pt>
                <c:pt idx="1836">
                  <c:v>0.29748279159317553</c:v>
                </c:pt>
                <c:pt idx="1837">
                  <c:v>0.29746651479497666</c:v>
                </c:pt>
                <c:pt idx="1838">
                  <c:v>0.29745740429034745</c:v>
                </c:pt>
                <c:pt idx="1839">
                  <c:v>0.29743548436736739</c:v>
                </c:pt>
                <c:pt idx="1840">
                  <c:v>0.29734807789953277</c:v>
                </c:pt>
                <c:pt idx="1841">
                  <c:v>0.29734703733709839</c:v>
                </c:pt>
                <c:pt idx="1842">
                  <c:v>0.29729114862942174</c:v>
                </c:pt>
                <c:pt idx="1843">
                  <c:v>0.29728328625808997</c:v>
                </c:pt>
                <c:pt idx="1844">
                  <c:v>0.29726705104612161</c:v>
                </c:pt>
                <c:pt idx="1845">
                  <c:v>0.29724873271445246</c:v>
                </c:pt>
                <c:pt idx="1846">
                  <c:v>0.29719938633255538</c:v>
                </c:pt>
                <c:pt idx="1847">
                  <c:v>0.29718394448166602</c:v>
                </c:pt>
                <c:pt idx="1848">
                  <c:v>0.29716769635332502</c:v>
                </c:pt>
                <c:pt idx="1849">
                  <c:v>0.29713457354472739</c:v>
                </c:pt>
                <c:pt idx="1850">
                  <c:v>0.29711837505388777</c:v>
                </c:pt>
                <c:pt idx="1851">
                  <c:v>0.29683921486290532</c:v>
                </c:pt>
                <c:pt idx="1852">
                  <c:v>0.29658123724430852</c:v>
                </c:pt>
                <c:pt idx="1853">
                  <c:v>0.29643404256621075</c:v>
                </c:pt>
                <c:pt idx="1854">
                  <c:v>0.29617816184882884</c:v>
                </c:pt>
                <c:pt idx="1855">
                  <c:v>0.29612309292862432</c:v>
                </c:pt>
                <c:pt idx="1856">
                  <c:v>0.29515375855692755</c:v>
                </c:pt>
                <c:pt idx="1857">
                  <c:v>0.29472637031422966</c:v>
                </c:pt>
                <c:pt idx="1858">
                  <c:v>0.29459409544903797</c:v>
                </c:pt>
                <c:pt idx="1859">
                  <c:v>0.29447749508584198</c:v>
                </c:pt>
                <c:pt idx="1860">
                  <c:v>0.29434172917389545</c:v>
                </c:pt>
                <c:pt idx="1861">
                  <c:v>0.29371256535144291</c:v>
                </c:pt>
                <c:pt idx="1862">
                  <c:v>0.29332482987346398</c:v>
                </c:pt>
                <c:pt idx="1863">
                  <c:v>0.29309975518139375</c:v>
                </c:pt>
                <c:pt idx="1864">
                  <c:v>0.29299309681266045</c:v>
                </c:pt>
                <c:pt idx="1865">
                  <c:v>0.28878510239628902</c:v>
                </c:pt>
                <c:pt idx="1866">
                  <c:v>0.28851275638105445</c:v>
                </c:pt>
                <c:pt idx="1867">
                  <c:v>0.28802021557292246</c:v>
                </c:pt>
                <c:pt idx="1868">
                  <c:v>0.28632158252628898</c:v>
                </c:pt>
                <c:pt idx="1869">
                  <c:v>0.28521805631376501</c:v>
                </c:pt>
                <c:pt idx="1870">
                  <c:v>0.28455919380345546</c:v>
                </c:pt>
                <c:pt idx="1871">
                  <c:v>0.28409112781047902</c:v>
                </c:pt>
                <c:pt idx="1872">
                  <c:v>0.28329317685118055</c:v>
                </c:pt>
                <c:pt idx="1873">
                  <c:v>0.28313948538736838</c:v>
                </c:pt>
                <c:pt idx="1874">
                  <c:v>0.28255240428357697</c:v>
                </c:pt>
                <c:pt idx="1875">
                  <c:v>0.28225367307412108</c:v>
                </c:pt>
                <c:pt idx="1876">
                  <c:v>0.28182166312230778</c:v>
                </c:pt>
                <c:pt idx="1877">
                  <c:v>0.28141309573739798</c:v>
                </c:pt>
                <c:pt idx="1878">
                  <c:v>0.28129741831027599</c:v>
                </c:pt>
                <c:pt idx="1879">
                  <c:v>0.28125877194207766</c:v>
                </c:pt>
                <c:pt idx="1880">
                  <c:v>0.28031931572238139</c:v>
                </c:pt>
                <c:pt idx="1881">
                  <c:v>0.27962646672616798</c:v>
                </c:pt>
                <c:pt idx="1882">
                  <c:v>0.27834641556822898</c:v>
                </c:pt>
                <c:pt idx="1883">
                  <c:v>0.27800933003864498</c:v>
                </c:pt>
                <c:pt idx="1884">
                  <c:v>0.2779147095322439</c:v>
                </c:pt>
                <c:pt idx="1885">
                  <c:v>0.27788772699153602</c:v>
                </c:pt>
                <c:pt idx="1886">
                  <c:v>0.27643538693339476</c:v>
                </c:pt>
                <c:pt idx="1887">
                  <c:v>0.27622662604602999</c:v>
                </c:pt>
                <c:pt idx="1888">
                  <c:v>0.27444498479033702</c:v>
                </c:pt>
                <c:pt idx="1889">
                  <c:v>0.27347530365976752</c:v>
                </c:pt>
                <c:pt idx="1890">
                  <c:v>0.27297127494708845</c:v>
                </c:pt>
                <c:pt idx="1891">
                  <c:v>0.27272013373081638</c:v>
                </c:pt>
                <c:pt idx="1892">
                  <c:v>0.27259246851390501</c:v>
                </c:pt>
                <c:pt idx="1893">
                  <c:v>0.27253175816953779</c:v>
                </c:pt>
                <c:pt idx="1894">
                  <c:v>0.26899166647136175</c:v>
                </c:pt>
                <c:pt idx="1895">
                  <c:v>0.26389583881902601</c:v>
                </c:pt>
                <c:pt idx="1896">
                  <c:v>0.26327708874010503</c:v>
                </c:pt>
                <c:pt idx="1897">
                  <c:v>0.26258299317655953</c:v>
                </c:pt>
                <c:pt idx="1898">
                  <c:v>0.26224139895559773</c:v>
                </c:pt>
                <c:pt idx="1899">
                  <c:v>0.26215194003407799</c:v>
                </c:pt>
                <c:pt idx="1900">
                  <c:v>0.26212827470633099</c:v>
                </c:pt>
                <c:pt idx="1901">
                  <c:v>0.26087974625119476</c:v>
                </c:pt>
                <c:pt idx="1902">
                  <c:v>0.25799238417153375</c:v>
                </c:pt>
                <c:pt idx="1903">
                  <c:v>0.25677609729218198</c:v>
                </c:pt>
                <c:pt idx="1904">
                  <c:v>0.25631141455346601</c:v>
                </c:pt>
                <c:pt idx="1905">
                  <c:v>0.25567314761361193</c:v>
                </c:pt>
                <c:pt idx="1906">
                  <c:v>0.25467622343420432</c:v>
                </c:pt>
                <c:pt idx="1907">
                  <c:v>0.25444663923301508</c:v>
                </c:pt>
                <c:pt idx="1908">
                  <c:v>0.25433300967510775</c:v>
                </c:pt>
                <c:pt idx="1909">
                  <c:v>0.25414298143865138</c:v>
                </c:pt>
                <c:pt idx="1910">
                  <c:v>0.25399062192134397</c:v>
                </c:pt>
                <c:pt idx="1911">
                  <c:v>0.25393906183488452</c:v>
                </c:pt>
                <c:pt idx="1912">
                  <c:v>0.25390385317616493</c:v>
                </c:pt>
                <c:pt idx="1913">
                  <c:v>0.25388026063281177</c:v>
                </c:pt>
                <c:pt idx="1914">
                  <c:v>0.25379109825279561</c:v>
                </c:pt>
                <c:pt idx="1915">
                  <c:v>0.25374560391987239</c:v>
                </c:pt>
                <c:pt idx="1916">
                  <c:v>0.25362851557390698</c:v>
                </c:pt>
                <c:pt idx="1917">
                  <c:v>0.25336906934321646</c:v>
                </c:pt>
                <c:pt idx="1918">
                  <c:v>0.25310110961801174</c:v>
                </c:pt>
                <c:pt idx="1919">
                  <c:v>0.252834136336615</c:v>
                </c:pt>
                <c:pt idx="1920">
                  <c:v>0.25270046943795132</c:v>
                </c:pt>
                <c:pt idx="1921">
                  <c:v>0.25263522005838934</c:v>
                </c:pt>
                <c:pt idx="1922">
                  <c:v>0.25150396977772832</c:v>
                </c:pt>
                <c:pt idx="1923">
                  <c:v>0.25056098706245777</c:v>
                </c:pt>
                <c:pt idx="1924">
                  <c:v>0.25022218710253002</c:v>
                </c:pt>
                <c:pt idx="1925">
                  <c:v>0.25020192265894675</c:v>
                </c:pt>
                <c:pt idx="1926">
                  <c:v>0.25015541922997908</c:v>
                </c:pt>
                <c:pt idx="1927">
                  <c:v>0.24981604377449348</c:v>
                </c:pt>
                <c:pt idx="1928">
                  <c:v>0.24981563766386999</c:v>
                </c:pt>
                <c:pt idx="1929">
                  <c:v>0.24972823638859229</c:v>
                </c:pt>
                <c:pt idx="1930">
                  <c:v>0.24970615860474801</c:v>
                </c:pt>
                <c:pt idx="1931">
                  <c:v>0.24968026470419899</c:v>
                </c:pt>
                <c:pt idx="1932">
                  <c:v>0.24937316783786029</c:v>
                </c:pt>
                <c:pt idx="1933">
                  <c:v>0.24834826958276746</c:v>
                </c:pt>
                <c:pt idx="1934">
                  <c:v>0.24830988048688232</c:v>
                </c:pt>
                <c:pt idx="1935">
                  <c:v>0.24806981620374688</c:v>
                </c:pt>
                <c:pt idx="1936">
                  <c:v>0.24802024899114719</c:v>
                </c:pt>
                <c:pt idx="1937">
                  <c:v>0.24777136770074601</c:v>
                </c:pt>
                <c:pt idx="1938">
                  <c:v>0.24767943032768022</c:v>
                </c:pt>
                <c:pt idx="1939">
                  <c:v>0.24759265014847526</c:v>
                </c:pt>
                <c:pt idx="1940">
                  <c:v>0.24757114532026722</c:v>
                </c:pt>
                <c:pt idx="1941">
                  <c:v>0.24750053014354301</c:v>
                </c:pt>
                <c:pt idx="1942">
                  <c:v>0.24736785570314301</c:v>
                </c:pt>
                <c:pt idx="1943">
                  <c:v>0.24734199950656133</c:v>
                </c:pt>
                <c:pt idx="1944">
                  <c:v>0.24730059642048199</c:v>
                </c:pt>
                <c:pt idx="1945">
                  <c:v>0.24694882945671229</c:v>
                </c:pt>
                <c:pt idx="1946">
                  <c:v>0.24660622591274101</c:v>
                </c:pt>
                <c:pt idx="1947">
                  <c:v>0.24651813849953139</c:v>
                </c:pt>
                <c:pt idx="1948">
                  <c:v>0.24649619451921842</c:v>
                </c:pt>
                <c:pt idx="1949">
                  <c:v>0.24649076489475899</c:v>
                </c:pt>
                <c:pt idx="1950">
                  <c:v>0.24641301384314226</c:v>
                </c:pt>
                <c:pt idx="1951">
                  <c:v>0.246141024972579</c:v>
                </c:pt>
                <c:pt idx="1952">
                  <c:v>0.24607077665870677</c:v>
                </c:pt>
                <c:pt idx="1953">
                  <c:v>0.24606583111373426</c:v>
                </c:pt>
                <c:pt idx="1954">
                  <c:v>0.24600645725306719</c:v>
                </c:pt>
                <c:pt idx="1955">
                  <c:v>0.24598298452793749</c:v>
                </c:pt>
                <c:pt idx="1956">
                  <c:v>0.24596111614429542</c:v>
                </c:pt>
                <c:pt idx="1957">
                  <c:v>0.24595009757152142</c:v>
                </c:pt>
                <c:pt idx="1958">
                  <c:v>0.24593923835205642</c:v>
                </c:pt>
                <c:pt idx="1959">
                  <c:v>0.24591560147519545</c:v>
                </c:pt>
                <c:pt idx="1960">
                  <c:v>0.24579858434095722</c:v>
                </c:pt>
                <c:pt idx="1961">
                  <c:v>0.24571145983678339</c:v>
                </c:pt>
                <c:pt idx="1962">
                  <c:v>0.24568980242921101</c:v>
                </c:pt>
                <c:pt idx="1963">
                  <c:v>0.245663678684405</c:v>
                </c:pt>
                <c:pt idx="1964">
                  <c:v>0.24559643284350433</c:v>
                </c:pt>
                <c:pt idx="1965">
                  <c:v>0.24557615657107129</c:v>
                </c:pt>
                <c:pt idx="1966">
                  <c:v>0.24555446972534026</c:v>
                </c:pt>
                <c:pt idx="1967">
                  <c:v>0.24550910929336622</c:v>
                </c:pt>
                <c:pt idx="1968">
                  <c:v>0.24548736601502433</c:v>
                </c:pt>
                <c:pt idx="1969">
                  <c:v>0.24522227849327299</c:v>
                </c:pt>
                <c:pt idx="1970">
                  <c:v>0.24340158472512932</c:v>
                </c:pt>
                <c:pt idx="1971">
                  <c:v>0.24300165556808401</c:v>
                </c:pt>
                <c:pt idx="1972">
                  <c:v>0.24240396186805199</c:v>
                </c:pt>
                <c:pt idx="1973">
                  <c:v>0.24223048089167545</c:v>
                </c:pt>
                <c:pt idx="1974">
                  <c:v>0.24217274555386401</c:v>
                </c:pt>
                <c:pt idx="1975">
                  <c:v>0.241279808084717</c:v>
                </c:pt>
                <c:pt idx="1976">
                  <c:v>0.24089018888797045</c:v>
                </c:pt>
                <c:pt idx="1977">
                  <c:v>0.24023358217815299</c:v>
                </c:pt>
                <c:pt idx="1978">
                  <c:v>0.24017467875077778</c:v>
                </c:pt>
                <c:pt idx="1979">
                  <c:v>0.24008042940518101</c:v>
                </c:pt>
                <c:pt idx="1980">
                  <c:v>0.24001565311015799</c:v>
                </c:pt>
                <c:pt idx="1981">
                  <c:v>0.23992599898505701</c:v>
                </c:pt>
                <c:pt idx="1982">
                  <c:v>0.239658899035639</c:v>
                </c:pt>
                <c:pt idx="1983">
                  <c:v>0.23901281180270822</c:v>
                </c:pt>
                <c:pt idx="1984">
                  <c:v>0.23887028022182399</c:v>
                </c:pt>
                <c:pt idx="1985">
                  <c:v>0.23868847597176901</c:v>
                </c:pt>
                <c:pt idx="1986">
                  <c:v>0.238550675146281</c:v>
                </c:pt>
                <c:pt idx="1987">
                  <c:v>0.238520915834634</c:v>
                </c:pt>
                <c:pt idx="1988">
                  <c:v>0.23844486781091029</c:v>
                </c:pt>
                <c:pt idx="1989">
                  <c:v>0.23822747787375601</c:v>
                </c:pt>
                <c:pt idx="1990">
                  <c:v>0.23803476303108301</c:v>
                </c:pt>
                <c:pt idx="1991">
                  <c:v>0.237976912713737</c:v>
                </c:pt>
                <c:pt idx="1992">
                  <c:v>0.23771939906950126</c:v>
                </c:pt>
                <c:pt idx="1993">
                  <c:v>0.23741547268335522</c:v>
                </c:pt>
                <c:pt idx="1994">
                  <c:v>0.23741473731368501</c:v>
                </c:pt>
                <c:pt idx="1995">
                  <c:v>0.23739503244635829</c:v>
                </c:pt>
                <c:pt idx="1996">
                  <c:v>0.23702811246740729</c:v>
                </c:pt>
                <c:pt idx="1997">
                  <c:v>0.23695786812734926</c:v>
                </c:pt>
                <c:pt idx="1998">
                  <c:v>0.23691137338825019</c:v>
                </c:pt>
                <c:pt idx="1999">
                  <c:v>0.23683779311611122</c:v>
                </c:pt>
                <c:pt idx="2000">
                  <c:v>0.23677231685891201</c:v>
                </c:pt>
                <c:pt idx="2001">
                  <c:v>0.23670606119907622</c:v>
                </c:pt>
                <c:pt idx="2002">
                  <c:v>0.23666369804857187</c:v>
                </c:pt>
                <c:pt idx="2003">
                  <c:v>0.236653475340112</c:v>
                </c:pt>
                <c:pt idx="2004">
                  <c:v>0.23651521213045926</c:v>
                </c:pt>
                <c:pt idx="2005">
                  <c:v>0.23646511737987022</c:v>
                </c:pt>
                <c:pt idx="2006">
                  <c:v>0.23645706383520429</c:v>
                </c:pt>
                <c:pt idx="2007">
                  <c:v>0.23644753568835819</c:v>
                </c:pt>
                <c:pt idx="2008">
                  <c:v>0.236400669588608</c:v>
                </c:pt>
                <c:pt idx="2009">
                  <c:v>0.23638299046129532</c:v>
                </c:pt>
                <c:pt idx="2010">
                  <c:v>0.23574774584630245</c:v>
                </c:pt>
                <c:pt idx="2011">
                  <c:v>0.23500901271396199</c:v>
                </c:pt>
                <c:pt idx="2012">
                  <c:v>0.234624114732011</c:v>
                </c:pt>
                <c:pt idx="2013">
                  <c:v>0.22819052222191882</c:v>
                </c:pt>
                <c:pt idx="2014">
                  <c:v>0.22652089635280909</c:v>
                </c:pt>
                <c:pt idx="2015">
                  <c:v>0.22609202036542828</c:v>
                </c:pt>
                <c:pt idx="2016">
                  <c:v>0.22597814540794928</c:v>
                </c:pt>
                <c:pt idx="2017">
                  <c:v>0.2259477546504304</c:v>
                </c:pt>
                <c:pt idx="2018">
                  <c:v>0.22417828989695415</c:v>
                </c:pt>
                <c:pt idx="2019">
                  <c:v>0.22303446390280615</c:v>
                </c:pt>
                <c:pt idx="2020">
                  <c:v>0.21883979092710026</c:v>
                </c:pt>
                <c:pt idx="2021">
                  <c:v>0.21838622314370901</c:v>
                </c:pt>
                <c:pt idx="2022">
                  <c:v>0.21754169093154299</c:v>
                </c:pt>
                <c:pt idx="2023">
                  <c:v>0.21609675824673599</c:v>
                </c:pt>
                <c:pt idx="2024">
                  <c:v>0.21582266533257397</c:v>
                </c:pt>
                <c:pt idx="2025">
                  <c:v>0.21538023421748526</c:v>
                </c:pt>
                <c:pt idx="2026">
                  <c:v>0.21526624773978226</c:v>
                </c:pt>
                <c:pt idx="2027">
                  <c:v>0.21523690834573722</c:v>
                </c:pt>
                <c:pt idx="2028">
                  <c:v>0.21471995339340533</c:v>
                </c:pt>
                <c:pt idx="2029">
                  <c:v>0.21402966776193799</c:v>
                </c:pt>
                <c:pt idx="2030">
                  <c:v>0.21367710263513701</c:v>
                </c:pt>
                <c:pt idx="2031">
                  <c:v>0.21349582687294733</c:v>
                </c:pt>
                <c:pt idx="2032">
                  <c:v>0.21341201902321499</c:v>
                </c:pt>
                <c:pt idx="2033">
                  <c:v>0.21207488425191201</c:v>
                </c:pt>
                <c:pt idx="2034">
                  <c:v>0.21033326312538422</c:v>
                </c:pt>
                <c:pt idx="2035">
                  <c:v>0.21028542736533626</c:v>
                </c:pt>
                <c:pt idx="2036">
                  <c:v>0.20988679269630026</c:v>
                </c:pt>
                <c:pt idx="2037">
                  <c:v>0.20977345569624722</c:v>
                </c:pt>
                <c:pt idx="2038">
                  <c:v>0.20974452662855281</c:v>
                </c:pt>
                <c:pt idx="2039">
                  <c:v>0.20972048023652626</c:v>
                </c:pt>
                <c:pt idx="2040">
                  <c:v>0.20936670824408588</c:v>
                </c:pt>
                <c:pt idx="2041">
                  <c:v>0.20926473571067122</c:v>
                </c:pt>
                <c:pt idx="2042">
                  <c:v>0.20816980427716919</c:v>
                </c:pt>
                <c:pt idx="2043">
                  <c:v>0.208133303234913</c:v>
                </c:pt>
                <c:pt idx="2044">
                  <c:v>0.20785105417597299</c:v>
                </c:pt>
                <c:pt idx="2045">
                  <c:v>0.20777944330480419</c:v>
                </c:pt>
                <c:pt idx="2046">
                  <c:v>0.20755318584430332</c:v>
                </c:pt>
                <c:pt idx="2047">
                  <c:v>0.207502208463058</c:v>
                </c:pt>
                <c:pt idx="2048">
                  <c:v>0.20739885611950001</c:v>
                </c:pt>
                <c:pt idx="2049">
                  <c:v>0.20735411353504599</c:v>
                </c:pt>
                <c:pt idx="2050">
                  <c:v>0.20713895915027819</c:v>
                </c:pt>
                <c:pt idx="2051">
                  <c:v>0.20705503556939045</c:v>
                </c:pt>
                <c:pt idx="2052">
                  <c:v>0.20694301473162133</c:v>
                </c:pt>
                <c:pt idx="2053">
                  <c:v>0.20691453121443626</c:v>
                </c:pt>
                <c:pt idx="2054">
                  <c:v>0.20677753132319601</c:v>
                </c:pt>
                <c:pt idx="2055">
                  <c:v>0.20659869004653422</c:v>
                </c:pt>
                <c:pt idx="2056">
                  <c:v>0.20650992779589999</c:v>
                </c:pt>
                <c:pt idx="2057">
                  <c:v>0.20607810507340599</c:v>
                </c:pt>
                <c:pt idx="2058">
                  <c:v>0.205914525735682</c:v>
                </c:pt>
                <c:pt idx="2059">
                  <c:v>0.205626760759995</c:v>
                </c:pt>
                <c:pt idx="2060">
                  <c:v>0.20551297462417001</c:v>
                </c:pt>
                <c:pt idx="2061">
                  <c:v>0.20548439941795629</c:v>
                </c:pt>
                <c:pt idx="2062">
                  <c:v>0.20536421078259626</c:v>
                </c:pt>
                <c:pt idx="2063">
                  <c:v>0.205000771478904</c:v>
                </c:pt>
                <c:pt idx="2064">
                  <c:v>0.20491214690937429</c:v>
                </c:pt>
                <c:pt idx="2065">
                  <c:v>0.20482083153164801</c:v>
                </c:pt>
                <c:pt idx="2066">
                  <c:v>0.20479846585809142</c:v>
                </c:pt>
                <c:pt idx="2067">
                  <c:v>0.20476973954015726</c:v>
                </c:pt>
                <c:pt idx="2068">
                  <c:v>0.20473167719037599</c:v>
                </c:pt>
                <c:pt idx="2069">
                  <c:v>0.20455740960555288</c:v>
                </c:pt>
                <c:pt idx="2070">
                  <c:v>0.204549629705602</c:v>
                </c:pt>
                <c:pt idx="2071">
                  <c:v>0.20443634438142949</c:v>
                </c:pt>
                <c:pt idx="2072">
                  <c:v>0.20440801047381099</c:v>
                </c:pt>
                <c:pt idx="2073">
                  <c:v>0.20436895240744032</c:v>
                </c:pt>
                <c:pt idx="2074">
                  <c:v>0.20427943935890022</c:v>
                </c:pt>
                <c:pt idx="2075">
                  <c:v>0.204255647660046</c:v>
                </c:pt>
                <c:pt idx="2076">
                  <c:v>0.20422733135947632</c:v>
                </c:pt>
                <c:pt idx="2077">
                  <c:v>0.20421284771473122</c:v>
                </c:pt>
                <c:pt idx="2078">
                  <c:v>0.20416597469832801</c:v>
                </c:pt>
                <c:pt idx="2079">
                  <c:v>0.204137604007815</c:v>
                </c:pt>
                <c:pt idx="2080">
                  <c:v>0.20253531650194725</c:v>
                </c:pt>
                <c:pt idx="2081">
                  <c:v>0.20192258208460101</c:v>
                </c:pt>
                <c:pt idx="2082">
                  <c:v>0.19884749563500034</c:v>
                </c:pt>
                <c:pt idx="2083">
                  <c:v>0.19700256087285609</c:v>
                </c:pt>
                <c:pt idx="2084">
                  <c:v>0.19604313773651127</c:v>
                </c:pt>
                <c:pt idx="2085">
                  <c:v>0.19556847108508416</c:v>
                </c:pt>
                <c:pt idx="2086">
                  <c:v>0.19556844832079134</c:v>
                </c:pt>
                <c:pt idx="2087">
                  <c:v>0.19532405403893391</c:v>
                </c:pt>
                <c:pt idx="2088">
                  <c:v>0.19520723159308531</c:v>
                </c:pt>
                <c:pt idx="2089">
                  <c:v>0.19471499409858209</c:v>
                </c:pt>
                <c:pt idx="2090">
                  <c:v>0.19420319452124241</c:v>
                </c:pt>
                <c:pt idx="2091">
                  <c:v>0.19391243457592269</c:v>
                </c:pt>
                <c:pt idx="2092">
                  <c:v>0.19373654708308591</c:v>
                </c:pt>
                <c:pt idx="2093">
                  <c:v>0.19185088425512509</c:v>
                </c:pt>
                <c:pt idx="2094">
                  <c:v>0.19167361782417186</c:v>
                </c:pt>
                <c:pt idx="2095">
                  <c:v>0.19115901413804989</c:v>
                </c:pt>
                <c:pt idx="2096">
                  <c:v>0.19007635609422815</c:v>
                </c:pt>
                <c:pt idx="2097">
                  <c:v>0.18912280947065188</c:v>
                </c:pt>
                <c:pt idx="2098">
                  <c:v>0.18840021292417899</c:v>
                </c:pt>
                <c:pt idx="2099">
                  <c:v>0.18831283978678826</c:v>
                </c:pt>
                <c:pt idx="2100">
                  <c:v>0.18819649866327129</c:v>
                </c:pt>
                <c:pt idx="2101">
                  <c:v>0.18813790275687622</c:v>
                </c:pt>
                <c:pt idx="2102">
                  <c:v>0.18622858939704029</c:v>
                </c:pt>
                <c:pt idx="2103">
                  <c:v>0.18570398326220539</c:v>
                </c:pt>
                <c:pt idx="2104">
                  <c:v>0.18508833875632749</c:v>
                </c:pt>
                <c:pt idx="2105">
                  <c:v>0.18409177936163201</c:v>
                </c:pt>
                <c:pt idx="2106">
                  <c:v>0.18247017448826519</c:v>
                </c:pt>
                <c:pt idx="2107">
                  <c:v>0.18209799599349633</c:v>
                </c:pt>
                <c:pt idx="2108">
                  <c:v>0.18143308926051699</c:v>
                </c:pt>
                <c:pt idx="2109">
                  <c:v>0.18097918999758522</c:v>
                </c:pt>
                <c:pt idx="2110">
                  <c:v>0.18072366529980297</c:v>
                </c:pt>
                <c:pt idx="2111">
                  <c:v>0.18064322749400899</c:v>
                </c:pt>
                <c:pt idx="2112">
                  <c:v>0.18061058011452299</c:v>
                </c:pt>
                <c:pt idx="2113">
                  <c:v>0.180153711327035</c:v>
                </c:pt>
                <c:pt idx="2114">
                  <c:v>0.17992623161816126</c:v>
                </c:pt>
                <c:pt idx="2115">
                  <c:v>0.17986101363526599</c:v>
                </c:pt>
                <c:pt idx="2116">
                  <c:v>0.17970125927030822</c:v>
                </c:pt>
                <c:pt idx="2117">
                  <c:v>0.17907600151948699</c:v>
                </c:pt>
                <c:pt idx="2118">
                  <c:v>0.17891211978609245</c:v>
                </c:pt>
                <c:pt idx="2119">
                  <c:v>0.17886876583508801</c:v>
                </c:pt>
                <c:pt idx="2120">
                  <c:v>0.17842878186855399</c:v>
                </c:pt>
                <c:pt idx="2121">
                  <c:v>0.17811526875199529</c:v>
                </c:pt>
                <c:pt idx="2122">
                  <c:v>0.177685555734691</c:v>
                </c:pt>
                <c:pt idx="2123">
                  <c:v>0.17721195780139049</c:v>
                </c:pt>
                <c:pt idx="2124">
                  <c:v>0.17717067150832788</c:v>
                </c:pt>
                <c:pt idx="2125">
                  <c:v>0.17698068243895901</c:v>
                </c:pt>
                <c:pt idx="2126">
                  <c:v>0.17697698773744833</c:v>
                </c:pt>
                <c:pt idx="2127">
                  <c:v>0.17696244949516649</c:v>
                </c:pt>
                <c:pt idx="2128">
                  <c:v>0.17690605830672126</c:v>
                </c:pt>
                <c:pt idx="2129">
                  <c:v>0.176500223390571</c:v>
                </c:pt>
                <c:pt idx="2130">
                  <c:v>0.17625350545670401</c:v>
                </c:pt>
                <c:pt idx="2131">
                  <c:v>0.17602460054338701</c:v>
                </c:pt>
                <c:pt idx="2132">
                  <c:v>0.17601392613314301</c:v>
                </c:pt>
                <c:pt idx="2133">
                  <c:v>0.17596066633451188</c:v>
                </c:pt>
                <c:pt idx="2134">
                  <c:v>0.17594615787308529</c:v>
                </c:pt>
                <c:pt idx="2135">
                  <c:v>0.17576784915337329</c:v>
                </c:pt>
                <c:pt idx="2136">
                  <c:v>0.17575447457136045</c:v>
                </c:pt>
                <c:pt idx="2137">
                  <c:v>0.17569716705176999</c:v>
                </c:pt>
                <c:pt idx="2138">
                  <c:v>0.17569644143989926</c:v>
                </c:pt>
                <c:pt idx="2139">
                  <c:v>0.17562327688169699</c:v>
                </c:pt>
                <c:pt idx="2140">
                  <c:v>0.17524407988668123</c:v>
                </c:pt>
                <c:pt idx="2141">
                  <c:v>0.17502914603797826</c:v>
                </c:pt>
                <c:pt idx="2142">
                  <c:v>0.17434654481067599</c:v>
                </c:pt>
                <c:pt idx="2143">
                  <c:v>0.17395190045578801</c:v>
                </c:pt>
                <c:pt idx="2144">
                  <c:v>0.17351367558149439</c:v>
                </c:pt>
                <c:pt idx="2145">
                  <c:v>0.17332418124606519</c:v>
                </c:pt>
                <c:pt idx="2146">
                  <c:v>0.17300119832099523</c:v>
                </c:pt>
                <c:pt idx="2147">
                  <c:v>0.17283904925378288</c:v>
                </c:pt>
                <c:pt idx="2148">
                  <c:v>0.17180710677693126</c:v>
                </c:pt>
                <c:pt idx="2149">
                  <c:v>0.16978372920200291</c:v>
                </c:pt>
                <c:pt idx="2150">
                  <c:v>0.16931752119617816</c:v>
                </c:pt>
                <c:pt idx="2151">
                  <c:v>0.16822795174710628</c:v>
                </c:pt>
                <c:pt idx="2152">
                  <c:v>0.16817623982204127</c:v>
                </c:pt>
                <c:pt idx="2153">
                  <c:v>0.16774922014894628</c:v>
                </c:pt>
                <c:pt idx="2154">
                  <c:v>0.16744734934922353</c:v>
                </c:pt>
                <c:pt idx="2155">
                  <c:v>0.16722148926564012</c:v>
                </c:pt>
                <c:pt idx="2156">
                  <c:v>0.16641043687979057</c:v>
                </c:pt>
                <c:pt idx="2157">
                  <c:v>0.16615858583182527</c:v>
                </c:pt>
                <c:pt idx="2158">
                  <c:v>0.16614396691391789</c:v>
                </c:pt>
                <c:pt idx="2159">
                  <c:v>0.16595086178589516</c:v>
                </c:pt>
                <c:pt idx="2160">
                  <c:v>0.1651106027188739</c:v>
                </c:pt>
                <c:pt idx="2161">
                  <c:v>0.1648221120957549</c:v>
                </c:pt>
                <c:pt idx="2162">
                  <c:v>0.16452308954430528</c:v>
                </c:pt>
                <c:pt idx="2163">
                  <c:v>0.16426618047484334</c:v>
                </c:pt>
                <c:pt idx="2164">
                  <c:v>0.16422873975654209</c:v>
                </c:pt>
                <c:pt idx="2165">
                  <c:v>0.16413425064889708</c:v>
                </c:pt>
                <c:pt idx="2166">
                  <c:v>0.16406171064301589</c:v>
                </c:pt>
                <c:pt idx="2167">
                  <c:v>0.16394352130418008</c:v>
                </c:pt>
                <c:pt idx="2168">
                  <c:v>0.16366382832512499</c:v>
                </c:pt>
                <c:pt idx="2169">
                  <c:v>0.16346046627993915</c:v>
                </c:pt>
                <c:pt idx="2170">
                  <c:v>0.16337809379673515</c:v>
                </c:pt>
                <c:pt idx="2171">
                  <c:v>0.1631267117176099</c:v>
                </c:pt>
                <c:pt idx="2172">
                  <c:v>0.16311030282601915</c:v>
                </c:pt>
                <c:pt idx="2173">
                  <c:v>0.16271713760029741</c:v>
                </c:pt>
                <c:pt idx="2174">
                  <c:v>0.16254578836159128</c:v>
                </c:pt>
                <c:pt idx="2175">
                  <c:v>0.1625456419587849</c:v>
                </c:pt>
                <c:pt idx="2176">
                  <c:v>0.16250136434215609</c:v>
                </c:pt>
                <c:pt idx="2177">
                  <c:v>0.16228379156502931</c:v>
                </c:pt>
                <c:pt idx="2178">
                  <c:v>0.16223693965565408</c:v>
                </c:pt>
                <c:pt idx="2179">
                  <c:v>0.16211094043820212</c:v>
                </c:pt>
                <c:pt idx="2180">
                  <c:v>0.16126365443211116</c:v>
                </c:pt>
                <c:pt idx="2181">
                  <c:v>0.16123709708673728</c:v>
                </c:pt>
                <c:pt idx="2182">
                  <c:v>0.16091695126617928</c:v>
                </c:pt>
                <c:pt idx="2183">
                  <c:v>0.16078225733900608</c:v>
                </c:pt>
                <c:pt idx="2184">
                  <c:v>0.16074617738176528</c:v>
                </c:pt>
                <c:pt idx="2185">
                  <c:v>0.16054680386015116</c:v>
                </c:pt>
                <c:pt idx="2186">
                  <c:v>0.16048380884114027</c:v>
                </c:pt>
                <c:pt idx="2187">
                  <c:v>0.15978987007652826</c:v>
                </c:pt>
                <c:pt idx="2188">
                  <c:v>0.15922531565447029</c:v>
                </c:pt>
                <c:pt idx="2189">
                  <c:v>0.15893693298101338</c:v>
                </c:pt>
                <c:pt idx="2190">
                  <c:v>0.15879861474463899</c:v>
                </c:pt>
                <c:pt idx="2191">
                  <c:v>0.15805352382224219</c:v>
                </c:pt>
                <c:pt idx="2192">
                  <c:v>0.15723616641660826</c:v>
                </c:pt>
                <c:pt idx="2193">
                  <c:v>0.15633640988492345</c:v>
                </c:pt>
                <c:pt idx="2194">
                  <c:v>0.15469470386719042</c:v>
                </c:pt>
                <c:pt idx="2195">
                  <c:v>0.15456295826803301</c:v>
                </c:pt>
                <c:pt idx="2196">
                  <c:v>0.15454802584753138</c:v>
                </c:pt>
                <c:pt idx="2197">
                  <c:v>0.15410486730465187</c:v>
                </c:pt>
                <c:pt idx="2198">
                  <c:v>0.15386027425208301</c:v>
                </c:pt>
                <c:pt idx="2199">
                  <c:v>0.15368857557364188</c:v>
                </c:pt>
                <c:pt idx="2200">
                  <c:v>0.15368660916141019</c:v>
                </c:pt>
                <c:pt idx="2201">
                  <c:v>0.15364199009338722</c:v>
                </c:pt>
                <c:pt idx="2202">
                  <c:v>0.15309680197333819</c:v>
                </c:pt>
                <c:pt idx="2203">
                  <c:v>0.15267359440809997</c:v>
                </c:pt>
                <c:pt idx="2204">
                  <c:v>0.15225950529502499</c:v>
                </c:pt>
                <c:pt idx="2205">
                  <c:v>0.15203685941352801</c:v>
                </c:pt>
                <c:pt idx="2206">
                  <c:v>0.15197534431482826</c:v>
                </c:pt>
                <c:pt idx="2207">
                  <c:v>0.15032656055235399</c:v>
                </c:pt>
                <c:pt idx="2208">
                  <c:v>0.14991338844931945</c:v>
                </c:pt>
                <c:pt idx="2209">
                  <c:v>0.14920810619473032</c:v>
                </c:pt>
                <c:pt idx="2210">
                  <c:v>0.149137748202545</c:v>
                </c:pt>
                <c:pt idx="2211">
                  <c:v>0.14903070918133032</c:v>
                </c:pt>
                <c:pt idx="2212">
                  <c:v>0.14898591840541422</c:v>
                </c:pt>
                <c:pt idx="2213">
                  <c:v>0.14853654024676499</c:v>
                </c:pt>
                <c:pt idx="2214">
                  <c:v>0.14823495509247842</c:v>
                </c:pt>
                <c:pt idx="2215">
                  <c:v>0.14808684577469899</c:v>
                </c:pt>
                <c:pt idx="2216">
                  <c:v>0.14787567228921181</c:v>
                </c:pt>
                <c:pt idx="2217">
                  <c:v>0.14753386040791319</c:v>
                </c:pt>
                <c:pt idx="2218">
                  <c:v>0.14681791683976422</c:v>
                </c:pt>
                <c:pt idx="2219">
                  <c:v>0.146637633359708</c:v>
                </c:pt>
                <c:pt idx="2220">
                  <c:v>0.14659187728199199</c:v>
                </c:pt>
                <c:pt idx="2221">
                  <c:v>0.14632762037745101</c:v>
                </c:pt>
                <c:pt idx="2222">
                  <c:v>0.14571801963542533</c:v>
                </c:pt>
                <c:pt idx="2223">
                  <c:v>0.14560896083281499</c:v>
                </c:pt>
                <c:pt idx="2224">
                  <c:v>0.14542836368457099</c:v>
                </c:pt>
                <c:pt idx="2225">
                  <c:v>0.14541275557678529</c:v>
                </c:pt>
                <c:pt idx="2226">
                  <c:v>0.14538271864466387</c:v>
                </c:pt>
                <c:pt idx="2227">
                  <c:v>0.14526139596307899</c:v>
                </c:pt>
                <c:pt idx="2228">
                  <c:v>0.14499713677429149</c:v>
                </c:pt>
                <c:pt idx="2229">
                  <c:v>0.14481693768122142</c:v>
                </c:pt>
                <c:pt idx="2230">
                  <c:v>0.14477160489731919</c:v>
                </c:pt>
                <c:pt idx="2231">
                  <c:v>0.14469102653140425</c:v>
                </c:pt>
                <c:pt idx="2232">
                  <c:v>0.14453875937532529</c:v>
                </c:pt>
                <c:pt idx="2233">
                  <c:v>0.14451055242911801</c:v>
                </c:pt>
                <c:pt idx="2234">
                  <c:v>0.14446504521118123</c:v>
                </c:pt>
                <c:pt idx="2235">
                  <c:v>0.14435809894248519</c:v>
                </c:pt>
                <c:pt idx="2236">
                  <c:v>0.14431278015998023</c:v>
                </c:pt>
                <c:pt idx="2237">
                  <c:v>0.14382967261743601</c:v>
                </c:pt>
                <c:pt idx="2238">
                  <c:v>0.13990654870477101</c:v>
                </c:pt>
                <c:pt idx="2239">
                  <c:v>0.13888765236701001</c:v>
                </c:pt>
                <c:pt idx="2240">
                  <c:v>0.13869318062278899</c:v>
                </c:pt>
                <c:pt idx="2241">
                  <c:v>0.13861618429368797</c:v>
                </c:pt>
                <c:pt idx="2242">
                  <c:v>0.138545718893689</c:v>
                </c:pt>
                <c:pt idx="2243">
                  <c:v>0.13679555482412326</c:v>
                </c:pt>
                <c:pt idx="2244">
                  <c:v>0.13646447804537526</c:v>
                </c:pt>
                <c:pt idx="2245">
                  <c:v>0.13644753360291026</c:v>
                </c:pt>
                <c:pt idx="2246">
                  <c:v>0.13632333524771301</c:v>
                </c:pt>
                <c:pt idx="2247">
                  <c:v>0.13440680144336922</c:v>
                </c:pt>
                <c:pt idx="2248">
                  <c:v>0.13434771967661888</c:v>
                </c:pt>
                <c:pt idx="2249">
                  <c:v>0.13398874311201622</c:v>
                </c:pt>
                <c:pt idx="2250">
                  <c:v>0.13321137102055897</c:v>
                </c:pt>
                <c:pt idx="2251">
                  <c:v>0.13291391957016432</c:v>
                </c:pt>
                <c:pt idx="2252">
                  <c:v>0.13283402400831187</c:v>
                </c:pt>
                <c:pt idx="2253">
                  <c:v>0.13218868537821388</c:v>
                </c:pt>
                <c:pt idx="2254">
                  <c:v>0.131567270463889</c:v>
                </c:pt>
                <c:pt idx="2255">
                  <c:v>0.13141025996199829</c:v>
                </c:pt>
                <c:pt idx="2256">
                  <c:v>0.130985017990112</c:v>
                </c:pt>
                <c:pt idx="2257">
                  <c:v>0.13071618087327538</c:v>
                </c:pt>
                <c:pt idx="2258">
                  <c:v>0.13067704111109499</c:v>
                </c:pt>
                <c:pt idx="2259">
                  <c:v>0.13059444332083722</c:v>
                </c:pt>
                <c:pt idx="2260">
                  <c:v>0.13029738116511339</c:v>
                </c:pt>
                <c:pt idx="2261">
                  <c:v>0.13010474924029997</c:v>
                </c:pt>
                <c:pt idx="2262">
                  <c:v>0.130090611901198</c:v>
                </c:pt>
                <c:pt idx="2263">
                  <c:v>0.12996852984133322</c:v>
                </c:pt>
                <c:pt idx="2264">
                  <c:v>0.129879134390635</c:v>
                </c:pt>
                <c:pt idx="2265">
                  <c:v>0.129764727698197</c:v>
                </c:pt>
                <c:pt idx="2266">
                  <c:v>0.12974492553384201</c:v>
                </c:pt>
                <c:pt idx="2267">
                  <c:v>0.12965561087068381</c:v>
                </c:pt>
                <c:pt idx="2268">
                  <c:v>0.129518352603572</c:v>
                </c:pt>
                <c:pt idx="2269">
                  <c:v>0.12945214629190399</c:v>
                </c:pt>
                <c:pt idx="2270">
                  <c:v>0.12835167255207897</c:v>
                </c:pt>
                <c:pt idx="2271">
                  <c:v>0.12729525164758301</c:v>
                </c:pt>
                <c:pt idx="2272">
                  <c:v>0.12686078041785201</c:v>
                </c:pt>
                <c:pt idx="2273">
                  <c:v>0.12669379475142922</c:v>
                </c:pt>
                <c:pt idx="2274">
                  <c:v>0.12646677263389897</c:v>
                </c:pt>
                <c:pt idx="2275">
                  <c:v>0.12518461667508168</c:v>
                </c:pt>
                <c:pt idx="2276">
                  <c:v>0.12433549673444801</c:v>
                </c:pt>
                <c:pt idx="2277">
                  <c:v>0.12390571283679502</c:v>
                </c:pt>
                <c:pt idx="2278">
                  <c:v>0.1236972505662282</c:v>
                </c:pt>
                <c:pt idx="2279">
                  <c:v>0.12173541005829119</c:v>
                </c:pt>
                <c:pt idx="2280">
                  <c:v>0.11956395428629524</c:v>
                </c:pt>
                <c:pt idx="2281">
                  <c:v>0.11773042487616216</c:v>
                </c:pt>
                <c:pt idx="2282">
                  <c:v>0.11715949732782491</c:v>
                </c:pt>
                <c:pt idx="2283">
                  <c:v>0.11670479426631622</c:v>
                </c:pt>
                <c:pt idx="2284">
                  <c:v>0.11644093339460096</c:v>
                </c:pt>
                <c:pt idx="2285">
                  <c:v>0.11637187308023414</c:v>
                </c:pt>
                <c:pt idx="2286">
                  <c:v>0.11482197508860924</c:v>
                </c:pt>
                <c:pt idx="2287">
                  <c:v>0.11241241405981102</c:v>
                </c:pt>
                <c:pt idx="2288">
                  <c:v>0.11195483039793394</c:v>
                </c:pt>
                <c:pt idx="2289">
                  <c:v>0.11150669271795208</c:v>
                </c:pt>
                <c:pt idx="2290">
                  <c:v>0.11117886769560996</c:v>
                </c:pt>
                <c:pt idx="2291">
                  <c:v>0.11117420024160324</c:v>
                </c:pt>
                <c:pt idx="2292">
                  <c:v>0.11085630297038802</c:v>
                </c:pt>
                <c:pt idx="2293">
                  <c:v>0.11076865995570408</c:v>
                </c:pt>
                <c:pt idx="2294">
                  <c:v>0.11058651452544002</c:v>
                </c:pt>
                <c:pt idx="2295">
                  <c:v>0.109501528790342</c:v>
                </c:pt>
                <c:pt idx="2296">
                  <c:v>0.10942450024822122</c:v>
                </c:pt>
                <c:pt idx="2297">
                  <c:v>0.1092835652528531</c:v>
                </c:pt>
                <c:pt idx="2298">
                  <c:v>0.10922473672264925</c:v>
                </c:pt>
                <c:pt idx="2299">
                  <c:v>0.10915460737118719</c:v>
                </c:pt>
                <c:pt idx="2300">
                  <c:v>0.10901103930821709</c:v>
                </c:pt>
                <c:pt idx="2301">
                  <c:v>0.10899833653663013</c:v>
                </c:pt>
                <c:pt idx="2302">
                  <c:v>0.10885049436877001</c:v>
                </c:pt>
                <c:pt idx="2303">
                  <c:v>0.108324413499937</c:v>
                </c:pt>
                <c:pt idx="2304">
                  <c:v>0.10784345285258802</c:v>
                </c:pt>
                <c:pt idx="2305">
                  <c:v>0.10760396015723112</c:v>
                </c:pt>
                <c:pt idx="2306">
                  <c:v>0.10721891721964398</c:v>
                </c:pt>
                <c:pt idx="2307">
                  <c:v>0.10681482561578498</c:v>
                </c:pt>
                <c:pt idx="2308">
                  <c:v>0.10568790574409798</c:v>
                </c:pt>
                <c:pt idx="2309">
                  <c:v>0.1055045638424391</c:v>
                </c:pt>
                <c:pt idx="2310">
                  <c:v>0.10540121217161216</c:v>
                </c:pt>
                <c:pt idx="2311">
                  <c:v>0.105328583589127</c:v>
                </c:pt>
                <c:pt idx="2312">
                  <c:v>0.1049396134654501</c:v>
                </c:pt>
                <c:pt idx="2313">
                  <c:v>0.104857702835951</c:v>
                </c:pt>
                <c:pt idx="2314">
                  <c:v>0.10449419593282602</c:v>
                </c:pt>
                <c:pt idx="2315">
                  <c:v>0.10428769530483398</c:v>
                </c:pt>
                <c:pt idx="2316">
                  <c:v>0.10386084503546902</c:v>
                </c:pt>
                <c:pt idx="2317">
                  <c:v>0.1037832323709271</c:v>
                </c:pt>
                <c:pt idx="2318">
                  <c:v>0.1037154557479061</c:v>
                </c:pt>
                <c:pt idx="2319">
                  <c:v>0.10350739318364598</c:v>
                </c:pt>
                <c:pt idx="2320">
                  <c:v>0.10342677959109213</c:v>
                </c:pt>
                <c:pt idx="2321">
                  <c:v>0.10336279948653716</c:v>
                </c:pt>
                <c:pt idx="2322">
                  <c:v>0.103353475019693</c:v>
                </c:pt>
                <c:pt idx="2323">
                  <c:v>0.10319286610902598</c:v>
                </c:pt>
                <c:pt idx="2324">
                  <c:v>0.10311462735607115</c:v>
                </c:pt>
                <c:pt idx="2325">
                  <c:v>0.10290638544983002</c:v>
                </c:pt>
                <c:pt idx="2326">
                  <c:v>0.10271162173145516</c:v>
                </c:pt>
                <c:pt idx="2327">
                  <c:v>0.10248974080109299</c:v>
                </c:pt>
                <c:pt idx="2328">
                  <c:v>0.1024203452512162</c:v>
                </c:pt>
                <c:pt idx="2329">
                  <c:v>0.102347404020249</c:v>
                </c:pt>
                <c:pt idx="2330">
                  <c:v>0.10220757755243913</c:v>
                </c:pt>
                <c:pt idx="2331">
                  <c:v>0.102055855666357</c:v>
                </c:pt>
                <c:pt idx="2332">
                  <c:v>0.101956336426762</c:v>
                </c:pt>
                <c:pt idx="2333">
                  <c:v>0.10191537879389501</c:v>
                </c:pt>
                <c:pt idx="2334">
                  <c:v>0.10184209563354495</c:v>
                </c:pt>
                <c:pt idx="2335">
                  <c:v>0.10168037147466499</c:v>
                </c:pt>
                <c:pt idx="2336">
                  <c:v>0.1016637098587201</c:v>
                </c:pt>
                <c:pt idx="2337">
                  <c:v>0.10158972873113313</c:v>
                </c:pt>
                <c:pt idx="2338">
                  <c:v>0.10157861303417598</c:v>
                </c:pt>
                <c:pt idx="2339">
                  <c:v>0.1006495334684491</c:v>
                </c:pt>
                <c:pt idx="2340">
                  <c:v>9.9490733281853413E-2</c:v>
                </c:pt>
                <c:pt idx="2341">
                  <c:v>9.8619275103909762E-2</c:v>
                </c:pt>
                <c:pt idx="2342">
                  <c:v>9.8452352904358248E-2</c:v>
                </c:pt>
                <c:pt idx="2343">
                  <c:v>9.8064567335555602E-2</c:v>
                </c:pt>
                <c:pt idx="2344">
                  <c:v>9.7985407448979947E-2</c:v>
                </c:pt>
                <c:pt idx="2345">
                  <c:v>9.7893295091832561E-2</c:v>
                </c:pt>
                <c:pt idx="2346">
                  <c:v>9.759480294620268E-2</c:v>
                </c:pt>
                <c:pt idx="2347">
                  <c:v>9.7487006227699527E-2</c:v>
                </c:pt>
                <c:pt idx="2348">
                  <c:v>9.7382902383312347E-2</c:v>
                </c:pt>
                <c:pt idx="2349">
                  <c:v>9.72636113683326E-2</c:v>
                </c:pt>
                <c:pt idx="2350">
                  <c:v>9.6362040116446751E-2</c:v>
                </c:pt>
                <c:pt idx="2351">
                  <c:v>9.5925188908468115E-2</c:v>
                </c:pt>
                <c:pt idx="2352">
                  <c:v>9.5831956489677864E-2</c:v>
                </c:pt>
                <c:pt idx="2353">
                  <c:v>9.5811035939122297E-2</c:v>
                </c:pt>
                <c:pt idx="2354">
                  <c:v>9.538179400651392E-2</c:v>
                </c:pt>
                <c:pt idx="2355">
                  <c:v>9.5268123842399396E-2</c:v>
                </c:pt>
                <c:pt idx="2356">
                  <c:v>9.5204821699433881E-2</c:v>
                </c:pt>
                <c:pt idx="2357">
                  <c:v>9.4432632026049679E-2</c:v>
                </c:pt>
                <c:pt idx="2358">
                  <c:v>9.3790558102435556E-2</c:v>
                </c:pt>
                <c:pt idx="2359">
                  <c:v>9.3426917840615284E-2</c:v>
                </c:pt>
                <c:pt idx="2360">
                  <c:v>9.3333369665962493E-2</c:v>
                </c:pt>
                <c:pt idx="2361">
                  <c:v>9.3003516747190526E-2</c:v>
                </c:pt>
                <c:pt idx="2362">
                  <c:v>9.2751916872281348E-2</c:v>
                </c:pt>
                <c:pt idx="2363">
                  <c:v>9.2254283435104403E-2</c:v>
                </c:pt>
                <c:pt idx="2364">
                  <c:v>9.2067630337696757E-2</c:v>
                </c:pt>
                <c:pt idx="2365">
                  <c:v>9.1901026347941797E-2</c:v>
                </c:pt>
                <c:pt idx="2366">
                  <c:v>9.1742426179241013E-2</c:v>
                </c:pt>
                <c:pt idx="2367">
                  <c:v>9.1094830029476645E-2</c:v>
                </c:pt>
                <c:pt idx="2368">
                  <c:v>8.9517602385715767E-2</c:v>
                </c:pt>
                <c:pt idx="2369">
                  <c:v>8.9465854845128201E-2</c:v>
                </c:pt>
                <c:pt idx="2370">
                  <c:v>8.8410722484003348E-2</c:v>
                </c:pt>
                <c:pt idx="2371">
                  <c:v>8.8230448721589166E-2</c:v>
                </c:pt>
                <c:pt idx="2372">
                  <c:v>8.7811105233299547E-2</c:v>
                </c:pt>
                <c:pt idx="2373">
                  <c:v>8.6939898149856573E-2</c:v>
                </c:pt>
                <c:pt idx="2374">
                  <c:v>8.6519283079007928E-2</c:v>
                </c:pt>
                <c:pt idx="2375">
                  <c:v>8.6504027499453906E-2</c:v>
                </c:pt>
                <c:pt idx="2376">
                  <c:v>8.6419466102494208E-2</c:v>
                </c:pt>
                <c:pt idx="2377">
                  <c:v>8.5839917864902901E-2</c:v>
                </c:pt>
                <c:pt idx="2378">
                  <c:v>8.5490542825179747E-2</c:v>
                </c:pt>
                <c:pt idx="2379">
                  <c:v>8.5443922568908995E-2</c:v>
                </c:pt>
                <c:pt idx="2380">
                  <c:v>8.5088516786480384E-2</c:v>
                </c:pt>
                <c:pt idx="2381">
                  <c:v>8.497805816135616E-2</c:v>
                </c:pt>
                <c:pt idx="2382">
                  <c:v>8.4966673944227813E-2</c:v>
                </c:pt>
                <c:pt idx="2383">
                  <c:v>8.4074443321426773E-2</c:v>
                </c:pt>
                <c:pt idx="2384">
                  <c:v>8.3517952538029294E-2</c:v>
                </c:pt>
                <c:pt idx="2385">
                  <c:v>8.3116838582441163E-2</c:v>
                </c:pt>
                <c:pt idx="2386">
                  <c:v>8.303102198594367E-2</c:v>
                </c:pt>
                <c:pt idx="2387">
                  <c:v>8.3015180911844566E-2</c:v>
                </c:pt>
                <c:pt idx="2388">
                  <c:v>8.2859363550090687E-2</c:v>
                </c:pt>
                <c:pt idx="2389">
                  <c:v>8.2160018470378599E-2</c:v>
                </c:pt>
                <c:pt idx="2390">
                  <c:v>8.1687027774508106E-2</c:v>
                </c:pt>
                <c:pt idx="2391">
                  <c:v>8.1592678216242123E-2</c:v>
                </c:pt>
                <c:pt idx="2392">
                  <c:v>8.1079801409352448E-2</c:v>
                </c:pt>
                <c:pt idx="2393">
                  <c:v>8.0860406310586205E-2</c:v>
                </c:pt>
                <c:pt idx="2394">
                  <c:v>8.062200203913765E-2</c:v>
                </c:pt>
                <c:pt idx="2395">
                  <c:v>8.0503413754397068E-2</c:v>
                </c:pt>
                <c:pt idx="2396">
                  <c:v>8.0495478903586298E-2</c:v>
                </c:pt>
                <c:pt idx="2397">
                  <c:v>7.9460713620769535E-2</c:v>
                </c:pt>
                <c:pt idx="2398">
                  <c:v>7.7780851774100004E-2</c:v>
                </c:pt>
                <c:pt idx="2399">
                  <c:v>7.7543361825157434E-2</c:v>
                </c:pt>
                <c:pt idx="2400">
                  <c:v>7.7349138458326888E-2</c:v>
                </c:pt>
                <c:pt idx="2401">
                  <c:v>7.7238930398015576E-2</c:v>
                </c:pt>
                <c:pt idx="2402">
                  <c:v>7.652552473024711E-2</c:v>
                </c:pt>
                <c:pt idx="2403">
                  <c:v>7.6445113163388798E-2</c:v>
                </c:pt>
                <c:pt idx="2404">
                  <c:v>7.4883855888682113E-2</c:v>
                </c:pt>
                <c:pt idx="2405">
                  <c:v>7.4706289873227388E-2</c:v>
                </c:pt>
                <c:pt idx="2406">
                  <c:v>7.4496892761878403E-2</c:v>
                </c:pt>
                <c:pt idx="2407">
                  <c:v>7.4261004855560808E-2</c:v>
                </c:pt>
                <c:pt idx="2408">
                  <c:v>7.414919563324962E-2</c:v>
                </c:pt>
                <c:pt idx="2409">
                  <c:v>7.4090976516444043E-2</c:v>
                </c:pt>
                <c:pt idx="2410">
                  <c:v>7.3976365702965299E-2</c:v>
                </c:pt>
                <c:pt idx="2411">
                  <c:v>7.3906375687712703E-2</c:v>
                </c:pt>
                <c:pt idx="2412">
                  <c:v>7.3844704554611534E-2</c:v>
                </c:pt>
                <c:pt idx="2413">
                  <c:v>7.3695754920197851E-2</c:v>
                </c:pt>
                <c:pt idx="2414">
                  <c:v>7.3111364656344768E-2</c:v>
                </c:pt>
                <c:pt idx="2415">
                  <c:v>7.2965970176702033E-2</c:v>
                </c:pt>
                <c:pt idx="2416">
                  <c:v>7.2657993423019249E-2</c:v>
                </c:pt>
                <c:pt idx="2417">
                  <c:v>7.2543453902229035E-2</c:v>
                </c:pt>
                <c:pt idx="2418">
                  <c:v>7.2301247714801883E-2</c:v>
                </c:pt>
                <c:pt idx="2419">
                  <c:v>7.1894774828456229E-2</c:v>
                </c:pt>
                <c:pt idx="2420">
                  <c:v>7.1843656954985582E-2</c:v>
                </c:pt>
                <c:pt idx="2421">
                  <c:v>7.1728286597085494E-2</c:v>
                </c:pt>
                <c:pt idx="2422">
                  <c:v>7.1671548219291351E-2</c:v>
                </c:pt>
                <c:pt idx="2423">
                  <c:v>7.1435042348591909E-2</c:v>
                </c:pt>
                <c:pt idx="2424">
                  <c:v>7.1318898472291919E-2</c:v>
                </c:pt>
                <c:pt idx="2425">
                  <c:v>7.1091612994105394E-2</c:v>
                </c:pt>
                <c:pt idx="2426">
                  <c:v>7.0950401975441543E-2</c:v>
                </c:pt>
                <c:pt idx="2427">
                  <c:v>7.0609380451413434E-2</c:v>
                </c:pt>
                <c:pt idx="2428">
                  <c:v>7.0605745964317596E-2</c:v>
                </c:pt>
                <c:pt idx="2429">
                  <c:v>7.030196971448073E-2</c:v>
                </c:pt>
                <c:pt idx="2430">
                  <c:v>6.9997893653687707E-2</c:v>
                </c:pt>
                <c:pt idx="2431">
                  <c:v>6.9845673279779419E-2</c:v>
                </c:pt>
                <c:pt idx="2432">
                  <c:v>6.9810670838692288E-2</c:v>
                </c:pt>
                <c:pt idx="2433">
                  <c:v>6.7710038743598433E-2</c:v>
                </c:pt>
                <c:pt idx="2434">
                  <c:v>6.7304184756408827E-2</c:v>
                </c:pt>
                <c:pt idx="2435">
                  <c:v>6.7171805661477429E-2</c:v>
                </c:pt>
                <c:pt idx="2436">
                  <c:v>6.7035354978410552E-2</c:v>
                </c:pt>
                <c:pt idx="2437">
                  <c:v>6.6776416636836505E-2</c:v>
                </c:pt>
                <c:pt idx="2438">
                  <c:v>6.6420787982705842E-2</c:v>
                </c:pt>
                <c:pt idx="2439">
                  <c:v>6.4776602074903628E-2</c:v>
                </c:pt>
                <c:pt idx="2440">
                  <c:v>6.373996684054524E-2</c:v>
                </c:pt>
                <c:pt idx="2441">
                  <c:v>6.3220950276928506E-2</c:v>
                </c:pt>
                <c:pt idx="2442">
                  <c:v>6.205818246171E-2</c:v>
                </c:pt>
                <c:pt idx="2443">
                  <c:v>6.1958455151954792E-2</c:v>
                </c:pt>
                <c:pt idx="2444">
                  <c:v>6.1124266775652254E-2</c:v>
                </c:pt>
                <c:pt idx="2445">
                  <c:v>5.9695411665739766E-2</c:v>
                </c:pt>
                <c:pt idx="2446">
                  <c:v>5.9083462340611528E-2</c:v>
                </c:pt>
                <c:pt idx="2447">
                  <c:v>5.8930012227619323E-2</c:v>
                </c:pt>
                <c:pt idx="2448">
                  <c:v>5.8584130383816331E-2</c:v>
                </c:pt>
                <c:pt idx="2449">
                  <c:v>5.800982656319055E-2</c:v>
                </c:pt>
                <c:pt idx="2450">
                  <c:v>5.7927333041970307E-2</c:v>
                </c:pt>
                <c:pt idx="2451">
                  <c:v>5.7762005932419147E-2</c:v>
                </c:pt>
                <c:pt idx="2452">
                  <c:v>5.7703904866806016E-2</c:v>
                </c:pt>
                <c:pt idx="2453">
                  <c:v>5.7119330843179307E-2</c:v>
                </c:pt>
                <c:pt idx="2454">
                  <c:v>5.7018726233989465E-2</c:v>
                </c:pt>
                <c:pt idx="2455">
                  <c:v>5.6643960973623501E-2</c:v>
                </c:pt>
                <c:pt idx="2456">
                  <c:v>5.5379746490096214E-2</c:v>
                </c:pt>
                <c:pt idx="2457">
                  <c:v>5.5356349743163231E-2</c:v>
                </c:pt>
                <c:pt idx="2458">
                  <c:v>5.5170850763312358E-2</c:v>
                </c:pt>
                <c:pt idx="2459">
                  <c:v>5.4540588842418573E-2</c:v>
                </c:pt>
                <c:pt idx="2460">
                  <c:v>5.4515673970753957E-2</c:v>
                </c:pt>
                <c:pt idx="2461">
                  <c:v>5.4350659321686728E-2</c:v>
                </c:pt>
                <c:pt idx="2462">
                  <c:v>5.4171497700787413E-2</c:v>
                </c:pt>
                <c:pt idx="2463">
                  <c:v>5.4105841775102866E-2</c:v>
                </c:pt>
                <c:pt idx="2464">
                  <c:v>5.3564210965531107E-2</c:v>
                </c:pt>
                <c:pt idx="2465">
                  <c:v>5.3351263279223522E-2</c:v>
                </c:pt>
                <c:pt idx="2466">
                  <c:v>5.3177674815731768E-2</c:v>
                </c:pt>
                <c:pt idx="2467">
                  <c:v>5.3159284664169859E-2</c:v>
                </c:pt>
                <c:pt idx="2468">
                  <c:v>5.2736800290976708E-2</c:v>
                </c:pt>
                <c:pt idx="2469">
                  <c:v>5.2484164626427514E-2</c:v>
                </c:pt>
                <c:pt idx="2470">
                  <c:v>5.2481000375030014E-2</c:v>
                </c:pt>
                <c:pt idx="2471">
                  <c:v>5.2224357181817394E-2</c:v>
                </c:pt>
                <c:pt idx="2472">
                  <c:v>5.2052211838538434E-2</c:v>
                </c:pt>
                <c:pt idx="2473">
                  <c:v>5.1880279112713049E-2</c:v>
                </c:pt>
                <c:pt idx="2474">
                  <c:v>5.1469372645765885E-2</c:v>
                </c:pt>
                <c:pt idx="2475">
                  <c:v>5.1407316961822332E-2</c:v>
                </c:pt>
                <c:pt idx="2476">
                  <c:v>5.1335911754269999E-2</c:v>
                </c:pt>
                <c:pt idx="2477">
                  <c:v>5.1201768074077725E-2</c:v>
                </c:pt>
                <c:pt idx="2478">
                  <c:v>5.0827820792926456E-2</c:v>
                </c:pt>
                <c:pt idx="2479">
                  <c:v>5.0768376499580332E-2</c:v>
                </c:pt>
                <c:pt idx="2480">
                  <c:v>5.0711176364485494E-2</c:v>
                </c:pt>
                <c:pt idx="2481">
                  <c:v>5.0592148499173303E-2</c:v>
                </c:pt>
                <c:pt idx="2482">
                  <c:v>5.0117317835699018E-2</c:v>
                </c:pt>
                <c:pt idx="2483">
                  <c:v>4.9938079259733197E-2</c:v>
                </c:pt>
                <c:pt idx="2484">
                  <c:v>4.94437695052828E-2</c:v>
                </c:pt>
                <c:pt idx="2485">
                  <c:v>4.8278879863502058E-2</c:v>
                </c:pt>
                <c:pt idx="2486">
                  <c:v>4.7811245131515114E-2</c:v>
                </c:pt>
                <c:pt idx="2487">
                  <c:v>4.7482634566019186E-2</c:v>
                </c:pt>
                <c:pt idx="2488">
                  <c:v>4.7385694476304786E-2</c:v>
                </c:pt>
                <c:pt idx="2489">
                  <c:v>4.7279166083612843E-2</c:v>
                </c:pt>
                <c:pt idx="2490">
                  <c:v>4.6975437187605322E-2</c:v>
                </c:pt>
                <c:pt idx="2491">
                  <c:v>4.5717936010572585E-2</c:v>
                </c:pt>
                <c:pt idx="2492">
                  <c:v>4.5567261710386157E-2</c:v>
                </c:pt>
                <c:pt idx="2493">
                  <c:v>4.5462596716896987E-2</c:v>
                </c:pt>
                <c:pt idx="2494">
                  <c:v>4.4634639684436185E-2</c:v>
                </c:pt>
                <c:pt idx="2495">
                  <c:v>4.3216117209999599E-2</c:v>
                </c:pt>
                <c:pt idx="2496">
                  <c:v>4.2178872399028976E-2</c:v>
                </c:pt>
                <c:pt idx="2497">
                  <c:v>4.2039324908164914E-2</c:v>
                </c:pt>
                <c:pt idx="2498">
                  <c:v>4.2013028202502474E-2</c:v>
                </c:pt>
                <c:pt idx="2499">
                  <c:v>4.1103066632651966E-2</c:v>
                </c:pt>
                <c:pt idx="2500">
                  <c:v>4.1065907314848465E-2</c:v>
                </c:pt>
                <c:pt idx="2501">
                  <c:v>4.0869206464135902E-2</c:v>
                </c:pt>
                <c:pt idx="2502">
                  <c:v>4.0814521038916848E-2</c:v>
                </c:pt>
                <c:pt idx="2503">
                  <c:v>4.0417741885589775E-2</c:v>
                </c:pt>
                <c:pt idx="2504">
                  <c:v>3.9505028236181697E-2</c:v>
                </c:pt>
                <c:pt idx="2505">
                  <c:v>3.912453467916932E-2</c:v>
                </c:pt>
                <c:pt idx="2506">
                  <c:v>3.8565076938072998E-2</c:v>
                </c:pt>
                <c:pt idx="2507">
                  <c:v>3.8438239404053456E-2</c:v>
                </c:pt>
                <c:pt idx="2508">
                  <c:v>3.8016903127920165E-2</c:v>
                </c:pt>
                <c:pt idx="2509">
                  <c:v>3.7738489550146699E-2</c:v>
                </c:pt>
                <c:pt idx="2510">
                  <c:v>3.7440459270795298E-2</c:v>
                </c:pt>
                <c:pt idx="2511">
                  <c:v>3.7184643748469963E-2</c:v>
                </c:pt>
                <c:pt idx="2512">
                  <c:v>3.6499714794697422E-2</c:v>
                </c:pt>
                <c:pt idx="2513">
                  <c:v>3.5491299345977119E-2</c:v>
                </c:pt>
                <c:pt idx="2514">
                  <c:v>3.5446995995722749E-2</c:v>
                </c:pt>
                <c:pt idx="2515">
                  <c:v>3.5194449041265098E-2</c:v>
                </c:pt>
                <c:pt idx="2516">
                  <c:v>3.5178137700990021E-2</c:v>
                </c:pt>
                <c:pt idx="2517">
                  <c:v>3.440752744416585E-2</c:v>
                </c:pt>
                <c:pt idx="2518">
                  <c:v>3.4312057228392201E-2</c:v>
                </c:pt>
                <c:pt idx="2519">
                  <c:v>3.4134825877214441E-2</c:v>
                </c:pt>
                <c:pt idx="2520">
                  <c:v>3.4129822068480697E-2</c:v>
                </c:pt>
                <c:pt idx="2521">
                  <c:v>3.2931948253801066E-2</c:v>
                </c:pt>
                <c:pt idx="2522">
                  <c:v>3.2624734285252338E-2</c:v>
                </c:pt>
                <c:pt idx="2523">
                  <c:v>3.1931287589139892E-2</c:v>
                </c:pt>
                <c:pt idx="2524">
                  <c:v>3.0676918115582943E-2</c:v>
                </c:pt>
                <c:pt idx="2525">
                  <c:v>3.0199886800161311E-2</c:v>
                </c:pt>
                <c:pt idx="2526">
                  <c:v>3.0047275973587962E-2</c:v>
                </c:pt>
                <c:pt idx="2527">
                  <c:v>2.9260607246075942E-2</c:v>
                </c:pt>
                <c:pt idx="2528">
                  <c:v>2.8604564343836451E-2</c:v>
                </c:pt>
                <c:pt idx="2529">
                  <c:v>2.8236339463293847E-2</c:v>
                </c:pt>
                <c:pt idx="2530">
                  <c:v>2.7845650586468859E-2</c:v>
                </c:pt>
                <c:pt idx="2531">
                  <c:v>2.7480512656614782E-2</c:v>
                </c:pt>
                <c:pt idx="2532">
                  <c:v>2.7290758626673781E-2</c:v>
                </c:pt>
                <c:pt idx="2533">
                  <c:v>2.6442057689217858E-2</c:v>
                </c:pt>
                <c:pt idx="2534">
                  <c:v>2.5713141239306292E-2</c:v>
                </c:pt>
                <c:pt idx="2535">
                  <c:v>2.4907954583455749E-2</c:v>
                </c:pt>
                <c:pt idx="2536">
                  <c:v>2.4870523171282601E-2</c:v>
                </c:pt>
                <c:pt idx="2537">
                  <c:v>2.4461322735651513E-2</c:v>
                </c:pt>
                <c:pt idx="2538">
                  <c:v>2.4022902903915139E-2</c:v>
                </c:pt>
                <c:pt idx="2539">
                  <c:v>2.3231206285535242E-2</c:v>
                </c:pt>
                <c:pt idx="2540">
                  <c:v>2.2792135856547914E-2</c:v>
                </c:pt>
                <c:pt idx="2541">
                  <c:v>2.2201788609391752E-2</c:v>
                </c:pt>
                <c:pt idx="2542">
                  <c:v>2.1724499458988574E-2</c:v>
                </c:pt>
                <c:pt idx="2543">
                  <c:v>2.026373453936001E-2</c:v>
                </c:pt>
                <c:pt idx="2544">
                  <c:v>1.80754193750437E-2</c:v>
                </c:pt>
                <c:pt idx="2545">
                  <c:v>1.8073397194508203E-2</c:v>
                </c:pt>
                <c:pt idx="2546">
                  <c:v>1.7484451873955122E-2</c:v>
                </c:pt>
                <c:pt idx="2547">
                  <c:v>1.55777139652952E-2</c:v>
                </c:pt>
                <c:pt idx="2548">
                  <c:v>1.4883748909369601E-2</c:v>
                </c:pt>
              </c:numCache>
            </c:numRef>
          </c:yVal>
          <c:smooth val="0"/>
        </c:ser>
        <c:ser>
          <c:idx val="0"/>
          <c:order val="1"/>
          <c:tx>
            <c:v>Brute-Force</c:v>
          </c:tx>
          <c:spPr>
            <a:ln w="31750" cap="sq">
              <a:solidFill>
                <a:srgbClr val="FF7F00"/>
              </a:solidFill>
              <a:miter lim="800000"/>
            </a:ln>
          </c:spPr>
          <c:marker>
            <c:symbol val="square"/>
            <c:size val="7"/>
            <c:spPr>
              <a:solidFill>
                <a:srgbClr val="FF7F00"/>
              </a:solidFill>
              <a:ln w="635">
                <a:noFill/>
                <a:miter lim="800000"/>
              </a:ln>
            </c:spPr>
          </c:marker>
          <c:xVal>
            <c:numRef>
              <c:f>List8!$D$2:$D$16</c:f>
              <c:numCache>
                <c:formatCode>General</c:formatCode>
                <c:ptCount val="15"/>
                <c:pt idx="0">
                  <c:v>0.41904337492572802</c:v>
                </c:pt>
                <c:pt idx="1">
                  <c:v>0.60861286663425695</c:v>
                </c:pt>
                <c:pt idx="2">
                  <c:v>0.82134175984443403</c:v>
                </c:pt>
                <c:pt idx="3">
                  <c:v>1.01823043266894</c:v>
                </c:pt>
                <c:pt idx="4">
                  <c:v>1.3173040566088698</c:v>
                </c:pt>
                <c:pt idx="5">
                  <c:v>1.5794846864365599</c:v>
                </c:pt>
                <c:pt idx="6">
                  <c:v>2.0007427213309601</c:v>
                </c:pt>
                <c:pt idx="7">
                  <c:v>2.3558175336250167</c:v>
                </c:pt>
                <c:pt idx="8">
                  <c:v>2.8361691784151635</c:v>
                </c:pt>
                <c:pt idx="9">
                  <c:v>3.5314643763841587</c:v>
                </c:pt>
                <c:pt idx="10">
                  <c:v>4.1285718144006855</c:v>
                </c:pt>
                <c:pt idx="11">
                  <c:v>4.9953681196996857</c:v>
                </c:pt>
                <c:pt idx="12">
                  <c:v>5.7148355209852273</c:v>
                </c:pt>
                <c:pt idx="13">
                  <c:v>6.4690487765354066</c:v>
                </c:pt>
                <c:pt idx="14">
                  <c:v>6.9990682223302514</c:v>
                </c:pt>
              </c:numCache>
            </c:numRef>
          </c:xVal>
          <c:yVal>
            <c:numRef>
              <c:f>List8!$E$2:$E$16</c:f>
              <c:numCache>
                <c:formatCode>General</c:formatCode>
                <c:ptCount val="15"/>
                <c:pt idx="0">
                  <c:v>1.443220356897887</c:v>
                </c:pt>
                <c:pt idx="1">
                  <c:v>0.98959964040943205</c:v>
                </c:pt>
                <c:pt idx="2">
                  <c:v>0.73285350565727903</c:v>
                </c:pt>
                <c:pt idx="3">
                  <c:v>0.58221826463824355</c:v>
                </c:pt>
                <c:pt idx="4">
                  <c:v>0.44461299644190416</c:v>
                </c:pt>
                <c:pt idx="5">
                  <c:v>0.36326675005204045</c:v>
                </c:pt>
                <c:pt idx="6">
                  <c:v>0.27622662604602999</c:v>
                </c:pt>
                <c:pt idx="7">
                  <c:v>0.21838622314370901</c:v>
                </c:pt>
                <c:pt idx="8">
                  <c:v>0.16822795174710628</c:v>
                </c:pt>
                <c:pt idx="9">
                  <c:v>0.11715949732782491</c:v>
                </c:pt>
                <c:pt idx="10">
                  <c:v>8.9517602385715767E-2</c:v>
                </c:pt>
                <c:pt idx="11">
                  <c:v>6.1124266775652254E-2</c:v>
                </c:pt>
                <c:pt idx="12">
                  <c:v>4.5717936010572585E-2</c:v>
                </c:pt>
                <c:pt idx="13">
                  <c:v>3.4134825877214441E-2</c:v>
                </c:pt>
                <c:pt idx="14">
                  <c:v>2.9260607246075942E-2</c:v>
                </c:pt>
              </c:numCache>
            </c:numRef>
          </c:yVal>
          <c:smooth val="0"/>
        </c:ser>
        <c:dLbls>
          <c:showLegendKey val="0"/>
          <c:showVal val="0"/>
          <c:showCatName val="0"/>
          <c:showSerName val="0"/>
          <c:showPercent val="0"/>
          <c:showBubbleSize val="0"/>
        </c:dLbls>
        <c:axId val="252125144"/>
        <c:axId val="252128672"/>
      </c:scatterChart>
      <c:valAx>
        <c:axId val="252125144"/>
        <c:scaling>
          <c:orientation val="minMax"/>
          <c:max val="7"/>
          <c:min val="0"/>
        </c:scaling>
        <c:delete val="0"/>
        <c:axPos val="b"/>
        <c:majorGridlines>
          <c:spPr>
            <a:ln w="12700">
              <a:solidFill>
                <a:schemeClr val="tx1">
                  <a:lumMod val="50000"/>
                  <a:lumOff val="50000"/>
                </a:schemeClr>
              </a:solidFill>
              <a:prstDash val="dash"/>
              <a:miter lim="800000"/>
            </a:ln>
          </c:spPr>
        </c:majorGridlines>
        <c:title>
          <c:tx>
            <c:rich>
              <a:bodyPr/>
              <a:lstStyle/>
              <a:p>
                <a:pPr>
                  <a:defRPr lang="de-DE" sz="1050">
                    <a:latin typeface="Calibri" pitchFamily="34" charset="0"/>
                  </a:defRPr>
                </a:pPr>
                <a:r>
                  <a:rPr lang="cs-CZ" sz="1050" dirty="0" err="1">
                    <a:latin typeface="Calibri" pitchFamily="34" charset="0"/>
                  </a:rPr>
                  <a:t>Bitrate</a:t>
                </a:r>
                <a:r>
                  <a:rPr lang="cs-CZ" sz="1050" baseline="0" dirty="0">
                    <a:latin typeface="Calibri" pitchFamily="34" charset="0"/>
                  </a:rPr>
                  <a:t> </a:t>
                </a:r>
                <a:endParaRPr lang="cs-CZ" sz="1050" dirty="0">
                  <a:latin typeface="Calibri" pitchFamily="34" charset="0"/>
                </a:endParaRPr>
              </a:p>
            </c:rich>
          </c:tx>
          <c:layout/>
          <c:overlay val="0"/>
        </c:title>
        <c:numFmt formatCode="General" sourceLinked="0"/>
        <c:majorTickMark val="out"/>
        <c:minorTickMark val="none"/>
        <c:tickLblPos val="nextTo"/>
        <c:spPr>
          <a:ln w="25400">
            <a:solidFill>
              <a:schemeClr val="tx1"/>
            </a:solidFill>
            <a:miter lim="800000"/>
          </a:ln>
        </c:spPr>
        <c:txPr>
          <a:bodyPr/>
          <a:lstStyle/>
          <a:p>
            <a:pPr>
              <a:defRPr lang="de-DE" sz="1000">
                <a:latin typeface="Calibri" pitchFamily="34" charset="0"/>
              </a:defRPr>
            </a:pPr>
            <a:endParaRPr lang="fr-FR"/>
          </a:p>
        </c:txPr>
        <c:crossAx val="252128672"/>
        <c:crosses val="autoZero"/>
        <c:crossBetween val="midCat"/>
        <c:majorUnit val="1"/>
        <c:minorUnit val="0.2"/>
      </c:valAx>
      <c:valAx>
        <c:axId val="252128672"/>
        <c:scaling>
          <c:orientation val="minMax"/>
          <c:max val="1.5"/>
          <c:min val="0"/>
        </c:scaling>
        <c:delete val="0"/>
        <c:axPos val="l"/>
        <c:majorGridlines>
          <c:spPr>
            <a:ln w="12700">
              <a:solidFill>
                <a:schemeClr val="tx1">
                  <a:lumMod val="50000"/>
                  <a:lumOff val="50000"/>
                </a:schemeClr>
              </a:solidFill>
              <a:prstDash val="dash"/>
              <a:miter lim="800000"/>
            </a:ln>
          </c:spPr>
        </c:majorGridlines>
        <c:title>
          <c:tx>
            <c:rich>
              <a:bodyPr rot="-5400000" vert="horz"/>
              <a:lstStyle/>
              <a:p>
                <a:pPr>
                  <a:defRPr lang="de-DE" sz="1050">
                    <a:latin typeface="Calibri" pitchFamily="34" charset="0"/>
                  </a:defRPr>
                </a:pPr>
                <a:r>
                  <a:rPr lang="cs-CZ" sz="1050" dirty="0" err="1" smtClean="0">
                    <a:latin typeface="Calibri" pitchFamily="34" charset="0"/>
                  </a:rPr>
                  <a:t>Distortion</a:t>
                </a:r>
                <a:endParaRPr lang="cs-CZ" sz="1050" dirty="0">
                  <a:latin typeface="Calibri" pitchFamily="34" charset="0"/>
                </a:endParaRPr>
              </a:p>
            </c:rich>
          </c:tx>
          <c:layout/>
          <c:overlay val="0"/>
        </c:title>
        <c:numFmt formatCode="General" sourceLinked="0"/>
        <c:majorTickMark val="out"/>
        <c:minorTickMark val="none"/>
        <c:tickLblPos val="nextTo"/>
        <c:spPr>
          <a:ln w="25400">
            <a:solidFill>
              <a:sysClr val="windowText" lastClr="000000"/>
            </a:solidFill>
            <a:miter lim="800000"/>
          </a:ln>
        </c:spPr>
        <c:txPr>
          <a:bodyPr/>
          <a:lstStyle/>
          <a:p>
            <a:pPr>
              <a:defRPr lang="de-DE" sz="1000">
                <a:latin typeface="Calibri" pitchFamily="34" charset="0"/>
              </a:defRPr>
            </a:pPr>
            <a:endParaRPr lang="fr-FR"/>
          </a:p>
        </c:txPr>
        <c:crossAx val="252125144"/>
        <c:crosses val="autoZero"/>
        <c:crossBetween val="midCat"/>
        <c:majorUnit val="0.25"/>
        <c:minorUnit val="5.0000000000000031E-2"/>
      </c:valAx>
      <c:spPr>
        <a:ln w="12700">
          <a:solidFill>
            <a:schemeClr val="tx1"/>
          </a:solidFill>
          <a:miter lim="800000"/>
        </a:ln>
      </c:spPr>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74514509584342"/>
          <c:y val="2.9606719160105002E-2"/>
          <c:w val="0.78123838082407349"/>
          <c:h val="0.80458459862484399"/>
        </c:manualLayout>
      </c:layout>
      <c:scatterChart>
        <c:scatterStyle val="lineMarker"/>
        <c:varyColors val="0"/>
        <c:ser>
          <c:idx val="0"/>
          <c:order val="0"/>
          <c:tx>
            <c:v>Brute-Force</c:v>
          </c:tx>
          <c:spPr>
            <a:ln w="31750" cap="sq">
              <a:solidFill>
                <a:srgbClr val="FF7F00"/>
              </a:solidFill>
              <a:miter lim="800000"/>
            </a:ln>
          </c:spPr>
          <c:marker>
            <c:symbol val="square"/>
            <c:size val="7"/>
            <c:spPr>
              <a:solidFill>
                <a:srgbClr val="FF7F00"/>
              </a:solidFill>
              <a:ln w="635">
                <a:noFill/>
                <a:miter lim="800000"/>
              </a:ln>
            </c:spPr>
          </c:marker>
          <c:xVal>
            <c:numRef>
              <c:f>List8!$D$2:$D$16</c:f>
              <c:numCache>
                <c:formatCode>General</c:formatCode>
                <c:ptCount val="15"/>
                <c:pt idx="0">
                  <c:v>0.41904337492572802</c:v>
                </c:pt>
                <c:pt idx="1">
                  <c:v>0.60861286663425695</c:v>
                </c:pt>
                <c:pt idx="2">
                  <c:v>0.82134175984443403</c:v>
                </c:pt>
                <c:pt idx="3">
                  <c:v>1.01823043266894</c:v>
                </c:pt>
                <c:pt idx="4">
                  <c:v>1.3173040566088698</c:v>
                </c:pt>
                <c:pt idx="5">
                  <c:v>1.5794846864365599</c:v>
                </c:pt>
                <c:pt idx="6">
                  <c:v>2.0007427213309601</c:v>
                </c:pt>
                <c:pt idx="7">
                  <c:v>2.3558175336250167</c:v>
                </c:pt>
                <c:pt idx="8">
                  <c:v>2.8361691784151635</c:v>
                </c:pt>
                <c:pt idx="9">
                  <c:v>3.5314643763841587</c:v>
                </c:pt>
                <c:pt idx="10">
                  <c:v>4.1285718144006855</c:v>
                </c:pt>
                <c:pt idx="11">
                  <c:v>4.9953681196996857</c:v>
                </c:pt>
                <c:pt idx="12">
                  <c:v>5.7148355209852273</c:v>
                </c:pt>
                <c:pt idx="13">
                  <c:v>6.4690487765354066</c:v>
                </c:pt>
                <c:pt idx="14">
                  <c:v>6.9990682223302514</c:v>
                </c:pt>
              </c:numCache>
            </c:numRef>
          </c:xVal>
          <c:yVal>
            <c:numRef>
              <c:f>List8!$E$2:$E$16</c:f>
              <c:numCache>
                <c:formatCode>General</c:formatCode>
                <c:ptCount val="15"/>
                <c:pt idx="0">
                  <c:v>1.443220356897887</c:v>
                </c:pt>
                <c:pt idx="1">
                  <c:v>0.98959964040943205</c:v>
                </c:pt>
                <c:pt idx="2">
                  <c:v>0.73285350565727903</c:v>
                </c:pt>
                <c:pt idx="3">
                  <c:v>0.58221826463824322</c:v>
                </c:pt>
                <c:pt idx="4">
                  <c:v>0.444612996441904</c:v>
                </c:pt>
                <c:pt idx="5">
                  <c:v>0.36326675005204045</c:v>
                </c:pt>
                <c:pt idx="6">
                  <c:v>0.27622662604602999</c:v>
                </c:pt>
                <c:pt idx="7">
                  <c:v>0.21838622314370901</c:v>
                </c:pt>
                <c:pt idx="8">
                  <c:v>0.16822795174710622</c:v>
                </c:pt>
                <c:pt idx="9">
                  <c:v>0.11715949732782485</c:v>
                </c:pt>
                <c:pt idx="10">
                  <c:v>8.9517602385715725E-2</c:v>
                </c:pt>
                <c:pt idx="11">
                  <c:v>6.1124266775652233E-2</c:v>
                </c:pt>
                <c:pt idx="12">
                  <c:v>4.5717936010572571E-2</c:v>
                </c:pt>
                <c:pt idx="13">
                  <c:v>3.4134825877214406E-2</c:v>
                </c:pt>
                <c:pt idx="14">
                  <c:v>2.9260607246075931E-2</c:v>
                </c:pt>
              </c:numCache>
            </c:numRef>
          </c:yVal>
          <c:smooth val="0"/>
        </c:ser>
        <c:ser>
          <c:idx val="1"/>
          <c:order val="1"/>
          <c:tx>
            <c:v>Iterative</c:v>
          </c:tx>
          <c:spPr>
            <a:ln w="31750" cap="sq">
              <a:solidFill>
                <a:srgbClr val="00BF00"/>
              </a:solidFill>
              <a:miter lim="800000"/>
            </a:ln>
          </c:spPr>
          <c:marker>
            <c:symbol val="circle"/>
            <c:size val="7"/>
            <c:spPr>
              <a:solidFill>
                <a:srgbClr val="00BF00"/>
              </a:solidFill>
              <a:ln>
                <a:noFill/>
              </a:ln>
            </c:spPr>
          </c:marker>
          <c:xVal>
            <c:numRef>
              <c:f>List2!$E$1:$E$14</c:f>
              <c:numCache>
                <c:formatCode>General</c:formatCode>
                <c:ptCount val="14"/>
                <c:pt idx="0">
                  <c:v>0.41272349160049698</c:v>
                </c:pt>
                <c:pt idx="1">
                  <c:v>0.59483876195105856</c:v>
                </c:pt>
                <c:pt idx="2">
                  <c:v>0.79072813698482203</c:v>
                </c:pt>
                <c:pt idx="3">
                  <c:v>1.0030384054448198</c:v>
                </c:pt>
                <c:pt idx="4">
                  <c:v>1.2515259547345099</c:v>
                </c:pt>
                <c:pt idx="5">
                  <c:v>1.4859963269054175</c:v>
                </c:pt>
                <c:pt idx="6">
                  <c:v>1.9761653972883899</c:v>
                </c:pt>
                <c:pt idx="7">
                  <c:v>2.4836331226705601</c:v>
                </c:pt>
                <c:pt idx="8">
                  <c:v>3.0212958461621602</c:v>
                </c:pt>
                <c:pt idx="9">
                  <c:v>3.6578350348403799</c:v>
                </c:pt>
                <c:pt idx="10">
                  <c:v>4.3450818343866446</c:v>
                </c:pt>
                <c:pt idx="11">
                  <c:v>5.0461567547129</c:v>
                </c:pt>
                <c:pt idx="12">
                  <c:v>5.9087803165343304</c:v>
                </c:pt>
                <c:pt idx="13">
                  <c:v>6.9099281585912689</c:v>
                </c:pt>
              </c:numCache>
            </c:numRef>
          </c:xVal>
          <c:yVal>
            <c:numRef>
              <c:f>List2!$F$1:$F$14</c:f>
              <c:numCache>
                <c:formatCode>General</c:formatCode>
                <c:ptCount val="14"/>
                <c:pt idx="0">
                  <c:v>1.4263627834142498</c:v>
                </c:pt>
                <c:pt idx="1">
                  <c:v>1.011399270366417</c:v>
                </c:pt>
                <c:pt idx="2">
                  <c:v>0.76008588231763963</c:v>
                </c:pt>
                <c:pt idx="3">
                  <c:v>0.59003926762220948</c:v>
                </c:pt>
                <c:pt idx="4">
                  <c:v>0.46710668414701445</c:v>
                </c:pt>
                <c:pt idx="5">
                  <c:v>0.38566261342026953</c:v>
                </c:pt>
                <c:pt idx="6">
                  <c:v>0.27398651009237945</c:v>
                </c:pt>
                <c:pt idx="7">
                  <c:v>0.201873837743725</c:v>
                </c:pt>
                <c:pt idx="8">
                  <c:v>0.15071088076670339</c:v>
                </c:pt>
                <c:pt idx="9">
                  <c:v>0.10990005671367113</c:v>
                </c:pt>
                <c:pt idx="10">
                  <c:v>8.0632532785171726E-2</c:v>
                </c:pt>
                <c:pt idx="11">
                  <c:v>5.9684482759685423E-2</c:v>
                </c:pt>
                <c:pt idx="12">
                  <c:v>4.1880848503065636E-2</c:v>
                </c:pt>
                <c:pt idx="13">
                  <c:v>2.7840641368509753E-2</c:v>
                </c:pt>
              </c:numCache>
            </c:numRef>
          </c:yVal>
          <c:smooth val="0"/>
        </c:ser>
        <c:dLbls>
          <c:showLegendKey val="0"/>
          <c:showVal val="0"/>
          <c:showCatName val="0"/>
          <c:showSerName val="0"/>
          <c:showPercent val="0"/>
          <c:showBubbleSize val="0"/>
        </c:dLbls>
        <c:axId val="330335816"/>
        <c:axId val="330336600"/>
      </c:scatterChart>
      <c:valAx>
        <c:axId val="330335816"/>
        <c:scaling>
          <c:orientation val="minMax"/>
          <c:max val="7"/>
          <c:min val="0"/>
        </c:scaling>
        <c:delete val="0"/>
        <c:axPos val="b"/>
        <c:majorGridlines>
          <c:spPr>
            <a:ln w="12700">
              <a:solidFill>
                <a:schemeClr val="tx1">
                  <a:lumMod val="50000"/>
                  <a:lumOff val="50000"/>
                </a:schemeClr>
              </a:solidFill>
              <a:prstDash val="dash"/>
              <a:miter lim="800000"/>
            </a:ln>
          </c:spPr>
        </c:majorGridlines>
        <c:title>
          <c:tx>
            <c:rich>
              <a:bodyPr/>
              <a:lstStyle/>
              <a:p>
                <a:pPr>
                  <a:defRPr lang="de-DE" sz="1050">
                    <a:latin typeface="Calibri" pitchFamily="34" charset="0"/>
                  </a:defRPr>
                </a:pPr>
                <a:r>
                  <a:rPr lang="cs-CZ" sz="1050" dirty="0" err="1" smtClean="0">
                    <a:latin typeface="Calibri" pitchFamily="34" charset="0"/>
                  </a:rPr>
                  <a:t>Bitrate</a:t>
                </a:r>
                <a:endParaRPr lang="cs-CZ" sz="1050" dirty="0">
                  <a:latin typeface="Calibri" pitchFamily="34" charset="0"/>
                </a:endParaRPr>
              </a:p>
            </c:rich>
          </c:tx>
          <c:layout/>
          <c:overlay val="0"/>
        </c:title>
        <c:numFmt formatCode="General" sourceLinked="0"/>
        <c:majorTickMark val="out"/>
        <c:minorTickMark val="none"/>
        <c:tickLblPos val="nextTo"/>
        <c:spPr>
          <a:ln w="25400">
            <a:solidFill>
              <a:schemeClr val="tx1"/>
            </a:solidFill>
            <a:miter lim="800000"/>
          </a:ln>
        </c:spPr>
        <c:txPr>
          <a:bodyPr/>
          <a:lstStyle/>
          <a:p>
            <a:pPr>
              <a:defRPr lang="de-DE" sz="1000">
                <a:latin typeface="Calibri" pitchFamily="34" charset="0"/>
              </a:defRPr>
            </a:pPr>
            <a:endParaRPr lang="fr-FR"/>
          </a:p>
        </c:txPr>
        <c:crossAx val="330336600"/>
        <c:crosses val="autoZero"/>
        <c:crossBetween val="midCat"/>
        <c:majorUnit val="1"/>
        <c:minorUnit val="0.2"/>
      </c:valAx>
      <c:valAx>
        <c:axId val="330336600"/>
        <c:scaling>
          <c:orientation val="minMax"/>
          <c:max val="1.5"/>
          <c:min val="0"/>
        </c:scaling>
        <c:delete val="0"/>
        <c:axPos val="l"/>
        <c:majorGridlines>
          <c:spPr>
            <a:ln w="12700">
              <a:solidFill>
                <a:schemeClr val="tx1">
                  <a:lumMod val="50000"/>
                  <a:lumOff val="50000"/>
                </a:schemeClr>
              </a:solidFill>
              <a:prstDash val="dash"/>
              <a:miter lim="800000"/>
            </a:ln>
          </c:spPr>
        </c:majorGridlines>
        <c:title>
          <c:tx>
            <c:rich>
              <a:bodyPr rot="-5400000" vert="horz"/>
              <a:lstStyle/>
              <a:p>
                <a:pPr>
                  <a:defRPr lang="de-DE" sz="1050">
                    <a:latin typeface="Calibri" pitchFamily="34" charset="0"/>
                  </a:defRPr>
                </a:pPr>
                <a:r>
                  <a:rPr lang="cs-CZ" sz="1050" dirty="0" err="1" smtClean="0">
                    <a:latin typeface="Calibri" pitchFamily="34" charset="0"/>
                  </a:rPr>
                  <a:t>Distortion</a:t>
                </a:r>
                <a:endParaRPr lang="cs-CZ" sz="1050" dirty="0">
                  <a:latin typeface="Calibri" pitchFamily="34" charset="0"/>
                </a:endParaRPr>
              </a:p>
            </c:rich>
          </c:tx>
          <c:layout/>
          <c:overlay val="0"/>
        </c:title>
        <c:numFmt formatCode="General" sourceLinked="0"/>
        <c:majorTickMark val="out"/>
        <c:minorTickMark val="none"/>
        <c:tickLblPos val="nextTo"/>
        <c:spPr>
          <a:ln w="25400">
            <a:solidFill>
              <a:sysClr val="windowText" lastClr="000000"/>
            </a:solidFill>
            <a:miter lim="800000"/>
          </a:ln>
        </c:spPr>
        <c:txPr>
          <a:bodyPr/>
          <a:lstStyle/>
          <a:p>
            <a:pPr>
              <a:defRPr lang="de-DE" sz="1000">
                <a:latin typeface="Calibri" pitchFamily="34" charset="0"/>
              </a:defRPr>
            </a:pPr>
            <a:endParaRPr lang="fr-FR"/>
          </a:p>
        </c:txPr>
        <c:crossAx val="330335816"/>
        <c:crosses val="autoZero"/>
        <c:crossBetween val="midCat"/>
        <c:majorUnit val="0.25"/>
        <c:minorUnit val="0.05"/>
      </c:valAx>
      <c:spPr>
        <a:ln w="12700">
          <a:solidFill>
            <a:schemeClr val="tx1"/>
          </a:solidFill>
          <a:miter lim="800000"/>
        </a:ln>
      </c:spPr>
    </c:plotArea>
    <c:legend>
      <c:legendPos val="r"/>
      <c:layout>
        <c:manualLayout>
          <c:xMode val="edge"/>
          <c:yMode val="edge"/>
          <c:x val="0.543318963599567"/>
          <c:y val="7.0556010498687718E-2"/>
          <c:w val="0.38437747063904709"/>
          <c:h val="0.33407789759471296"/>
        </c:manualLayout>
      </c:layout>
      <c:overlay val="1"/>
      <c:spPr>
        <a:solidFill>
          <a:schemeClr val="bg1"/>
        </a:solidFill>
        <a:ln w="12700">
          <a:solidFill>
            <a:schemeClr val="tx1"/>
          </a:solidFill>
          <a:miter lim="800000"/>
        </a:ln>
      </c:spPr>
      <c:txPr>
        <a:bodyPr/>
        <a:lstStyle/>
        <a:p>
          <a:pPr>
            <a:defRPr lang="de-DE" sz="1000">
              <a:latin typeface="Calibri" pitchFamily="34" charset="0"/>
            </a:defRPr>
          </a:pPr>
          <a:endParaRPr lang="fr-FR"/>
        </a:p>
      </c:txPr>
    </c:legend>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040867552184159"/>
          <c:y val="3.7266435416641014E-2"/>
          <c:w val="0.80322212260653214"/>
          <c:h val="0.81454041114773268"/>
        </c:manualLayout>
      </c:layout>
      <c:scatterChart>
        <c:scatterStyle val="lineMarker"/>
        <c:varyColors val="0"/>
        <c:ser>
          <c:idx val="0"/>
          <c:order val="0"/>
          <c:tx>
            <c:strRef>
              <c:f>Horse!#REF!</c:f>
              <c:strCache>
                <c:ptCount val="1"/>
                <c:pt idx="0">
                  <c:v>#REF!</c:v>
                </c:pt>
              </c:strCache>
            </c:strRef>
          </c:tx>
          <c:marker>
            <c:symbol val="none"/>
          </c:marker>
          <c:yVal>
            <c:numRef>
              <c:f>Horse!#REF!</c:f>
              <c:numCache>
                <c:formatCode>General</c:formatCode>
                <c:ptCount val="1"/>
                <c:pt idx="0">
                  <c:v>1</c:v>
                </c:pt>
              </c:numCache>
            </c:numRef>
          </c:yVal>
          <c:smooth val="0"/>
        </c:ser>
        <c:ser>
          <c:idx val="1"/>
          <c:order val="1"/>
          <c:tx>
            <c:v>Valette and Prost, TVCG 2004</c:v>
          </c:tx>
          <c:spPr>
            <a:ln w="25400">
              <a:solidFill>
                <a:srgbClr val="0000FF"/>
              </a:solidFill>
            </a:ln>
          </c:spPr>
          <c:marker>
            <c:symbol val="none"/>
          </c:marker>
          <c:xVal>
            <c:numRef>
              <c:f>Horse!$K$5:$K$19</c:f>
              <c:numCache>
                <c:formatCode>General</c:formatCode>
                <c:ptCount val="15"/>
                <c:pt idx="0">
                  <c:v>20.790086141756081</c:v>
                </c:pt>
                <c:pt idx="1">
                  <c:v>11.115611304216412</c:v>
                </c:pt>
                <c:pt idx="2">
                  <c:v>6.1320840259936515</c:v>
                </c:pt>
                <c:pt idx="3">
                  <c:v>3.6044531761624099</c:v>
                </c:pt>
                <c:pt idx="4">
                  <c:v>2.2564102564102582</c:v>
                </c:pt>
                <c:pt idx="5">
                  <c:v>1.5205279331016095</c:v>
                </c:pt>
                <c:pt idx="6">
                  <c:v>1.0965694423454713</c:v>
                </c:pt>
              </c:numCache>
            </c:numRef>
          </c:xVal>
          <c:yVal>
            <c:numRef>
              <c:f>Horse!$L$5:$L$16</c:f>
              <c:numCache>
                <c:formatCode>General</c:formatCode>
                <c:ptCount val="12"/>
                <c:pt idx="0">
                  <c:v>3.7000000000000161E-5</c:v>
                </c:pt>
                <c:pt idx="1">
                  <c:v>2.0720893311962913E-4</c:v>
                </c:pt>
                <c:pt idx="2">
                  <c:v>4.4031898287921338E-4</c:v>
                </c:pt>
                <c:pt idx="3">
                  <c:v>7.770334991986117E-4</c:v>
                </c:pt>
                <c:pt idx="4">
                  <c:v>1.3764593414375408E-3</c:v>
                </c:pt>
                <c:pt idx="5">
                  <c:v>2.2792982643159258E-3</c:v>
                </c:pt>
                <c:pt idx="6">
                  <c:v>3.504051065433735E-3</c:v>
                </c:pt>
              </c:numCache>
            </c:numRef>
          </c:yVal>
          <c:smooth val="0"/>
        </c:ser>
        <c:ser>
          <c:idx val="3"/>
          <c:order val="2"/>
          <c:tx>
            <c:v>Peng and Kuo, Siggraph 2005</c:v>
          </c:tx>
          <c:spPr>
            <a:ln w="25400">
              <a:prstDash val="solid"/>
            </a:ln>
          </c:spPr>
          <c:marker>
            <c:symbol val="none"/>
          </c:marker>
          <c:xVal>
            <c:numRef>
              <c:f>Horse!$Q$5:$Q$12</c:f>
              <c:numCache>
                <c:formatCode>General</c:formatCode>
                <c:ptCount val="8"/>
                <c:pt idx="0">
                  <c:v>1</c:v>
                </c:pt>
                <c:pt idx="1">
                  <c:v>2</c:v>
                </c:pt>
                <c:pt idx="2">
                  <c:v>4</c:v>
                </c:pt>
                <c:pt idx="3">
                  <c:v>6</c:v>
                </c:pt>
                <c:pt idx="4">
                  <c:v>8</c:v>
                </c:pt>
                <c:pt idx="5">
                  <c:v>10</c:v>
                </c:pt>
                <c:pt idx="6">
                  <c:v>12</c:v>
                </c:pt>
                <c:pt idx="7">
                  <c:v>16.600000000000001</c:v>
                </c:pt>
              </c:numCache>
            </c:numRef>
          </c:xVal>
          <c:yVal>
            <c:numRef>
              <c:f>Horse!$R$5:$R$12</c:f>
              <c:numCache>
                <c:formatCode>General</c:formatCode>
                <c:ptCount val="8"/>
                <c:pt idx="0">
                  <c:v>3.9157097173898002E-3</c:v>
                </c:pt>
                <c:pt idx="1">
                  <c:v>2.277842368611361E-3</c:v>
                </c:pt>
                <c:pt idx="2">
                  <c:v>1.1799183378710441E-3</c:v>
                </c:pt>
                <c:pt idx="3">
                  <c:v>8.8963237045624197E-4</c:v>
                </c:pt>
                <c:pt idx="4">
                  <c:v>3.9598549520284136E-4</c:v>
                </c:pt>
                <c:pt idx="5">
                  <c:v>1.9619371237458282E-4</c:v>
                </c:pt>
                <c:pt idx="6">
                  <c:v>1.169762133240285E-4</c:v>
                </c:pt>
                <c:pt idx="7">
                  <c:v>3.7000000000000161E-5</c:v>
                </c:pt>
              </c:numCache>
            </c:numRef>
          </c:yVal>
          <c:smooth val="0"/>
        </c:ser>
        <c:ser>
          <c:idx val="4"/>
          <c:order val="3"/>
          <c:tx>
            <c:v>Valette et al., SGP 2009</c:v>
          </c:tx>
          <c:spPr>
            <a:ln w="25400">
              <a:solidFill>
                <a:srgbClr val="FF0000"/>
              </a:solidFill>
              <a:prstDash val="solid"/>
            </a:ln>
          </c:spPr>
          <c:marker>
            <c:symbol val="none"/>
          </c:marker>
          <c:xVal>
            <c:numRef>
              <c:f>Horse!$N$5:$N$13</c:f>
              <c:numCache>
                <c:formatCode>General</c:formatCode>
                <c:ptCount val="9"/>
                <c:pt idx="0">
                  <c:v>17.73</c:v>
                </c:pt>
                <c:pt idx="1">
                  <c:v>16</c:v>
                </c:pt>
                <c:pt idx="2">
                  <c:v>12</c:v>
                </c:pt>
                <c:pt idx="3">
                  <c:v>10</c:v>
                </c:pt>
                <c:pt idx="4">
                  <c:v>8</c:v>
                </c:pt>
                <c:pt idx="5">
                  <c:v>6</c:v>
                </c:pt>
                <c:pt idx="6">
                  <c:v>4</c:v>
                </c:pt>
                <c:pt idx="7">
                  <c:v>2</c:v>
                </c:pt>
                <c:pt idx="8">
                  <c:v>1</c:v>
                </c:pt>
              </c:numCache>
            </c:numRef>
          </c:xVal>
          <c:yVal>
            <c:numRef>
              <c:f>Horse!$O$5:$O$13</c:f>
              <c:numCache>
                <c:formatCode>General</c:formatCode>
                <c:ptCount val="9"/>
                <c:pt idx="0">
                  <c:v>3.7000000000000161E-5</c:v>
                </c:pt>
                <c:pt idx="1">
                  <c:v>8.7281180948487212E-5</c:v>
                </c:pt>
                <c:pt idx="2">
                  <c:v>3.0016778858104861E-4</c:v>
                </c:pt>
                <c:pt idx="3">
                  <c:v>3.8217450258892414E-4</c:v>
                </c:pt>
                <c:pt idx="4">
                  <c:v>4.6825983177438418E-4</c:v>
                </c:pt>
                <c:pt idx="5">
                  <c:v>6.2030202811743404E-4</c:v>
                </c:pt>
                <c:pt idx="6">
                  <c:v>8.0638132985487378E-4</c:v>
                </c:pt>
                <c:pt idx="7">
                  <c:v>1.6402746185068325E-3</c:v>
                </c:pt>
                <c:pt idx="8">
                  <c:v>4.6192515706559795E-3</c:v>
                </c:pt>
              </c:numCache>
            </c:numRef>
          </c:yVal>
          <c:smooth val="0"/>
        </c:ser>
        <c:dLbls>
          <c:showLegendKey val="0"/>
          <c:showVal val="0"/>
          <c:showCatName val="0"/>
          <c:showSerName val="0"/>
          <c:showPercent val="0"/>
          <c:showBubbleSize val="0"/>
        </c:dLbls>
        <c:axId val="330332680"/>
        <c:axId val="251390280"/>
      </c:scatterChart>
      <c:valAx>
        <c:axId val="330332680"/>
        <c:scaling>
          <c:orientation val="minMax"/>
          <c:max val="20"/>
          <c:min val="0"/>
        </c:scaling>
        <c:delete val="0"/>
        <c:axPos val="b"/>
        <c:majorTickMark val="out"/>
        <c:minorTickMark val="none"/>
        <c:tickLblPos val="nextTo"/>
        <c:spPr>
          <a:ln w="19050"/>
        </c:spPr>
        <c:txPr>
          <a:bodyPr rot="0" vert="horz" anchor="t" anchorCtr="0"/>
          <a:lstStyle/>
          <a:p>
            <a:pPr>
              <a:defRPr sz="1400" baseline="0"/>
            </a:pPr>
            <a:endParaRPr lang="fr-FR"/>
          </a:p>
        </c:txPr>
        <c:crossAx val="251390280"/>
        <c:crosses val="autoZero"/>
        <c:crossBetween val="midCat"/>
        <c:majorUnit val="2"/>
      </c:valAx>
      <c:valAx>
        <c:axId val="251390280"/>
        <c:scaling>
          <c:orientation val="minMax"/>
          <c:max val="4.5000000000000083E-3"/>
          <c:min val="0"/>
        </c:scaling>
        <c:delete val="0"/>
        <c:axPos val="l"/>
        <c:majorGridlines/>
        <c:numFmt formatCode="@" sourceLinked="0"/>
        <c:majorTickMark val="out"/>
        <c:minorTickMark val="none"/>
        <c:tickLblPos val="nextTo"/>
        <c:spPr>
          <a:ln w="19050"/>
        </c:spPr>
        <c:txPr>
          <a:bodyPr/>
          <a:lstStyle/>
          <a:p>
            <a:pPr>
              <a:defRPr sz="1400" baseline="0"/>
            </a:pPr>
            <a:endParaRPr lang="fr-FR"/>
          </a:p>
        </c:txPr>
        <c:crossAx val="330332680"/>
        <c:crosses val="autoZero"/>
        <c:crossBetween val="midCat"/>
        <c:majorUnit val="1.0000000000000028E-3"/>
      </c:valAx>
    </c:plotArea>
    <c:plotVisOnly val="1"/>
    <c:dispBlanksAs val="gap"/>
    <c:showDLblsOverMax val="0"/>
  </c:chart>
  <c:spPr>
    <a:solidFill>
      <a:schemeClr val="bg1"/>
    </a:solidFill>
    <a:ln w="12700">
      <a:solidFill>
        <a:schemeClr val="tx1"/>
      </a:solidFill>
    </a:ln>
    <a:effectLst>
      <a:outerShdw blurRad="50800" dist="38100" dir="2700000" algn="tl" rotWithShape="0">
        <a:prstClr val="black">
          <a:alpha val="40000"/>
        </a:prstClr>
      </a:outerShdw>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74370155038779"/>
          <c:y val="3.5612654320987647E-2"/>
          <c:w val="0.8394662528497806"/>
          <c:h val="0.80613806141365196"/>
        </c:manualLayout>
      </c:layout>
      <c:scatterChart>
        <c:scatterStyle val="lineMarker"/>
        <c:varyColors val="0"/>
        <c:ser>
          <c:idx val="0"/>
          <c:order val="0"/>
          <c:tx>
            <c:strRef>
              <c:f>Horse!#REF!</c:f>
              <c:strCache>
                <c:ptCount val="1"/>
                <c:pt idx="0">
                  <c:v>#REF!</c:v>
                </c:pt>
              </c:strCache>
            </c:strRef>
          </c:tx>
          <c:marker>
            <c:symbol val="none"/>
          </c:marker>
          <c:yVal>
            <c:numRef>
              <c:f>Horse!#REF!</c:f>
              <c:numCache>
                <c:formatCode>General</c:formatCode>
                <c:ptCount val="1"/>
                <c:pt idx="0">
                  <c:v>1</c:v>
                </c:pt>
              </c:numCache>
            </c:numRef>
          </c:yVal>
          <c:smooth val="0"/>
        </c:ser>
        <c:ser>
          <c:idx val="1"/>
          <c:order val="1"/>
          <c:tx>
            <c:v>Wavemesh [SP04]</c:v>
          </c:tx>
          <c:spPr>
            <a:ln w="25400">
              <a:solidFill>
                <a:srgbClr val="0000FF"/>
              </a:solidFill>
            </a:ln>
          </c:spPr>
          <c:marker>
            <c:symbol val="none"/>
          </c:marker>
          <c:xVal>
            <c:numRef>
              <c:f>Horse!$V$19:$V$25</c:f>
              <c:numCache>
                <c:formatCode>General</c:formatCode>
                <c:ptCount val="7"/>
                <c:pt idx="0">
                  <c:v>20.790086141756081</c:v>
                </c:pt>
                <c:pt idx="1">
                  <c:v>11.115611304216412</c:v>
                </c:pt>
                <c:pt idx="2">
                  <c:v>6.1320840259936515</c:v>
                </c:pt>
                <c:pt idx="3">
                  <c:v>3.6044531761624099</c:v>
                </c:pt>
                <c:pt idx="4">
                  <c:v>2.2564102564102582</c:v>
                </c:pt>
                <c:pt idx="5">
                  <c:v>1.5205279331016095</c:v>
                </c:pt>
                <c:pt idx="6">
                  <c:v>1.0965694423454713</c:v>
                </c:pt>
              </c:numCache>
            </c:numRef>
          </c:xVal>
          <c:yVal>
            <c:numRef>
              <c:f>Horse!$Y$19:$Y$25</c:f>
              <c:numCache>
                <c:formatCode>General</c:formatCode>
                <c:ptCount val="7"/>
                <c:pt idx="0">
                  <c:v>0.11849999999999998</c:v>
                </c:pt>
                <c:pt idx="1">
                  <c:v>0.40850000000000031</c:v>
                </c:pt>
                <c:pt idx="2">
                  <c:v>0.52700000000000002</c:v>
                </c:pt>
                <c:pt idx="3">
                  <c:v>0.59749999999999959</c:v>
                </c:pt>
                <c:pt idx="4">
                  <c:v>0.65350000000000064</c:v>
                </c:pt>
                <c:pt idx="5">
                  <c:v>0.67150000000000065</c:v>
                </c:pt>
                <c:pt idx="6">
                  <c:v>0.71000000000000063</c:v>
                </c:pt>
              </c:numCache>
            </c:numRef>
          </c:yVal>
          <c:smooth val="0"/>
        </c:ser>
        <c:ser>
          <c:idx val="3"/>
          <c:order val="2"/>
          <c:tx>
            <c:v>Octree  [PK05]</c:v>
          </c:tx>
          <c:spPr>
            <a:ln w="25400" cmpd="sng">
              <a:prstDash val="solid"/>
            </a:ln>
          </c:spPr>
          <c:marker>
            <c:symbol val="none"/>
          </c:marker>
          <c:xVal>
            <c:numRef>
              <c:f>Horse!$Q$19:$Q$26</c:f>
              <c:numCache>
                <c:formatCode>General</c:formatCode>
                <c:ptCount val="8"/>
                <c:pt idx="0">
                  <c:v>1</c:v>
                </c:pt>
                <c:pt idx="1">
                  <c:v>2</c:v>
                </c:pt>
                <c:pt idx="2">
                  <c:v>4</c:v>
                </c:pt>
                <c:pt idx="3">
                  <c:v>6</c:v>
                </c:pt>
                <c:pt idx="4">
                  <c:v>8</c:v>
                </c:pt>
                <c:pt idx="5">
                  <c:v>10</c:v>
                </c:pt>
                <c:pt idx="6">
                  <c:v>12</c:v>
                </c:pt>
                <c:pt idx="7">
                  <c:v>16.600000000000001</c:v>
                </c:pt>
              </c:numCache>
            </c:numRef>
          </c:xVal>
          <c:yVal>
            <c:numRef>
              <c:f>Horse!$T$19:$T$26</c:f>
              <c:numCache>
                <c:formatCode>General</c:formatCode>
                <c:ptCount val="8"/>
                <c:pt idx="1">
                  <c:v>0.81499999999999995</c:v>
                </c:pt>
                <c:pt idx="2">
                  <c:v>0.80499999999999994</c:v>
                </c:pt>
                <c:pt idx="3">
                  <c:v>0.78</c:v>
                </c:pt>
                <c:pt idx="4">
                  <c:v>0.67000000000000148</c:v>
                </c:pt>
                <c:pt idx="5">
                  <c:v>0.47000000000000008</c:v>
                </c:pt>
                <c:pt idx="6">
                  <c:v>0.35500000000000032</c:v>
                </c:pt>
                <c:pt idx="7">
                  <c:v>0.15000000000000024</c:v>
                </c:pt>
              </c:numCache>
            </c:numRef>
          </c:yVal>
          <c:smooth val="0"/>
        </c:ser>
        <c:ser>
          <c:idx val="4"/>
          <c:order val="3"/>
          <c:tx>
            <c:v>IPR  [VCP09]</c:v>
          </c:tx>
          <c:spPr>
            <a:ln w="25400">
              <a:solidFill>
                <a:srgbClr val="FF0000"/>
              </a:solidFill>
              <a:prstDash val="solid"/>
            </a:ln>
          </c:spPr>
          <c:marker>
            <c:symbol val="none"/>
          </c:marker>
          <c:xVal>
            <c:numRef>
              <c:f>Horse!$L$19:$L$27</c:f>
              <c:numCache>
                <c:formatCode>General</c:formatCode>
                <c:ptCount val="9"/>
                <c:pt idx="0">
                  <c:v>17.73</c:v>
                </c:pt>
                <c:pt idx="1">
                  <c:v>16</c:v>
                </c:pt>
                <c:pt idx="2">
                  <c:v>12</c:v>
                </c:pt>
                <c:pt idx="3">
                  <c:v>10</c:v>
                </c:pt>
                <c:pt idx="4">
                  <c:v>8</c:v>
                </c:pt>
                <c:pt idx="5">
                  <c:v>6</c:v>
                </c:pt>
                <c:pt idx="6">
                  <c:v>4</c:v>
                </c:pt>
                <c:pt idx="7">
                  <c:v>2</c:v>
                </c:pt>
                <c:pt idx="8">
                  <c:v>1</c:v>
                </c:pt>
              </c:numCache>
            </c:numRef>
          </c:xVal>
          <c:yVal>
            <c:numRef>
              <c:f>Horse!$O$19:$O$27</c:f>
              <c:numCache>
                <c:formatCode>General</c:formatCode>
                <c:ptCount val="9"/>
                <c:pt idx="0">
                  <c:v>0.15000000000000024</c:v>
                </c:pt>
                <c:pt idx="1">
                  <c:v>0.17</c:v>
                </c:pt>
                <c:pt idx="2">
                  <c:v>0.24000000000000021</c:v>
                </c:pt>
                <c:pt idx="3">
                  <c:v>0.29000000000000031</c:v>
                </c:pt>
                <c:pt idx="4">
                  <c:v>0.33000000000000085</c:v>
                </c:pt>
                <c:pt idx="5">
                  <c:v>0.38000000000000067</c:v>
                </c:pt>
                <c:pt idx="6">
                  <c:v>0.44</c:v>
                </c:pt>
                <c:pt idx="7">
                  <c:v>0.54</c:v>
                </c:pt>
                <c:pt idx="8">
                  <c:v>0.62500000000000133</c:v>
                </c:pt>
              </c:numCache>
            </c:numRef>
          </c:yVal>
          <c:smooth val="0"/>
        </c:ser>
        <c:dLbls>
          <c:showLegendKey val="0"/>
          <c:showVal val="0"/>
          <c:showCatName val="0"/>
          <c:showSerName val="0"/>
          <c:showPercent val="0"/>
          <c:showBubbleSize val="0"/>
        </c:dLbls>
        <c:axId val="251387144"/>
        <c:axId val="251387928"/>
      </c:scatterChart>
      <c:valAx>
        <c:axId val="251387144"/>
        <c:scaling>
          <c:orientation val="minMax"/>
          <c:max val="20"/>
        </c:scaling>
        <c:delete val="0"/>
        <c:axPos val="b"/>
        <c:majorTickMark val="out"/>
        <c:minorTickMark val="none"/>
        <c:tickLblPos val="nextTo"/>
        <c:txPr>
          <a:bodyPr/>
          <a:lstStyle/>
          <a:p>
            <a:pPr>
              <a:defRPr sz="1200" baseline="0"/>
            </a:pPr>
            <a:endParaRPr lang="fr-FR"/>
          </a:p>
        </c:txPr>
        <c:crossAx val="251387928"/>
        <c:crosses val="autoZero"/>
        <c:crossBetween val="midCat"/>
        <c:majorUnit val="2"/>
      </c:valAx>
      <c:valAx>
        <c:axId val="251387928"/>
        <c:scaling>
          <c:orientation val="minMax"/>
          <c:max val="1"/>
        </c:scaling>
        <c:delete val="0"/>
        <c:axPos val="l"/>
        <c:majorGridlines/>
        <c:numFmt formatCode="General" sourceLinked="1"/>
        <c:majorTickMark val="out"/>
        <c:minorTickMark val="none"/>
        <c:tickLblPos val="nextTo"/>
        <c:txPr>
          <a:bodyPr/>
          <a:lstStyle/>
          <a:p>
            <a:pPr>
              <a:defRPr sz="1200" baseline="0"/>
            </a:pPr>
            <a:endParaRPr lang="fr-FR"/>
          </a:p>
        </c:txPr>
        <c:crossAx val="251387144"/>
        <c:crosses val="autoZero"/>
        <c:crossBetween val="midCat"/>
        <c:majorUnit val="0.2"/>
      </c:valAx>
    </c:plotArea>
    <c:plotVisOnly val="1"/>
    <c:dispBlanksAs val="gap"/>
    <c:showDLblsOverMax val="0"/>
  </c:chart>
  <c:spPr>
    <a:solidFill>
      <a:schemeClr val="bg1"/>
    </a:solidFill>
    <a:ln w="12700">
      <a:solidFill>
        <a:schemeClr val="tx1"/>
      </a:solidFill>
    </a:ln>
    <a:effectLst>
      <a:outerShdw blurRad="50800" dist="38100" dir="2700000" algn="tl" rotWithShape="0">
        <a:prstClr val="black">
          <a:alpha val="40000"/>
        </a:prstClr>
      </a:outerShdw>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106489989272632"/>
          <c:y val="3.0825366673189636E-2"/>
          <c:w val="0.83328537266351255"/>
          <c:h val="0.79943068011333851"/>
        </c:manualLayout>
      </c:layout>
      <c:scatterChart>
        <c:scatterStyle val="lineMarker"/>
        <c:varyColors val="0"/>
        <c:ser>
          <c:idx val="0"/>
          <c:order val="0"/>
          <c:tx>
            <c:v>Laplacian</c:v>
          </c:tx>
          <c:spPr>
            <a:ln w="38100">
              <a:solidFill>
                <a:srgbClr val="C00000"/>
              </a:solidFill>
            </a:ln>
          </c:spPr>
          <c:marker>
            <c:symbol val="none"/>
          </c:marker>
          <c:xVal>
            <c:numRef>
              <c:f>cow!$A$3:$A$37</c:f>
              <c:numCache>
                <c:formatCode>General</c:formatCode>
                <c:ptCount val="35"/>
                <c:pt idx="0">
                  <c:v>0.17317560633068668</c:v>
                </c:pt>
                <c:pt idx="1">
                  <c:v>0.19459298871063599</c:v>
                </c:pt>
                <c:pt idx="2">
                  <c:v>0.22277588721439001</c:v>
                </c:pt>
                <c:pt idx="3">
                  <c:v>0.25664397990601201</c:v>
                </c:pt>
                <c:pt idx="4">
                  <c:v>0.29510344082536599</c:v>
                </c:pt>
                <c:pt idx="5">
                  <c:v>0.33837033435963998</c:v>
                </c:pt>
                <c:pt idx="6">
                  <c:v>0.38514827418570752</c:v>
                </c:pt>
                <c:pt idx="7">
                  <c:v>0.43415437800464596</c:v>
                </c:pt>
                <c:pt idx="8">
                  <c:v>0.54603521849511305</c:v>
                </c:pt>
                <c:pt idx="9">
                  <c:v>0.62102306487333203</c:v>
                </c:pt>
                <c:pt idx="10">
                  <c:v>0.6496651001998609</c:v>
                </c:pt>
                <c:pt idx="11">
                  <c:v>0.77070166909739191</c:v>
                </c:pt>
                <c:pt idx="12">
                  <c:v>0.86967266245341279</c:v>
                </c:pt>
                <c:pt idx="13">
                  <c:v>1.0429427969534899</c:v>
                </c:pt>
                <c:pt idx="14">
                  <c:v>1.1681521093285845</c:v>
                </c:pt>
                <c:pt idx="15">
                  <c:v>1.3060822124993199</c:v>
                </c:pt>
                <c:pt idx="16">
                  <c:v>1.4587857181440098</c:v>
                </c:pt>
                <c:pt idx="17">
                  <c:v>1.6787932803975598</c:v>
                </c:pt>
                <c:pt idx="18">
                  <c:v>1.8203964781504898</c:v>
                </c:pt>
                <c:pt idx="19">
                  <c:v>2.0245638200183702</c:v>
                </c:pt>
                <c:pt idx="20">
                  <c:v>2.1777939826068202</c:v>
                </c:pt>
                <c:pt idx="21">
                  <c:v>2.6797790741640997</c:v>
                </c:pt>
                <c:pt idx="22">
                  <c:v>2.8413952357802597</c:v>
                </c:pt>
                <c:pt idx="23">
                  <c:v>2.9911818721979175</c:v>
                </c:pt>
                <c:pt idx="24">
                  <c:v>3.3006670987954401</c:v>
                </c:pt>
                <c:pt idx="25">
                  <c:v>3.4325203910765398</c:v>
                </c:pt>
                <c:pt idx="26">
                  <c:v>3.7479203802733245</c:v>
                </c:pt>
                <c:pt idx="27">
                  <c:v>4.0682088262302099</c:v>
                </c:pt>
                <c:pt idx="28">
                  <c:v>4.2029924917625534</c:v>
                </c:pt>
                <c:pt idx="29">
                  <c:v>4.5292902284880876</c:v>
                </c:pt>
                <c:pt idx="30">
                  <c:v>4.8604899259979408</c:v>
                </c:pt>
                <c:pt idx="31">
                  <c:v>5.0022686760654675</c:v>
                </c:pt>
                <c:pt idx="32">
                  <c:v>5.3357235456165899</c:v>
                </c:pt>
                <c:pt idx="33">
                  <c:v>5.6726759574353087</c:v>
                </c:pt>
                <c:pt idx="34">
                  <c:v>6.0120320855614997</c:v>
                </c:pt>
              </c:numCache>
            </c:numRef>
          </c:xVal>
          <c:yVal>
            <c:numRef>
              <c:f>cow!$B$3:$B$37</c:f>
              <c:numCache>
                <c:formatCode>General</c:formatCode>
                <c:ptCount val="35"/>
                <c:pt idx="0">
                  <c:v>0.20045352203401187</c:v>
                </c:pt>
                <c:pt idx="1">
                  <c:v>0.16700947896453797</c:v>
                </c:pt>
                <c:pt idx="2">
                  <c:v>0.13996187769430399</c:v>
                </c:pt>
                <c:pt idx="3">
                  <c:v>0.11599726320972201</c:v>
                </c:pt>
                <c:pt idx="4">
                  <c:v>9.7944670891481303E-2</c:v>
                </c:pt>
                <c:pt idx="5">
                  <c:v>8.4326987017420627E-2</c:v>
                </c:pt>
                <c:pt idx="6">
                  <c:v>7.5565888354102898E-2</c:v>
                </c:pt>
                <c:pt idx="7">
                  <c:v>7.0183746470577485E-2</c:v>
                </c:pt>
                <c:pt idx="8">
                  <c:v>6.133850530932667E-2</c:v>
                </c:pt>
                <c:pt idx="9">
                  <c:v>5.6189899552393396E-2</c:v>
                </c:pt>
                <c:pt idx="10">
                  <c:v>5.4642211711565712E-2</c:v>
                </c:pt>
                <c:pt idx="11">
                  <c:v>4.8776548822045365E-2</c:v>
                </c:pt>
                <c:pt idx="12">
                  <c:v>4.4570690820947348E-2</c:v>
                </c:pt>
                <c:pt idx="13">
                  <c:v>3.8983905350820351E-2</c:v>
                </c:pt>
                <c:pt idx="14">
                  <c:v>3.5342856397333103E-2</c:v>
                </c:pt>
                <c:pt idx="15">
                  <c:v>3.2038457223995606E-2</c:v>
                </c:pt>
                <c:pt idx="16">
                  <c:v>2.9307553764746398E-2</c:v>
                </c:pt>
                <c:pt idx="17">
                  <c:v>2.5929790508332599E-2</c:v>
                </c:pt>
                <c:pt idx="18">
                  <c:v>2.3967509495620997E-2</c:v>
                </c:pt>
                <c:pt idx="19">
                  <c:v>2.156305821001591E-2</c:v>
                </c:pt>
                <c:pt idx="20">
                  <c:v>1.9963612448203324E-2</c:v>
                </c:pt>
                <c:pt idx="21">
                  <c:v>1.6143138207091907E-2</c:v>
                </c:pt>
                <c:pt idx="22">
                  <c:v>1.5013606257138001E-2</c:v>
                </c:pt>
                <c:pt idx="23">
                  <c:v>1.4172203446313699E-2</c:v>
                </c:pt>
                <c:pt idx="24">
                  <c:v>1.2623383172503598E-2</c:v>
                </c:pt>
                <c:pt idx="25">
                  <c:v>1.2139787336932301E-2</c:v>
                </c:pt>
                <c:pt idx="26">
                  <c:v>1.1174823203467134E-2</c:v>
                </c:pt>
                <c:pt idx="27">
                  <c:v>1.05912527279272E-2</c:v>
                </c:pt>
                <c:pt idx="28">
                  <c:v>1.0431014544415401E-2</c:v>
                </c:pt>
                <c:pt idx="29">
                  <c:v>1.0084609391216318E-2</c:v>
                </c:pt>
                <c:pt idx="30">
                  <c:v>9.8877292922521145E-3</c:v>
                </c:pt>
                <c:pt idx="31">
                  <c:v>9.8386577973826484E-3</c:v>
                </c:pt>
                <c:pt idx="32">
                  <c:v>9.7285771068891802E-3</c:v>
                </c:pt>
                <c:pt idx="33">
                  <c:v>9.6724578674974825E-3</c:v>
                </c:pt>
                <c:pt idx="34">
                  <c:v>9.6421556334585906E-3</c:v>
                </c:pt>
              </c:numCache>
            </c:numRef>
          </c:yVal>
          <c:smooth val="0"/>
        </c:ser>
        <c:ser>
          <c:idx val="1"/>
          <c:order val="1"/>
          <c:tx>
            <c:v>Coddyac</c:v>
          </c:tx>
          <c:spPr>
            <a:ln w="38100">
              <a:solidFill>
                <a:srgbClr val="009696"/>
              </a:solidFill>
            </a:ln>
          </c:spPr>
          <c:marker>
            <c:symbol val="none"/>
          </c:marker>
          <c:xVal>
            <c:numRef>
              <c:f>cow!$I$3:$I$36</c:f>
              <c:numCache>
                <c:formatCode>General</c:formatCode>
                <c:ptCount val="34"/>
                <c:pt idx="0">
                  <c:v>0.27040458056500832</c:v>
                </c:pt>
                <c:pt idx="1">
                  <c:v>0.2968859720196631</c:v>
                </c:pt>
                <c:pt idx="2">
                  <c:v>0.32593312807216601</c:v>
                </c:pt>
                <c:pt idx="3">
                  <c:v>0.35789715335169908</c:v>
                </c:pt>
                <c:pt idx="4">
                  <c:v>0.39411494625398452</c:v>
                </c:pt>
                <c:pt idx="5">
                  <c:v>0.43451898665802452</c:v>
                </c:pt>
                <c:pt idx="6">
                  <c:v>0.47786690433749396</c:v>
                </c:pt>
                <c:pt idx="7">
                  <c:v>0.52384810673580695</c:v>
                </c:pt>
                <c:pt idx="8">
                  <c:v>0.75244422838005764</c:v>
                </c:pt>
                <c:pt idx="9">
                  <c:v>0.78108626370658496</c:v>
                </c:pt>
                <c:pt idx="10">
                  <c:v>1.0414573542915815</c:v>
                </c:pt>
                <c:pt idx="11">
                  <c:v>1.2601820342462144</c:v>
                </c:pt>
                <c:pt idx="12">
                  <c:v>1.37857181440069</c:v>
                </c:pt>
                <c:pt idx="13">
                  <c:v>1.5612002376708298</c:v>
                </c:pt>
                <c:pt idx="14">
                  <c:v>1.7067736185383198</c:v>
                </c:pt>
                <c:pt idx="15">
                  <c:v>1.9717360773510499</c:v>
                </c:pt>
                <c:pt idx="16">
                  <c:v>2.1595500459136798</c:v>
                </c:pt>
                <c:pt idx="17">
                  <c:v>2.3534273213417598</c:v>
                </c:pt>
                <c:pt idx="18">
                  <c:v>2.55103170744882</c:v>
                </c:pt>
                <c:pt idx="19">
                  <c:v>2.6491519472802945</c:v>
                </c:pt>
                <c:pt idx="20">
                  <c:v>3.0894776643439701</c:v>
                </c:pt>
                <c:pt idx="21">
                  <c:v>3.2958731702047177</c:v>
                </c:pt>
                <c:pt idx="22">
                  <c:v>3.4920056176740624</c:v>
                </c:pt>
                <c:pt idx="23">
                  <c:v>3.790984713444614</c:v>
                </c:pt>
                <c:pt idx="24">
                  <c:v>3.9228380057257048</c:v>
                </c:pt>
                <c:pt idx="25">
                  <c:v>4.2305677091773424</c:v>
                </c:pt>
                <c:pt idx="26">
                  <c:v>4.5479933020040004</c:v>
                </c:pt>
                <c:pt idx="27">
                  <c:v>4.6827769675363209</c:v>
                </c:pt>
                <c:pt idx="28">
                  <c:v>5.0037001026305834</c:v>
                </c:pt>
                <c:pt idx="29">
                  <c:v>5.3285799168151948</c:v>
                </c:pt>
                <c:pt idx="30">
                  <c:v>5.4703586668827304</c:v>
                </c:pt>
                <c:pt idx="31">
                  <c:v>5.7969669961648682</c:v>
                </c:pt>
                <c:pt idx="32">
                  <c:v>6.1294090639010399</c:v>
                </c:pt>
                <c:pt idx="33">
                  <c:v>6.4667936044941561</c:v>
                </c:pt>
              </c:numCache>
            </c:numRef>
          </c:xVal>
          <c:yVal>
            <c:numRef>
              <c:f>cow!$J$3:$J$36</c:f>
              <c:numCache>
                <c:formatCode>General</c:formatCode>
                <c:ptCount val="34"/>
                <c:pt idx="0">
                  <c:v>0.23930500794140699</c:v>
                </c:pt>
                <c:pt idx="1">
                  <c:v>0.18443655981606139</c:v>
                </c:pt>
                <c:pt idx="2">
                  <c:v>0.143083728851089</c:v>
                </c:pt>
                <c:pt idx="3">
                  <c:v>0.113782015120711</c:v>
                </c:pt>
                <c:pt idx="4">
                  <c:v>9.4368370870613227E-2</c:v>
                </c:pt>
                <c:pt idx="5">
                  <c:v>8.1606644925940025E-2</c:v>
                </c:pt>
                <c:pt idx="6">
                  <c:v>7.32729502413665E-2</c:v>
                </c:pt>
                <c:pt idx="7">
                  <c:v>6.8366873127134714E-2</c:v>
                </c:pt>
                <c:pt idx="8">
                  <c:v>5.4651904935246139E-2</c:v>
                </c:pt>
                <c:pt idx="9">
                  <c:v>5.3055253165472133E-2</c:v>
                </c:pt>
                <c:pt idx="10">
                  <c:v>4.3104424343046434E-2</c:v>
                </c:pt>
                <c:pt idx="11">
                  <c:v>3.7161231579128449E-2</c:v>
                </c:pt>
                <c:pt idx="12">
                  <c:v>3.4194974428026652E-2</c:v>
                </c:pt>
                <c:pt idx="13">
                  <c:v>3.0624926353849398E-2</c:v>
                </c:pt>
                <c:pt idx="14">
                  <c:v>2.8405250541046711E-2</c:v>
                </c:pt>
                <c:pt idx="15">
                  <c:v>2.483401502392785E-2</c:v>
                </c:pt>
                <c:pt idx="16">
                  <c:v>2.267372970881696E-2</c:v>
                </c:pt>
                <c:pt idx="17">
                  <c:v>2.0750303201726602E-2</c:v>
                </c:pt>
                <c:pt idx="18">
                  <c:v>1.9041293030445699E-2</c:v>
                </c:pt>
                <c:pt idx="19">
                  <c:v>1.8285712720591197E-2</c:v>
                </c:pt>
                <c:pt idx="20">
                  <c:v>1.546181510170792E-2</c:v>
                </c:pt>
                <c:pt idx="21">
                  <c:v>1.4267508153247201E-2</c:v>
                </c:pt>
                <c:pt idx="22">
                  <c:v>1.3369908401114201E-2</c:v>
                </c:pt>
                <c:pt idx="23">
                  <c:v>1.2115401445258314E-2</c:v>
                </c:pt>
                <c:pt idx="24">
                  <c:v>1.1606317524351099E-2</c:v>
                </c:pt>
                <c:pt idx="25">
                  <c:v>1.08392214405615E-2</c:v>
                </c:pt>
                <c:pt idx="26">
                  <c:v>1.0395218274954696E-2</c:v>
                </c:pt>
                <c:pt idx="27">
                  <c:v>1.0229813575551585E-2</c:v>
                </c:pt>
                <c:pt idx="28">
                  <c:v>9.9709834078351468E-3</c:v>
                </c:pt>
                <c:pt idx="29">
                  <c:v>9.8219895683118504E-3</c:v>
                </c:pt>
                <c:pt idx="30">
                  <c:v>9.7724980002587922E-3</c:v>
                </c:pt>
                <c:pt idx="31">
                  <c:v>9.6950317929587141E-3</c:v>
                </c:pt>
                <c:pt idx="32">
                  <c:v>9.6540419970481822E-3</c:v>
                </c:pt>
                <c:pt idx="33">
                  <c:v>9.6331248922658097E-3</c:v>
                </c:pt>
              </c:numCache>
            </c:numRef>
          </c:yVal>
          <c:smooth val="0"/>
        </c:ser>
        <c:ser>
          <c:idx val="3"/>
          <c:order val="2"/>
          <c:tx>
            <c:v>MPEG FAMC</c:v>
          </c:tx>
          <c:spPr>
            <a:ln w="38100">
              <a:solidFill>
                <a:srgbClr val="E09000"/>
              </a:solidFill>
            </a:ln>
          </c:spPr>
          <c:marker>
            <c:symbol val="none"/>
          </c:marker>
          <c:xVal>
            <c:numRef>
              <c:f>cow!$W$3:$W$27</c:f>
              <c:numCache>
                <c:formatCode>General</c:formatCode>
                <c:ptCount val="25"/>
                <c:pt idx="0">
                  <c:v>0.25495597688111099</c:v>
                </c:pt>
                <c:pt idx="1">
                  <c:v>0.2732809377194409</c:v>
                </c:pt>
                <c:pt idx="2">
                  <c:v>0.27915518824609675</c:v>
                </c:pt>
                <c:pt idx="3">
                  <c:v>0.29614325068870473</c:v>
                </c:pt>
                <c:pt idx="4">
                  <c:v>0.30196348511856552</c:v>
                </c:pt>
                <c:pt idx="5">
                  <c:v>0.31841138659320545</c:v>
                </c:pt>
                <c:pt idx="6">
                  <c:v>0.33404904661589202</c:v>
                </c:pt>
                <c:pt idx="7">
                  <c:v>0.34589207583860065</c:v>
                </c:pt>
                <c:pt idx="8">
                  <c:v>0.684302922270837</c:v>
                </c:pt>
                <c:pt idx="9">
                  <c:v>0.72886620212823405</c:v>
                </c:pt>
                <c:pt idx="10">
                  <c:v>1.1404553556960015</c:v>
                </c:pt>
                <c:pt idx="11">
                  <c:v>1.1753632582509572</c:v>
                </c:pt>
                <c:pt idx="12">
                  <c:v>1.5939204883055198</c:v>
                </c:pt>
                <c:pt idx="13">
                  <c:v>1.7235321125695484</c:v>
                </c:pt>
                <c:pt idx="14">
                  <c:v>2.763571544320218</c:v>
                </c:pt>
                <c:pt idx="15">
                  <c:v>3.0950008102414501</c:v>
                </c:pt>
                <c:pt idx="16">
                  <c:v>3.1334602711608102</c:v>
                </c:pt>
                <c:pt idx="17">
                  <c:v>3.4532895802949302</c:v>
                </c:pt>
                <c:pt idx="18">
                  <c:v>3.8318478906714177</c:v>
                </c:pt>
                <c:pt idx="19">
                  <c:v>9.9912493923189096</c:v>
                </c:pt>
                <c:pt idx="20">
                  <c:v>12.6031437368336</c:v>
                </c:pt>
                <c:pt idx="21">
                  <c:v>15.607059903851299</c:v>
                </c:pt>
                <c:pt idx="22">
                  <c:v>15.618335764057688</c:v>
                </c:pt>
                <c:pt idx="23">
                  <c:v>18.764759898449686</c:v>
                </c:pt>
                <c:pt idx="24">
                  <c:v>18.956827634635086</c:v>
                </c:pt>
              </c:numCache>
            </c:numRef>
          </c:xVal>
          <c:yVal>
            <c:numRef>
              <c:f>cow!$X$3:$X$27</c:f>
              <c:numCache>
                <c:formatCode>General</c:formatCode>
                <c:ptCount val="25"/>
                <c:pt idx="0">
                  <c:v>0.21367719696260901</c:v>
                </c:pt>
                <c:pt idx="1">
                  <c:v>0.15282050837065081</c:v>
                </c:pt>
                <c:pt idx="2">
                  <c:v>0.13767809692935487</c:v>
                </c:pt>
                <c:pt idx="3">
                  <c:v>0.11306034166000302</c:v>
                </c:pt>
                <c:pt idx="4">
                  <c:v>0.10843341271344002</c:v>
                </c:pt>
                <c:pt idx="5">
                  <c:v>9.9366384317840076E-2</c:v>
                </c:pt>
                <c:pt idx="6">
                  <c:v>9.6406948247781094E-2</c:v>
                </c:pt>
                <c:pt idx="7">
                  <c:v>9.4649274180868506E-2</c:v>
                </c:pt>
                <c:pt idx="8">
                  <c:v>7.5041631241968984E-2</c:v>
                </c:pt>
                <c:pt idx="9">
                  <c:v>7.2837739123513781E-2</c:v>
                </c:pt>
                <c:pt idx="10">
                  <c:v>6.1623220692683986E-2</c:v>
                </c:pt>
                <c:pt idx="11">
                  <c:v>6.0899714189182733E-2</c:v>
                </c:pt>
                <c:pt idx="12">
                  <c:v>5.3808539077837912E-2</c:v>
                </c:pt>
                <c:pt idx="13">
                  <c:v>5.2346850380864778E-2</c:v>
                </c:pt>
                <c:pt idx="14">
                  <c:v>4.2867837126113521E-2</c:v>
                </c:pt>
                <c:pt idx="15">
                  <c:v>3.9989456839564598E-2</c:v>
                </c:pt>
                <c:pt idx="16">
                  <c:v>3.9702584181154701E-2</c:v>
                </c:pt>
                <c:pt idx="17">
                  <c:v>3.8096391661268797E-2</c:v>
                </c:pt>
                <c:pt idx="18">
                  <c:v>3.6402725131490801E-2</c:v>
                </c:pt>
                <c:pt idx="19">
                  <c:v>1.4785197318897119E-2</c:v>
                </c:pt>
                <c:pt idx="20">
                  <c:v>8.2489867889365184E-3</c:v>
                </c:pt>
                <c:pt idx="21">
                  <c:v>4.1752467400174714E-3</c:v>
                </c:pt>
                <c:pt idx="22">
                  <c:v>4.1630159984747299E-3</c:v>
                </c:pt>
                <c:pt idx="23">
                  <c:v>2.0965973261602901E-3</c:v>
                </c:pt>
                <c:pt idx="24">
                  <c:v>2.09548623172861E-3</c:v>
                </c:pt>
              </c:numCache>
            </c:numRef>
          </c:yVal>
          <c:smooth val="0"/>
        </c:ser>
        <c:dLbls>
          <c:showLegendKey val="0"/>
          <c:showVal val="0"/>
          <c:showCatName val="0"/>
          <c:showSerName val="0"/>
          <c:showPercent val="0"/>
          <c:showBubbleSize val="0"/>
        </c:dLbls>
        <c:axId val="215646904"/>
        <c:axId val="332589416"/>
      </c:scatterChart>
      <c:valAx>
        <c:axId val="215646904"/>
        <c:scaling>
          <c:orientation val="minMax"/>
          <c:max val="4"/>
        </c:scaling>
        <c:delete val="0"/>
        <c:axPos val="b"/>
        <c:majorGridlines>
          <c:spPr>
            <a:ln w="6350">
              <a:solidFill>
                <a:sysClr val="windowText" lastClr="000000"/>
              </a:solidFill>
              <a:prstDash val="dash"/>
            </a:ln>
          </c:spPr>
        </c:majorGridlines>
        <c:title>
          <c:tx>
            <c:rich>
              <a:bodyPr/>
              <a:lstStyle/>
              <a:p>
                <a:pPr>
                  <a:defRPr lang="de-DE" sz="1050">
                    <a:latin typeface="Calibri" pitchFamily="34" charset="0"/>
                  </a:defRPr>
                </a:pPr>
                <a:r>
                  <a:rPr lang="cs-CZ" sz="1050" dirty="0" err="1" smtClean="0">
                    <a:latin typeface="Calibri" pitchFamily="34" charset="0"/>
                  </a:rPr>
                  <a:t>Bitrate</a:t>
                </a:r>
                <a:r>
                  <a:rPr lang="cs-CZ" sz="1050" baseline="0" dirty="0" smtClean="0">
                    <a:latin typeface="Calibri" pitchFamily="34" charset="0"/>
                  </a:rPr>
                  <a:t> </a:t>
                </a:r>
                <a:r>
                  <a:rPr lang="en-US" sz="1050" baseline="0" dirty="0">
                    <a:latin typeface="Calibri" pitchFamily="34" charset="0"/>
                  </a:rPr>
                  <a:t>[</a:t>
                </a:r>
                <a:r>
                  <a:rPr lang="en-US" sz="1050" baseline="0" dirty="0" smtClean="0">
                    <a:latin typeface="Calibri" pitchFamily="34" charset="0"/>
                  </a:rPr>
                  <a:t>b</a:t>
                </a:r>
                <a:r>
                  <a:rPr lang="cs-CZ" sz="1050" baseline="0" dirty="0" err="1" smtClean="0">
                    <a:latin typeface="Calibri" pitchFamily="34" charset="0"/>
                  </a:rPr>
                  <a:t>its</a:t>
                </a:r>
                <a:r>
                  <a:rPr lang="cs-CZ" sz="1050" baseline="0" dirty="0" smtClean="0">
                    <a:latin typeface="Calibri" pitchFamily="34" charset="0"/>
                  </a:rPr>
                  <a:t> </a:t>
                </a:r>
                <a:r>
                  <a:rPr lang="en-US" sz="1050" baseline="0" dirty="0" smtClean="0">
                    <a:latin typeface="Calibri" pitchFamily="34" charset="0"/>
                  </a:rPr>
                  <a:t>p</a:t>
                </a:r>
                <a:r>
                  <a:rPr lang="cs-CZ" sz="1050" baseline="0" dirty="0" err="1" smtClean="0">
                    <a:latin typeface="Calibri" pitchFamily="34" charset="0"/>
                  </a:rPr>
                  <a:t>er</a:t>
                </a:r>
                <a:r>
                  <a:rPr lang="cs-CZ" sz="1050" baseline="0" dirty="0" smtClean="0">
                    <a:latin typeface="Calibri" pitchFamily="34" charset="0"/>
                  </a:rPr>
                  <a:t> </a:t>
                </a:r>
                <a:r>
                  <a:rPr lang="en-US" sz="1050" baseline="0" dirty="0" smtClean="0">
                    <a:latin typeface="Calibri" pitchFamily="34" charset="0"/>
                  </a:rPr>
                  <a:t>f</a:t>
                </a:r>
                <a:r>
                  <a:rPr lang="cs-CZ" sz="1050" baseline="0" dirty="0" err="1" smtClean="0">
                    <a:latin typeface="Calibri" pitchFamily="34" charset="0"/>
                  </a:rPr>
                  <a:t>rame</a:t>
                </a:r>
                <a:r>
                  <a:rPr lang="cs-CZ" sz="1050" baseline="0" dirty="0" smtClean="0">
                    <a:latin typeface="Calibri" pitchFamily="34" charset="0"/>
                  </a:rPr>
                  <a:t> </a:t>
                </a:r>
                <a:r>
                  <a:rPr lang="cs-CZ" sz="1050" baseline="0" dirty="0" err="1" smtClean="0">
                    <a:latin typeface="Calibri" pitchFamily="34" charset="0"/>
                  </a:rPr>
                  <a:t>and</a:t>
                </a:r>
                <a:r>
                  <a:rPr lang="cs-CZ" sz="1050" baseline="0" dirty="0" smtClean="0">
                    <a:latin typeface="Calibri" pitchFamily="34" charset="0"/>
                  </a:rPr>
                  <a:t> </a:t>
                </a:r>
                <a:r>
                  <a:rPr lang="en-US" sz="1050" baseline="0" dirty="0" smtClean="0">
                    <a:latin typeface="Calibri" pitchFamily="34" charset="0"/>
                  </a:rPr>
                  <a:t>v</a:t>
                </a:r>
                <a:r>
                  <a:rPr lang="cs-CZ" sz="1050" baseline="0" dirty="0" err="1" smtClean="0">
                    <a:latin typeface="Calibri" pitchFamily="34" charset="0"/>
                  </a:rPr>
                  <a:t>ertex</a:t>
                </a:r>
                <a:r>
                  <a:rPr lang="en-US" sz="1050" baseline="0" dirty="0" smtClean="0">
                    <a:latin typeface="Calibri" pitchFamily="34" charset="0"/>
                  </a:rPr>
                  <a:t>]</a:t>
                </a:r>
                <a:endParaRPr lang="en-US" sz="1050" dirty="0">
                  <a:latin typeface="Calibri" pitchFamily="34" charset="0"/>
                </a:endParaRPr>
              </a:p>
            </c:rich>
          </c:tx>
          <c:layout/>
          <c:overlay val="0"/>
        </c:title>
        <c:numFmt formatCode="General" sourceLinked="0"/>
        <c:majorTickMark val="out"/>
        <c:minorTickMark val="none"/>
        <c:tickLblPos val="nextTo"/>
        <c:spPr>
          <a:ln>
            <a:solidFill>
              <a:sysClr val="windowText" lastClr="000000"/>
            </a:solidFill>
          </a:ln>
        </c:spPr>
        <c:txPr>
          <a:bodyPr/>
          <a:lstStyle/>
          <a:p>
            <a:pPr>
              <a:defRPr lang="de-DE"/>
            </a:pPr>
            <a:endParaRPr lang="fr-FR"/>
          </a:p>
        </c:txPr>
        <c:crossAx val="332589416"/>
        <c:crosses val="autoZero"/>
        <c:crossBetween val="midCat"/>
        <c:majorUnit val="0.5"/>
      </c:valAx>
      <c:valAx>
        <c:axId val="332589416"/>
        <c:scaling>
          <c:orientation val="minMax"/>
          <c:max val="0.1"/>
        </c:scaling>
        <c:delete val="0"/>
        <c:axPos val="l"/>
        <c:majorGridlines>
          <c:spPr>
            <a:ln w="6350">
              <a:solidFill>
                <a:sysClr val="windowText" lastClr="000000"/>
              </a:solidFill>
              <a:prstDash val="dash"/>
            </a:ln>
          </c:spPr>
        </c:majorGridlines>
        <c:title>
          <c:tx>
            <c:rich>
              <a:bodyPr rot="-5400000" vert="horz"/>
              <a:lstStyle/>
              <a:p>
                <a:pPr>
                  <a:defRPr lang="de-DE" sz="1050">
                    <a:latin typeface="Calibri" pitchFamily="34" charset="0"/>
                  </a:defRPr>
                </a:pPr>
                <a:r>
                  <a:rPr lang="en-US" sz="1050" dirty="0">
                    <a:latin typeface="Calibri" pitchFamily="34" charset="0"/>
                  </a:rPr>
                  <a:t>STED</a:t>
                </a:r>
                <a:r>
                  <a:rPr lang="en-US" sz="1050" baseline="0" dirty="0">
                    <a:latin typeface="Calibri" pitchFamily="34" charset="0"/>
                  </a:rPr>
                  <a:t> error</a:t>
                </a:r>
                <a:endParaRPr lang="en-US" sz="1050" dirty="0">
                  <a:latin typeface="Calibri" pitchFamily="34" charset="0"/>
                </a:endParaRPr>
              </a:p>
            </c:rich>
          </c:tx>
          <c:layout/>
          <c:overlay val="0"/>
        </c:title>
        <c:numFmt formatCode="General" sourceLinked="0"/>
        <c:majorTickMark val="out"/>
        <c:minorTickMark val="none"/>
        <c:tickLblPos val="nextTo"/>
        <c:spPr>
          <a:ln>
            <a:solidFill>
              <a:sysClr val="windowText" lastClr="000000"/>
            </a:solidFill>
          </a:ln>
        </c:spPr>
        <c:txPr>
          <a:bodyPr/>
          <a:lstStyle/>
          <a:p>
            <a:pPr>
              <a:defRPr lang="de-DE"/>
            </a:pPr>
            <a:endParaRPr lang="fr-FR"/>
          </a:p>
        </c:txPr>
        <c:crossAx val="215646904"/>
        <c:crosses val="autoZero"/>
        <c:crossBetween val="midCat"/>
        <c:majorUnit val="2.0000000000000011E-2"/>
      </c:valAx>
      <c:spPr>
        <a:ln w="6350">
          <a:solidFill>
            <a:sysClr val="windowText" lastClr="000000"/>
          </a:solidFill>
        </a:ln>
      </c:spPr>
    </c:plotArea>
    <c:legend>
      <c:legendPos val="r"/>
      <c:layout>
        <c:manualLayout>
          <c:xMode val="edge"/>
          <c:yMode val="edge"/>
          <c:x val="0.65438562381957754"/>
          <c:y val="8.6090839812459297E-2"/>
          <c:w val="0.29512158029800045"/>
          <c:h val="0.31661249496863564"/>
        </c:manualLayout>
      </c:layout>
      <c:overlay val="1"/>
      <c:spPr>
        <a:solidFill>
          <a:schemeClr val="bg1"/>
        </a:solidFill>
        <a:ln>
          <a:solidFill>
            <a:schemeClr val="tx1"/>
          </a:solidFill>
        </a:ln>
      </c:spPr>
      <c:txPr>
        <a:bodyPr/>
        <a:lstStyle/>
        <a:p>
          <a:pPr>
            <a:defRPr lang="de-DE">
              <a:latin typeface="Calibri" pitchFamily="34" charset="0"/>
            </a:defRPr>
          </a:pPr>
          <a:endParaRPr lang="fr-FR"/>
        </a:p>
      </c:txPr>
    </c:legend>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9642073667898"/>
          <c:y val="3.0602421908233993E-2"/>
          <c:w val="0.84399308739706902"/>
          <c:h val="0.78771340221456965"/>
        </c:manualLayout>
      </c:layout>
      <c:scatterChart>
        <c:scatterStyle val="lineMarker"/>
        <c:varyColors val="0"/>
        <c:ser>
          <c:idx val="0"/>
          <c:order val="0"/>
          <c:tx>
            <c:v>Coddyac</c:v>
          </c:tx>
          <c:spPr>
            <a:ln w="38100">
              <a:solidFill>
                <a:srgbClr val="009696"/>
              </a:solidFill>
            </a:ln>
          </c:spPr>
          <c:marker>
            <c:symbol val="none"/>
          </c:marker>
          <c:xVal>
            <c:numRef>
              <c:f>List1!$H$2:$H$9</c:f>
              <c:numCache>
                <c:formatCode>General</c:formatCode>
                <c:ptCount val="8"/>
                <c:pt idx="0">
                  <c:v>0.49870641329895965</c:v>
                </c:pt>
                <c:pt idx="1">
                  <c:v>0.99540500702850765</c:v>
                </c:pt>
                <c:pt idx="2">
                  <c:v>1.49481256366917</c:v>
                </c:pt>
                <c:pt idx="3">
                  <c:v>1.9915316453534972</c:v>
                </c:pt>
                <c:pt idx="4">
                  <c:v>2.4848451736638579</c:v>
                </c:pt>
                <c:pt idx="5">
                  <c:v>2.9995686147296934</c:v>
                </c:pt>
                <c:pt idx="6">
                  <c:v>3.48592534416919</c:v>
                </c:pt>
                <c:pt idx="7">
                  <c:v>3.9911742443643945</c:v>
                </c:pt>
              </c:numCache>
            </c:numRef>
          </c:xVal>
          <c:yVal>
            <c:numRef>
              <c:f>List1!$I$2:$I$9</c:f>
              <c:numCache>
                <c:formatCode>General</c:formatCode>
                <c:ptCount val="8"/>
                <c:pt idx="0">
                  <c:v>0.553378995566147</c:v>
                </c:pt>
                <c:pt idx="1">
                  <c:v>0.26865253321687138</c:v>
                </c:pt>
                <c:pt idx="2">
                  <c:v>0.16993179718126739</c:v>
                </c:pt>
                <c:pt idx="3">
                  <c:v>0.12113456182455402</c:v>
                </c:pt>
                <c:pt idx="4">
                  <c:v>9.3166373033983424E-2</c:v>
                </c:pt>
                <c:pt idx="5">
                  <c:v>7.4370505660814795E-2</c:v>
                </c:pt>
                <c:pt idx="6">
                  <c:v>6.2164410845317049E-2</c:v>
                </c:pt>
                <c:pt idx="7">
                  <c:v>5.2854088944790933E-2</c:v>
                </c:pt>
              </c:numCache>
            </c:numRef>
          </c:yVal>
          <c:smooth val="0"/>
        </c:ser>
        <c:ser>
          <c:idx val="1"/>
          <c:order val="1"/>
          <c:tx>
            <c:v>Laplacian</c:v>
          </c:tx>
          <c:spPr>
            <a:ln w="38100">
              <a:solidFill>
                <a:srgbClr val="C00000"/>
              </a:solidFill>
            </a:ln>
          </c:spPr>
          <c:marker>
            <c:symbol val="none"/>
          </c:marker>
          <c:xVal>
            <c:numRef>
              <c:f>List1!$D$13:$D$34</c:f>
              <c:numCache>
                <c:formatCode>General</c:formatCode>
                <c:ptCount val="22"/>
                <c:pt idx="0">
                  <c:v>0.5029679078952598</c:v>
                </c:pt>
                <c:pt idx="1">
                  <c:v>0.67816040930380905</c:v>
                </c:pt>
                <c:pt idx="2">
                  <c:v>0.72108722746751863</c:v>
                </c:pt>
                <c:pt idx="3">
                  <c:v>0.7533694148981589</c:v>
                </c:pt>
                <c:pt idx="4">
                  <c:v>0.95773221104869977</c:v>
                </c:pt>
                <c:pt idx="5">
                  <c:v>1.0014193599790584</c:v>
                </c:pt>
                <c:pt idx="6">
                  <c:v>1.29694672562645</c:v>
                </c:pt>
                <c:pt idx="7">
                  <c:v>1.34810287229744</c:v>
                </c:pt>
                <c:pt idx="8">
                  <c:v>1.4072311098211299</c:v>
                </c:pt>
                <c:pt idx="9">
                  <c:v>1.7666148776698398</c:v>
                </c:pt>
                <c:pt idx="10">
                  <c:v>1.8253606733707799</c:v>
                </c:pt>
                <c:pt idx="11">
                  <c:v>1.8414960759875498</c:v>
                </c:pt>
                <c:pt idx="12">
                  <c:v>1.8965494869474699</c:v>
                </c:pt>
                <c:pt idx="13">
                  <c:v>2.4242395269558901</c:v>
                </c:pt>
                <c:pt idx="14">
                  <c:v>2.4906637528242102</c:v>
                </c:pt>
                <c:pt idx="15">
                  <c:v>2.5755703903524498</c:v>
                </c:pt>
                <c:pt idx="16">
                  <c:v>3.1218430053553199</c:v>
                </c:pt>
                <c:pt idx="17">
                  <c:v>3.2029639241262648</c:v>
                </c:pt>
                <c:pt idx="18">
                  <c:v>3.280936527177845</c:v>
                </c:pt>
                <c:pt idx="19">
                  <c:v>3.3054856498949987</c:v>
                </c:pt>
                <c:pt idx="20">
                  <c:v>3.383330772338986</c:v>
                </c:pt>
                <c:pt idx="21">
                  <c:v>4.0418432329992724</c:v>
                </c:pt>
              </c:numCache>
            </c:numRef>
          </c:xVal>
          <c:yVal>
            <c:numRef>
              <c:f>List1!$E$13:$E$34</c:f>
              <c:numCache>
                <c:formatCode>General</c:formatCode>
                <c:ptCount val="22"/>
                <c:pt idx="0">
                  <c:v>0.66422714451549703</c:v>
                </c:pt>
                <c:pt idx="1">
                  <c:v>0.51388713087629057</c:v>
                </c:pt>
                <c:pt idx="2">
                  <c:v>0.48254834193549545</c:v>
                </c:pt>
                <c:pt idx="3">
                  <c:v>0.46648307809270045</c:v>
                </c:pt>
                <c:pt idx="4">
                  <c:v>0.36925555572374902</c:v>
                </c:pt>
                <c:pt idx="5">
                  <c:v>0.35004813333610302</c:v>
                </c:pt>
                <c:pt idx="6">
                  <c:v>0.27133943433623475</c:v>
                </c:pt>
                <c:pt idx="7">
                  <c:v>0.25779937546981002</c:v>
                </c:pt>
                <c:pt idx="8">
                  <c:v>0.24718390015064901</c:v>
                </c:pt>
                <c:pt idx="9">
                  <c:v>0.19412733784651401</c:v>
                </c:pt>
                <c:pt idx="10">
                  <c:v>0.18616619819724742</c:v>
                </c:pt>
                <c:pt idx="11">
                  <c:v>0.18421528903950332</c:v>
                </c:pt>
                <c:pt idx="12">
                  <c:v>0.17853451817479901</c:v>
                </c:pt>
                <c:pt idx="13">
                  <c:v>0.13645485627156301</c:v>
                </c:pt>
                <c:pt idx="14">
                  <c:v>0.13221487124082301</c:v>
                </c:pt>
                <c:pt idx="15">
                  <c:v>0.12816982527547097</c:v>
                </c:pt>
                <c:pt idx="16">
                  <c:v>0.10357465802438702</c:v>
                </c:pt>
                <c:pt idx="17">
                  <c:v>0.100357840404009</c:v>
                </c:pt>
                <c:pt idx="18">
                  <c:v>9.7882829399801127E-2</c:v>
                </c:pt>
                <c:pt idx="19">
                  <c:v>9.7168572926155994E-2</c:v>
                </c:pt>
                <c:pt idx="20">
                  <c:v>9.5113017086004933E-2</c:v>
                </c:pt>
                <c:pt idx="21">
                  <c:v>7.7823019054945014E-2</c:v>
                </c:pt>
              </c:numCache>
            </c:numRef>
          </c:yVal>
          <c:smooth val="0"/>
        </c:ser>
        <c:dLbls>
          <c:showLegendKey val="0"/>
          <c:showVal val="0"/>
          <c:showCatName val="0"/>
          <c:showSerName val="0"/>
          <c:showPercent val="0"/>
          <c:showBubbleSize val="0"/>
        </c:dLbls>
        <c:axId val="332598824"/>
        <c:axId val="332592944"/>
      </c:scatterChart>
      <c:valAx>
        <c:axId val="332598824"/>
        <c:scaling>
          <c:orientation val="minMax"/>
          <c:max val="4"/>
        </c:scaling>
        <c:delete val="0"/>
        <c:axPos val="b"/>
        <c:majorGridlines>
          <c:spPr>
            <a:ln w="6350">
              <a:solidFill>
                <a:sysClr val="windowText" lastClr="000000"/>
              </a:solidFill>
              <a:prstDash val="dash"/>
            </a:ln>
          </c:spPr>
        </c:majorGridlines>
        <c:title>
          <c:tx>
            <c:rich>
              <a:bodyPr/>
              <a:lstStyle/>
              <a:p>
                <a:pPr>
                  <a:defRPr lang="de-DE" sz="1050">
                    <a:latin typeface="Calibri" pitchFamily="34" charset="0"/>
                  </a:defRPr>
                </a:pPr>
                <a:r>
                  <a:rPr lang="cs-CZ" sz="1050" dirty="0" err="1">
                    <a:latin typeface="Calibri" pitchFamily="34" charset="0"/>
                  </a:rPr>
                  <a:t>Bitrate</a:t>
                </a:r>
                <a:r>
                  <a:rPr lang="cs-CZ" sz="1050" baseline="0" dirty="0">
                    <a:latin typeface="Calibri" pitchFamily="34" charset="0"/>
                  </a:rPr>
                  <a:t> [</a:t>
                </a:r>
                <a:r>
                  <a:rPr lang="cs-CZ" sz="1050" baseline="0" dirty="0" err="1">
                    <a:latin typeface="Calibri" pitchFamily="34" charset="0"/>
                  </a:rPr>
                  <a:t>bits</a:t>
                </a:r>
                <a:r>
                  <a:rPr lang="cs-CZ" sz="1050" baseline="0" dirty="0">
                    <a:latin typeface="Calibri" pitchFamily="34" charset="0"/>
                  </a:rPr>
                  <a:t> per </a:t>
                </a:r>
                <a:r>
                  <a:rPr lang="cs-CZ" sz="1050" baseline="0" dirty="0" err="1">
                    <a:latin typeface="Calibri" pitchFamily="34" charset="0"/>
                  </a:rPr>
                  <a:t>frame</a:t>
                </a:r>
                <a:r>
                  <a:rPr lang="cs-CZ" sz="1050" baseline="0" dirty="0">
                    <a:latin typeface="Calibri" pitchFamily="34" charset="0"/>
                  </a:rPr>
                  <a:t> </a:t>
                </a:r>
                <a:r>
                  <a:rPr lang="cs-CZ" sz="1050" baseline="0" dirty="0" err="1">
                    <a:latin typeface="Calibri" pitchFamily="34" charset="0"/>
                  </a:rPr>
                  <a:t>and</a:t>
                </a:r>
                <a:r>
                  <a:rPr lang="cs-CZ" sz="1050" baseline="0" dirty="0">
                    <a:latin typeface="Calibri" pitchFamily="34" charset="0"/>
                  </a:rPr>
                  <a:t> vertex]</a:t>
                </a:r>
                <a:endParaRPr lang="en-GB" sz="1050" dirty="0">
                  <a:latin typeface="Calibri" pitchFamily="34" charset="0"/>
                </a:endParaRPr>
              </a:p>
            </c:rich>
          </c:tx>
          <c:layout/>
          <c:overlay val="0"/>
        </c:title>
        <c:numFmt formatCode="General" sourceLinked="0"/>
        <c:majorTickMark val="out"/>
        <c:minorTickMark val="none"/>
        <c:tickLblPos val="nextTo"/>
        <c:spPr>
          <a:ln>
            <a:solidFill>
              <a:sysClr val="windowText" lastClr="000000"/>
            </a:solidFill>
          </a:ln>
        </c:spPr>
        <c:txPr>
          <a:bodyPr/>
          <a:lstStyle/>
          <a:p>
            <a:pPr>
              <a:defRPr lang="de-DE"/>
            </a:pPr>
            <a:endParaRPr lang="fr-FR"/>
          </a:p>
        </c:txPr>
        <c:crossAx val="332592944"/>
        <c:crosses val="autoZero"/>
        <c:crossBetween val="midCat"/>
        <c:majorUnit val="0.5"/>
      </c:valAx>
      <c:valAx>
        <c:axId val="332592944"/>
        <c:scaling>
          <c:orientation val="minMax"/>
        </c:scaling>
        <c:delete val="0"/>
        <c:axPos val="l"/>
        <c:majorGridlines>
          <c:spPr>
            <a:ln w="6350">
              <a:solidFill>
                <a:sysClr val="windowText" lastClr="000000"/>
              </a:solidFill>
              <a:prstDash val="dash"/>
            </a:ln>
          </c:spPr>
        </c:majorGridlines>
        <c:title>
          <c:tx>
            <c:rich>
              <a:bodyPr rot="-5400000" vert="horz"/>
              <a:lstStyle/>
              <a:p>
                <a:pPr>
                  <a:defRPr lang="de-DE" sz="1050">
                    <a:latin typeface="Calibri" pitchFamily="34" charset="0"/>
                  </a:defRPr>
                </a:pPr>
                <a:r>
                  <a:rPr lang="cs-CZ" sz="1050">
                    <a:latin typeface="Calibri" pitchFamily="34" charset="0"/>
                  </a:rPr>
                  <a:t>KG</a:t>
                </a:r>
                <a:r>
                  <a:rPr lang="cs-CZ" sz="1050" baseline="0">
                    <a:latin typeface="Calibri" pitchFamily="34" charset="0"/>
                  </a:rPr>
                  <a:t> error</a:t>
                </a:r>
                <a:endParaRPr lang="en-GB" sz="1050">
                  <a:latin typeface="Calibri" pitchFamily="34" charset="0"/>
                </a:endParaRPr>
              </a:p>
            </c:rich>
          </c:tx>
          <c:layout/>
          <c:overlay val="0"/>
        </c:title>
        <c:numFmt formatCode="General" sourceLinked="0"/>
        <c:majorTickMark val="out"/>
        <c:minorTickMark val="none"/>
        <c:tickLblPos val="nextTo"/>
        <c:spPr>
          <a:ln>
            <a:solidFill>
              <a:sysClr val="windowText" lastClr="000000"/>
            </a:solidFill>
          </a:ln>
        </c:spPr>
        <c:txPr>
          <a:bodyPr/>
          <a:lstStyle/>
          <a:p>
            <a:pPr>
              <a:defRPr lang="de-DE"/>
            </a:pPr>
            <a:endParaRPr lang="fr-FR"/>
          </a:p>
        </c:txPr>
        <c:crossAx val="332598824"/>
        <c:crosses val="autoZero"/>
        <c:crossBetween val="midCat"/>
      </c:valAx>
      <c:spPr>
        <a:ln w="6350">
          <a:solidFill>
            <a:schemeClr val="tx1"/>
          </a:solidFill>
        </a:ln>
      </c:spPr>
    </c:plotArea>
    <c:legend>
      <c:legendPos val="r"/>
      <c:layout>
        <c:manualLayout>
          <c:xMode val="edge"/>
          <c:yMode val="edge"/>
          <c:x val="0.64260703612969783"/>
          <c:y val="8.7773023985335194E-2"/>
          <c:w val="0.28635966060268353"/>
          <c:h val="0.28484825886504839"/>
        </c:manualLayout>
      </c:layout>
      <c:overlay val="1"/>
      <c:spPr>
        <a:solidFill>
          <a:schemeClr val="bg1"/>
        </a:solidFill>
        <a:ln w="6350">
          <a:solidFill>
            <a:sysClr val="windowText" lastClr="000000"/>
          </a:solidFill>
        </a:ln>
      </c:spPr>
      <c:txPr>
        <a:bodyPr/>
        <a:lstStyle/>
        <a:p>
          <a:pPr>
            <a:defRPr lang="de-DE">
              <a:latin typeface="Calibri" pitchFamily="34" charset="0"/>
            </a:defRPr>
          </a:pPr>
          <a:endParaRPr lang="fr-FR"/>
        </a:p>
      </c:txPr>
    </c:legend>
    <c:plotVisOnly val="1"/>
    <c:dispBlanksAs val="gap"/>
    <c:showDLblsOverMax val="0"/>
  </c:chart>
  <c:spPr>
    <a:noFill/>
    <a:ln>
      <a:noFill/>
    </a:ln>
  </c:sp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35288" cy="493713"/>
          </a:xfrm>
          <a:prstGeom prst="rect">
            <a:avLst/>
          </a:prstGeom>
          <a:noFill/>
          <a:ln w="9525">
            <a:noFill/>
            <a:miter lim="800000"/>
            <a:headEnd/>
            <a:tailEnd/>
          </a:ln>
          <a:effectLst/>
        </p:spPr>
        <p:txBody>
          <a:bodyPr vert="horz" wrap="square" lIns="95278" tIns="47638" rIns="95278" bIns="47638" numCol="1" anchor="t" anchorCtr="0" compatLnSpc="1">
            <a:prstTxWarp prst="textNoShape">
              <a:avLst/>
            </a:prstTxWarp>
          </a:bodyPr>
          <a:lstStyle>
            <a:lvl1pPr defTabSz="952500">
              <a:defRPr sz="1200"/>
            </a:lvl1pPr>
          </a:lstStyle>
          <a:p>
            <a:endParaRPr lang="fr-FR"/>
          </a:p>
        </p:txBody>
      </p:sp>
      <p:sp>
        <p:nvSpPr>
          <p:cNvPr id="315395" name="Rectangle 3"/>
          <p:cNvSpPr>
            <a:spLocks noGrp="1" noChangeArrowheads="1"/>
          </p:cNvSpPr>
          <p:nvPr>
            <p:ph type="dt" sz="quarter" idx="1"/>
          </p:nvPr>
        </p:nvSpPr>
        <p:spPr bwMode="auto">
          <a:xfrm>
            <a:off x="3835400" y="0"/>
            <a:ext cx="2935288" cy="493713"/>
          </a:xfrm>
          <a:prstGeom prst="rect">
            <a:avLst/>
          </a:prstGeom>
          <a:noFill/>
          <a:ln w="9525">
            <a:noFill/>
            <a:miter lim="800000"/>
            <a:headEnd/>
            <a:tailEnd/>
          </a:ln>
          <a:effectLst/>
        </p:spPr>
        <p:txBody>
          <a:bodyPr vert="horz" wrap="square" lIns="95278" tIns="47638" rIns="95278" bIns="47638" numCol="1" anchor="t" anchorCtr="0" compatLnSpc="1">
            <a:prstTxWarp prst="textNoShape">
              <a:avLst/>
            </a:prstTxWarp>
          </a:bodyPr>
          <a:lstStyle>
            <a:lvl1pPr algn="r" defTabSz="952500">
              <a:defRPr sz="1200"/>
            </a:lvl1pPr>
          </a:lstStyle>
          <a:p>
            <a:endParaRPr lang="fr-FR"/>
          </a:p>
        </p:txBody>
      </p:sp>
      <p:sp>
        <p:nvSpPr>
          <p:cNvPr id="315396" name="Rectangle 4"/>
          <p:cNvSpPr>
            <a:spLocks noGrp="1" noChangeArrowheads="1"/>
          </p:cNvSpPr>
          <p:nvPr>
            <p:ph type="ftr" sz="quarter" idx="2"/>
          </p:nvPr>
        </p:nvSpPr>
        <p:spPr bwMode="auto">
          <a:xfrm>
            <a:off x="0" y="9405938"/>
            <a:ext cx="2935288" cy="495300"/>
          </a:xfrm>
          <a:prstGeom prst="rect">
            <a:avLst/>
          </a:prstGeom>
          <a:noFill/>
          <a:ln w="9525">
            <a:noFill/>
            <a:miter lim="800000"/>
            <a:headEnd/>
            <a:tailEnd/>
          </a:ln>
          <a:effectLst/>
        </p:spPr>
        <p:txBody>
          <a:bodyPr vert="horz" wrap="square" lIns="95278" tIns="47638" rIns="95278" bIns="47638" numCol="1" anchor="b" anchorCtr="0" compatLnSpc="1">
            <a:prstTxWarp prst="textNoShape">
              <a:avLst/>
            </a:prstTxWarp>
          </a:bodyPr>
          <a:lstStyle>
            <a:lvl1pPr defTabSz="952500">
              <a:defRPr sz="1200"/>
            </a:lvl1pPr>
          </a:lstStyle>
          <a:p>
            <a:endParaRPr lang="fr-FR"/>
          </a:p>
        </p:txBody>
      </p:sp>
      <p:sp>
        <p:nvSpPr>
          <p:cNvPr id="315397" name="Rectangle 5"/>
          <p:cNvSpPr>
            <a:spLocks noGrp="1" noChangeArrowheads="1"/>
          </p:cNvSpPr>
          <p:nvPr>
            <p:ph type="sldNum" sz="quarter" idx="3"/>
          </p:nvPr>
        </p:nvSpPr>
        <p:spPr bwMode="auto">
          <a:xfrm>
            <a:off x="3835400" y="9405938"/>
            <a:ext cx="2935288" cy="495300"/>
          </a:xfrm>
          <a:prstGeom prst="rect">
            <a:avLst/>
          </a:prstGeom>
          <a:noFill/>
          <a:ln w="9525">
            <a:noFill/>
            <a:miter lim="800000"/>
            <a:headEnd/>
            <a:tailEnd/>
          </a:ln>
          <a:effectLst/>
        </p:spPr>
        <p:txBody>
          <a:bodyPr vert="horz" wrap="square" lIns="95278" tIns="47638" rIns="95278" bIns="47638" numCol="1" anchor="b" anchorCtr="0" compatLnSpc="1">
            <a:prstTxWarp prst="textNoShape">
              <a:avLst/>
            </a:prstTxWarp>
          </a:bodyPr>
          <a:lstStyle>
            <a:lvl1pPr algn="r" defTabSz="952500">
              <a:defRPr sz="1200"/>
            </a:lvl1pPr>
          </a:lstStyle>
          <a:p>
            <a:fld id="{87FB5EA6-AAB7-455F-BE42-16FCAAA715E0}" type="slidenum">
              <a:rPr lang="fr-FR"/>
              <a:pPr/>
              <a:t>‹N°›</a:t>
            </a:fld>
            <a:endParaRPr lang="fr-FR"/>
          </a:p>
        </p:txBody>
      </p:sp>
    </p:spTree>
    <p:extLst>
      <p:ext uri="{BB962C8B-B14F-4D97-AF65-F5344CB8AC3E}">
        <p14:creationId xmlns:p14="http://schemas.microsoft.com/office/powerpoint/2010/main" val="986304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35288" cy="493713"/>
          </a:xfrm>
          <a:prstGeom prst="rect">
            <a:avLst/>
          </a:prstGeom>
          <a:noFill/>
          <a:ln w="9525">
            <a:noFill/>
            <a:miter lim="800000"/>
            <a:headEnd/>
            <a:tailEnd/>
          </a:ln>
          <a:effectLst/>
        </p:spPr>
        <p:txBody>
          <a:bodyPr vert="horz" wrap="square" lIns="95278" tIns="47638" rIns="95278" bIns="47638" numCol="1" anchor="t" anchorCtr="0" compatLnSpc="1">
            <a:prstTxWarp prst="textNoShape">
              <a:avLst/>
            </a:prstTxWarp>
          </a:bodyPr>
          <a:lstStyle>
            <a:lvl1pPr defTabSz="952500">
              <a:defRPr sz="1200"/>
            </a:lvl1pPr>
          </a:lstStyle>
          <a:p>
            <a:endParaRPr lang="fr-FR"/>
          </a:p>
        </p:txBody>
      </p:sp>
      <p:sp>
        <p:nvSpPr>
          <p:cNvPr id="5123" name="Rectangle 3"/>
          <p:cNvSpPr>
            <a:spLocks noGrp="1" noChangeArrowheads="1"/>
          </p:cNvSpPr>
          <p:nvPr>
            <p:ph type="dt" idx="1"/>
          </p:nvPr>
        </p:nvSpPr>
        <p:spPr bwMode="auto">
          <a:xfrm>
            <a:off x="3835400" y="0"/>
            <a:ext cx="2935288" cy="493713"/>
          </a:xfrm>
          <a:prstGeom prst="rect">
            <a:avLst/>
          </a:prstGeom>
          <a:noFill/>
          <a:ln w="9525">
            <a:noFill/>
            <a:miter lim="800000"/>
            <a:headEnd/>
            <a:tailEnd/>
          </a:ln>
          <a:effectLst/>
        </p:spPr>
        <p:txBody>
          <a:bodyPr vert="horz" wrap="square" lIns="95278" tIns="47638" rIns="95278" bIns="47638" numCol="1" anchor="t" anchorCtr="0" compatLnSpc="1">
            <a:prstTxWarp prst="textNoShape">
              <a:avLst/>
            </a:prstTxWarp>
          </a:bodyPr>
          <a:lstStyle>
            <a:lvl1pPr algn="r" defTabSz="952500">
              <a:defRPr sz="1200"/>
            </a:lvl1pPr>
          </a:lstStyle>
          <a:p>
            <a:endParaRPr lang="fr-FR"/>
          </a:p>
        </p:txBody>
      </p:sp>
      <p:sp>
        <p:nvSpPr>
          <p:cNvPr id="5124" name="Rectangle 4"/>
          <p:cNvSpPr>
            <a:spLocks noGrp="1" noRot="1" noChangeAspect="1" noChangeArrowheads="1" noTextEdit="1"/>
          </p:cNvSpPr>
          <p:nvPr>
            <p:ph type="sldImg" idx="2"/>
          </p:nvPr>
        </p:nvSpPr>
        <p:spPr bwMode="auto">
          <a:xfrm>
            <a:off x="911225" y="742950"/>
            <a:ext cx="4949825" cy="3713163"/>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77863" y="4703763"/>
            <a:ext cx="5416550" cy="4456112"/>
          </a:xfrm>
          <a:prstGeom prst="rect">
            <a:avLst/>
          </a:prstGeom>
          <a:noFill/>
          <a:ln w="9525">
            <a:noFill/>
            <a:miter lim="800000"/>
            <a:headEnd/>
            <a:tailEnd/>
          </a:ln>
          <a:effectLst/>
        </p:spPr>
        <p:txBody>
          <a:bodyPr vert="horz" wrap="square" lIns="95278" tIns="47638" rIns="95278" bIns="47638"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126" name="Rectangle 6"/>
          <p:cNvSpPr>
            <a:spLocks noGrp="1" noChangeArrowheads="1"/>
          </p:cNvSpPr>
          <p:nvPr>
            <p:ph type="ftr" sz="quarter" idx="4"/>
          </p:nvPr>
        </p:nvSpPr>
        <p:spPr bwMode="auto">
          <a:xfrm>
            <a:off x="0" y="9405938"/>
            <a:ext cx="2935288" cy="495300"/>
          </a:xfrm>
          <a:prstGeom prst="rect">
            <a:avLst/>
          </a:prstGeom>
          <a:noFill/>
          <a:ln w="9525">
            <a:noFill/>
            <a:miter lim="800000"/>
            <a:headEnd/>
            <a:tailEnd/>
          </a:ln>
          <a:effectLst/>
        </p:spPr>
        <p:txBody>
          <a:bodyPr vert="horz" wrap="square" lIns="95278" tIns="47638" rIns="95278" bIns="47638" numCol="1" anchor="b" anchorCtr="0" compatLnSpc="1">
            <a:prstTxWarp prst="textNoShape">
              <a:avLst/>
            </a:prstTxWarp>
          </a:bodyPr>
          <a:lstStyle>
            <a:lvl1pPr defTabSz="952500">
              <a:defRPr sz="1200"/>
            </a:lvl1pPr>
          </a:lstStyle>
          <a:p>
            <a:endParaRPr lang="fr-FR"/>
          </a:p>
        </p:txBody>
      </p:sp>
      <p:sp>
        <p:nvSpPr>
          <p:cNvPr id="5127" name="Rectangle 7"/>
          <p:cNvSpPr>
            <a:spLocks noGrp="1" noChangeArrowheads="1"/>
          </p:cNvSpPr>
          <p:nvPr>
            <p:ph type="sldNum" sz="quarter" idx="5"/>
          </p:nvPr>
        </p:nvSpPr>
        <p:spPr bwMode="auto">
          <a:xfrm>
            <a:off x="3835400" y="9405938"/>
            <a:ext cx="2935288" cy="495300"/>
          </a:xfrm>
          <a:prstGeom prst="rect">
            <a:avLst/>
          </a:prstGeom>
          <a:noFill/>
          <a:ln w="9525">
            <a:noFill/>
            <a:miter lim="800000"/>
            <a:headEnd/>
            <a:tailEnd/>
          </a:ln>
          <a:effectLst/>
        </p:spPr>
        <p:txBody>
          <a:bodyPr vert="horz" wrap="square" lIns="95278" tIns="47638" rIns="95278" bIns="47638" numCol="1" anchor="b" anchorCtr="0" compatLnSpc="1">
            <a:prstTxWarp prst="textNoShape">
              <a:avLst/>
            </a:prstTxWarp>
          </a:bodyPr>
          <a:lstStyle>
            <a:lvl1pPr algn="r" defTabSz="952500">
              <a:defRPr sz="1200"/>
            </a:lvl1pPr>
          </a:lstStyle>
          <a:p>
            <a:fld id="{861E1511-F530-4EE4-AB1B-7ED6175115EF}" type="slidenum">
              <a:rPr lang="fr-FR"/>
              <a:pPr/>
              <a:t>‹N°›</a:t>
            </a:fld>
            <a:endParaRPr lang="fr-FR"/>
          </a:p>
        </p:txBody>
      </p:sp>
    </p:spTree>
    <p:extLst>
      <p:ext uri="{BB962C8B-B14F-4D97-AF65-F5344CB8AC3E}">
        <p14:creationId xmlns:p14="http://schemas.microsoft.com/office/powerpoint/2010/main" val="6220820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48229C-F831-4E18-99B2-C57ABAC0A487}" type="slidenum">
              <a:rPr lang="fr-FR"/>
              <a:pPr/>
              <a:t>1</a:t>
            </a:fld>
            <a:endParaRPr lang="fr-FR"/>
          </a:p>
        </p:txBody>
      </p:sp>
      <p:sp>
        <p:nvSpPr>
          <p:cNvPr id="828418" name="Rectangle 2"/>
          <p:cNvSpPr>
            <a:spLocks noGrp="1" noRot="1" noChangeAspect="1" noChangeArrowheads="1" noTextEdit="1"/>
          </p:cNvSpPr>
          <p:nvPr>
            <p:ph type="sldImg"/>
          </p:nvPr>
        </p:nvSpPr>
        <p:spPr>
          <a:xfrm>
            <a:off x="911225" y="742950"/>
            <a:ext cx="4951413" cy="3713163"/>
          </a:xfrm>
          <a:ln/>
        </p:spPr>
      </p:sp>
      <p:sp>
        <p:nvSpPr>
          <p:cNvPr id="828419" name="Rectangle 3"/>
          <p:cNvSpPr>
            <a:spLocks noGrp="1" noChangeArrowheads="1"/>
          </p:cNvSpPr>
          <p:nvPr>
            <p:ph type="body" idx="1"/>
          </p:nvPr>
        </p:nvSpPr>
        <p:spPr/>
        <p:txBody>
          <a:bodyPr/>
          <a:lstStyle/>
          <a:p>
            <a:r>
              <a:rPr lang="en-US" dirty="0" smtClean="0"/>
              <a:t>Almost all mesh processing procedures cause some more or less visible changes in the appearance of objects represented by polygonal meshes. In many cases, such as mesh watermarking, simplification or </a:t>
            </a:r>
            <a:r>
              <a:rPr lang="en-US" dirty="0" err="1" smtClean="0"/>
              <a:t>lossy</a:t>
            </a:r>
            <a:r>
              <a:rPr lang="en-US" dirty="0" smtClean="0"/>
              <a:t> compression, the objective is to make the change in appearance negligible, or as small as possible, given some other constraints. Measuring the amount of distortion requires taking into account the final purpose of the data. In many applications, the final consumer of the data is a human observer, and therefore the perceptibility of the introduced appearance change by a human observer should be the criterion that is taken into account when designing and configuring the processing </a:t>
            </a:r>
            <a:r>
              <a:rPr lang="en-US" dirty="0" err="1" smtClean="0"/>
              <a:t>algorithms.In</a:t>
            </a:r>
            <a:r>
              <a:rPr lang="en-US" dirty="0" smtClean="0"/>
              <a:t> this review, we discuss the existing comparison metrics for static and dynamic (animated) triangle meshes. We describe the concepts used in perception-oriented metrics used for 2D image comparison, and we show how these concepts are employed in existing 3D mesh metrics. We describe the character of subjective data used for evaluation of mesh metrics and provide comparison results identifying the advantages and drawbacks of each method. Finally, we also discuss employing the perception-correlated metrics in perception-oriented mesh processing algorithms.</a:t>
            </a:r>
            <a:endParaRPr lang="fr-FR" dirty="0"/>
          </a:p>
        </p:txBody>
      </p:sp>
    </p:spTree>
    <p:extLst>
      <p:ext uri="{BB962C8B-B14F-4D97-AF65-F5344CB8AC3E}">
        <p14:creationId xmlns:p14="http://schemas.microsoft.com/office/powerpoint/2010/main" val="1539901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Another</a:t>
            </a:r>
            <a:r>
              <a:rPr lang="fr-FR" dirty="0" smtClean="0"/>
              <a:t> </a:t>
            </a:r>
            <a:r>
              <a:rPr lang="fr-FR" dirty="0" err="1" smtClean="0"/>
              <a:t>well</a:t>
            </a:r>
            <a:r>
              <a:rPr lang="fr-FR" dirty="0" smtClean="0"/>
              <a:t> </a:t>
            </a:r>
            <a:r>
              <a:rPr lang="fr-FR" dirty="0" err="1" smtClean="0"/>
              <a:t>known</a:t>
            </a:r>
            <a:r>
              <a:rPr lang="fr-FR" dirty="0" smtClean="0"/>
              <a:t> </a:t>
            </a:r>
            <a:r>
              <a:rPr lang="fr-FR" dirty="0" err="1" smtClean="0"/>
              <a:t>perceptual</a:t>
            </a:r>
            <a:r>
              <a:rPr lang="fr-FR" dirty="0" smtClean="0"/>
              <a:t> </a:t>
            </a:r>
            <a:r>
              <a:rPr lang="fr-FR" dirty="0" err="1" smtClean="0"/>
              <a:t>principle</a:t>
            </a:r>
            <a:r>
              <a:rPr lang="fr-FR" baseline="0" dirty="0" smtClean="0"/>
              <a:t> </a:t>
            </a:r>
            <a:r>
              <a:rPr lang="fr-FR" baseline="0" dirty="0" err="1" smtClean="0"/>
              <a:t>is</a:t>
            </a:r>
            <a:r>
              <a:rPr lang="fr-FR" baseline="0" dirty="0" smtClean="0"/>
              <a:t> the </a:t>
            </a:r>
            <a:r>
              <a:rPr lang="fr-FR" baseline="0" dirty="0" err="1" smtClean="0"/>
              <a:t>visual</a:t>
            </a:r>
            <a:r>
              <a:rPr lang="fr-FR" baseline="0" dirty="0" smtClean="0"/>
              <a:t> </a:t>
            </a:r>
            <a:r>
              <a:rPr lang="fr-FR" baseline="0" dirty="0" err="1" smtClean="0"/>
              <a:t>masking</a:t>
            </a:r>
            <a:r>
              <a:rPr lang="fr-FR" baseline="0" dirty="0" smtClean="0"/>
              <a:t>.</a:t>
            </a:r>
          </a:p>
          <a:p>
            <a:r>
              <a:rPr lang="fr-FR" baseline="0" dirty="0" smtClean="0"/>
              <a:t>If </a:t>
            </a:r>
            <a:r>
              <a:rPr lang="fr-FR" baseline="0" dirty="0" err="1" smtClean="0"/>
              <a:t>we</a:t>
            </a:r>
            <a:r>
              <a:rPr lang="fr-FR" baseline="0" dirty="0" smtClean="0"/>
              <a:t> </a:t>
            </a:r>
            <a:r>
              <a:rPr lang="fr-FR" baseline="0" dirty="0" err="1" smtClean="0"/>
              <a:t>apply</a:t>
            </a:r>
            <a:r>
              <a:rPr lang="fr-FR" baseline="0" dirty="0" smtClean="0"/>
              <a:t> the </a:t>
            </a:r>
            <a:r>
              <a:rPr lang="fr-FR" baseline="0" dirty="0" err="1" smtClean="0"/>
              <a:t>same</a:t>
            </a:r>
            <a:r>
              <a:rPr lang="fr-FR" baseline="0" dirty="0" smtClean="0"/>
              <a:t> </a:t>
            </a:r>
            <a:r>
              <a:rPr lang="fr-FR" baseline="0" dirty="0" err="1" smtClean="0"/>
              <a:t>level</a:t>
            </a:r>
            <a:r>
              <a:rPr lang="fr-FR" baseline="0" dirty="0" smtClean="0"/>
              <a:t> of </a:t>
            </a:r>
            <a:r>
              <a:rPr lang="fr-FR" baseline="0" dirty="0" err="1" smtClean="0"/>
              <a:t>quantization</a:t>
            </a:r>
            <a:r>
              <a:rPr lang="fr-FR" baseline="0" dirty="0" smtClean="0"/>
              <a:t> on a </a:t>
            </a:r>
            <a:r>
              <a:rPr lang="fr-FR" baseline="0" dirty="0" err="1" smtClean="0"/>
              <a:t>smooth</a:t>
            </a:r>
            <a:r>
              <a:rPr lang="fr-FR" baseline="0" dirty="0" smtClean="0"/>
              <a:t> and a rough surfaces, the </a:t>
            </a:r>
            <a:r>
              <a:rPr lang="fr-FR" baseline="0" dirty="0" err="1" smtClean="0"/>
              <a:t>geometric</a:t>
            </a:r>
            <a:r>
              <a:rPr lang="fr-FR" baseline="0" dirty="0" smtClean="0"/>
              <a:t> artefacts </a:t>
            </a:r>
            <a:r>
              <a:rPr lang="fr-FR" baseline="0" dirty="0" err="1" smtClean="0"/>
              <a:t>will</a:t>
            </a:r>
            <a:r>
              <a:rPr lang="fr-FR" baseline="0" dirty="0" smtClean="0"/>
              <a:t> </a:t>
            </a:r>
            <a:r>
              <a:rPr lang="fr-FR" baseline="0" dirty="0" err="1" smtClean="0"/>
              <a:t>be</a:t>
            </a:r>
            <a:r>
              <a:rPr lang="fr-FR" baseline="0" dirty="0" smtClean="0"/>
              <a:t> </a:t>
            </a:r>
            <a:r>
              <a:rPr lang="fr-FR" baseline="0" dirty="0" err="1" smtClean="0"/>
              <a:t>less</a:t>
            </a:r>
            <a:r>
              <a:rPr lang="fr-FR" baseline="0" dirty="0" smtClean="0"/>
              <a:t> visible on the rough one.</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11</a:t>
            </a:fld>
            <a:endParaRPr lang="fr-FR"/>
          </a:p>
        </p:txBody>
      </p:sp>
    </p:spTree>
    <p:extLst>
      <p:ext uri="{BB962C8B-B14F-4D97-AF65-F5344CB8AC3E}">
        <p14:creationId xmlns:p14="http://schemas.microsoft.com/office/powerpoint/2010/main" val="88777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This </a:t>
            </a:r>
            <a:r>
              <a:rPr lang="fr-FR" dirty="0" err="1" smtClean="0"/>
              <a:t>principle</a:t>
            </a:r>
            <a:r>
              <a:rPr lang="fr-FR" dirty="0" smtClean="0"/>
              <a:t> </a:t>
            </a:r>
            <a:r>
              <a:rPr lang="fr-FR" dirty="0" err="1" smtClean="0"/>
              <a:t>can</a:t>
            </a:r>
            <a:r>
              <a:rPr lang="fr-FR" dirty="0" smtClean="0"/>
              <a:t> </a:t>
            </a:r>
            <a:r>
              <a:rPr lang="fr-FR" dirty="0" err="1" smtClean="0"/>
              <a:t>be</a:t>
            </a:r>
            <a:r>
              <a:rPr lang="fr-FR" dirty="0" smtClean="0"/>
              <a:t> </a:t>
            </a:r>
            <a:r>
              <a:rPr lang="fr-FR" dirty="0" err="1" smtClean="0"/>
              <a:t>applied</a:t>
            </a:r>
            <a:r>
              <a:rPr lang="fr-FR" dirty="0" smtClean="0"/>
              <a:t> to </a:t>
            </a:r>
            <a:r>
              <a:rPr lang="fr-FR" dirty="0" err="1" smtClean="0"/>
              <a:t>hide</a:t>
            </a:r>
            <a:r>
              <a:rPr lang="fr-FR" dirty="0" smtClean="0"/>
              <a:t> </a:t>
            </a:r>
            <a:r>
              <a:rPr lang="fr-FR" dirty="0" err="1" smtClean="0"/>
              <a:t>geometric</a:t>
            </a:r>
            <a:r>
              <a:rPr lang="fr-FR" dirty="0" smtClean="0"/>
              <a:t> artefacts,</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12</a:t>
            </a:fld>
            <a:endParaRPr lang="fr-FR"/>
          </a:p>
        </p:txBody>
      </p:sp>
    </p:spTree>
    <p:extLst>
      <p:ext uri="{BB962C8B-B14F-4D97-AF65-F5344CB8AC3E}">
        <p14:creationId xmlns:p14="http://schemas.microsoft.com/office/powerpoint/2010/main" val="1605747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Some</a:t>
            </a:r>
            <a:r>
              <a:rPr lang="fr-FR" dirty="0" smtClean="0"/>
              <a:t> </a:t>
            </a:r>
            <a:r>
              <a:rPr lang="fr-FR" dirty="0" err="1" smtClean="0"/>
              <a:t>algorithms</a:t>
            </a:r>
            <a:r>
              <a:rPr lang="fr-FR" dirty="0" smtClean="0"/>
              <a:t> have been </a:t>
            </a:r>
            <a:r>
              <a:rPr lang="fr-FR" dirty="0" err="1" smtClean="0"/>
              <a:t>introduced</a:t>
            </a:r>
            <a:r>
              <a:rPr lang="fr-FR" dirty="0" smtClean="0"/>
              <a:t> to </a:t>
            </a:r>
            <a:r>
              <a:rPr lang="fr-FR" dirty="0" err="1" smtClean="0"/>
              <a:t>classify</a:t>
            </a:r>
            <a:r>
              <a:rPr lang="fr-FR" dirty="0" smtClean="0"/>
              <a:t> </a:t>
            </a:r>
            <a:r>
              <a:rPr lang="fr-FR" dirty="0" err="1" smtClean="0"/>
              <a:t>regions</a:t>
            </a:r>
            <a:r>
              <a:rPr lang="fr-FR" dirty="0" smtClean="0"/>
              <a:t> </a:t>
            </a:r>
            <a:r>
              <a:rPr lang="fr-FR" dirty="0" err="1" smtClean="0"/>
              <a:t>into</a:t>
            </a:r>
            <a:r>
              <a:rPr lang="fr-FR" dirty="0" smtClean="0"/>
              <a:t> rough and </a:t>
            </a:r>
            <a:r>
              <a:rPr lang="fr-FR" dirty="0" err="1" smtClean="0"/>
              <a:t>smooth</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13</a:t>
            </a:fld>
            <a:endParaRPr lang="fr-FR"/>
          </a:p>
        </p:txBody>
      </p:sp>
    </p:spTree>
    <p:extLst>
      <p:ext uri="{BB962C8B-B14F-4D97-AF65-F5344CB8AC3E}">
        <p14:creationId xmlns:p14="http://schemas.microsoft.com/office/powerpoint/2010/main" val="322904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Another aspect of human perception that has been widely explored and used in the last few years is related to visual saliency. This property is fundamental in the exploration of the surrounding visual world. Analysis of visual attention is considered a very important element in human perception because of its suitability in various computer vision applications. Eye tracking is the main way to study and understand this property. One of the most famous and often-cited studies was performed by </a:t>
            </a:r>
            <a:r>
              <a:rPr lang="en-US" dirty="0" err="1" smtClean="0"/>
              <a:t>Yarbus</a:t>
            </a:r>
            <a:r>
              <a:rPr lang="en-US" dirty="0" smtClean="0"/>
              <a:t> in the 60s</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14</a:t>
            </a:fld>
            <a:endParaRPr lang="fr-FR"/>
          </a:p>
        </p:txBody>
      </p:sp>
    </p:spTree>
    <p:extLst>
      <p:ext uri="{BB962C8B-B14F-4D97-AF65-F5344CB8AC3E}">
        <p14:creationId xmlns:p14="http://schemas.microsoft.com/office/powerpoint/2010/main" val="1039854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saliency</a:t>
            </a:r>
            <a:r>
              <a:rPr lang="fr-FR" dirty="0" smtClean="0"/>
              <a:t> has been </a:t>
            </a:r>
            <a:r>
              <a:rPr lang="fr-FR" dirty="0" err="1" smtClean="0"/>
              <a:t>studied</a:t>
            </a:r>
            <a:r>
              <a:rPr lang="fr-FR" dirty="0" smtClean="0"/>
              <a:t> for 3D </a:t>
            </a:r>
            <a:r>
              <a:rPr lang="fr-FR" dirty="0" err="1" smtClean="0"/>
              <a:t>meshes</a:t>
            </a:r>
            <a:r>
              <a:rPr lang="fr-FR" dirty="0" smtClean="0"/>
              <a:t>.</a:t>
            </a:r>
            <a:r>
              <a:rPr lang="fr-FR" baseline="0" dirty="0" smtClean="0"/>
              <a:t> </a:t>
            </a:r>
            <a:r>
              <a:rPr lang="fr-FR" baseline="0" dirty="0" err="1" smtClean="0"/>
              <a:t>Some</a:t>
            </a:r>
            <a:r>
              <a:rPr lang="fr-FR" baseline="0" dirty="0" smtClean="0"/>
              <a:t> </a:t>
            </a:r>
            <a:r>
              <a:rPr lang="fr-FR" baseline="0" dirty="0" err="1" smtClean="0"/>
              <a:t>authors</a:t>
            </a:r>
            <a:r>
              <a:rPr lang="fr-FR" baseline="0" dirty="0" smtClean="0"/>
              <a:t> have made </a:t>
            </a:r>
            <a:r>
              <a:rPr lang="fr-FR" baseline="0" dirty="0" err="1" smtClean="0"/>
              <a:t>eye</a:t>
            </a:r>
            <a:r>
              <a:rPr lang="fr-FR" baseline="0" dirty="0" smtClean="0"/>
              <a:t> </a:t>
            </a:r>
            <a:r>
              <a:rPr lang="fr-FR" baseline="0" dirty="0" err="1" smtClean="0"/>
              <a:t>tracking</a:t>
            </a:r>
            <a:r>
              <a:rPr lang="fr-FR" baseline="0" dirty="0" smtClean="0"/>
              <a:t> </a:t>
            </a:r>
            <a:r>
              <a:rPr lang="fr-FR" baseline="0" dirty="0" err="1" smtClean="0"/>
              <a:t>experiments</a:t>
            </a:r>
            <a:r>
              <a:rPr lang="fr-FR" baseline="0" dirty="0" smtClean="0"/>
              <a:t> </a:t>
            </a:r>
            <a:r>
              <a:rPr lang="fr-FR" baseline="0" dirty="0" err="1" smtClean="0"/>
              <a:t>with</a:t>
            </a:r>
            <a:r>
              <a:rPr lang="fr-FR" baseline="0" dirty="0" smtClean="0"/>
              <a:t> 3D </a:t>
            </a:r>
            <a:r>
              <a:rPr lang="fr-FR" baseline="0" dirty="0" err="1" smtClean="0"/>
              <a:t>meshes</a:t>
            </a:r>
            <a:r>
              <a:rPr lang="fr-FR" baseline="0" dirty="0" smtClean="0"/>
              <a:t> and </a:t>
            </a:r>
            <a:r>
              <a:rPr lang="fr-FR" baseline="0" dirty="0" err="1" smtClean="0"/>
              <a:t>others</a:t>
            </a:r>
            <a:r>
              <a:rPr lang="fr-FR" baseline="0" dirty="0" smtClean="0"/>
              <a:t> have </a:t>
            </a:r>
            <a:r>
              <a:rPr lang="fr-FR" baseline="0" dirty="0" err="1" smtClean="0"/>
              <a:t>proposed</a:t>
            </a:r>
            <a:r>
              <a:rPr lang="fr-FR" baseline="0" dirty="0" smtClean="0"/>
              <a:t> </a:t>
            </a:r>
            <a:r>
              <a:rPr lang="fr-FR" baseline="0" dirty="0" err="1" smtClean="0"/>
              <a:t>some</a:t>
            </a:r>
            <a:r>
              <a:rPr lang="fr-FR" baseline="0" dirty="0" smtClean="0"/>
              <a:t> </a:t>
            </a:r>
            <a:r>
              <a:rPr lang="fr-FR" baseline="0" dirty="0" err="1" smtClean="0"/>
              <a:t>automatic</a:t>
            </a:r>
            <a:r>
              <a:rPr lang="fr-FR" baseline="0" dirty="0" smtClean="0"/>
              <a:t> </a:t>
            </a:r>
            <a:r>
              <a:rPr lang="fr-FR" baseline="0" dirty="0" err="1" smtClean="0"/>
              <a:t>saliency</a:t>
            </a:r>
            <a:r>
              <a:rPr lang="fr-FR" baseline="0" dirty="0" smtClean="0"/>
              <a:t> </a:t>
            </a:r>
            <a:r>
              <a:rPr lang="fr-FR" baseline="0" dirty="0" err="1" smtClean="0"/>
              <a:t>estimators</a:t>
            </a:r>
            <a:r>
              <a:rPr lang="fr-FR" baseline="0" dirty="0" smtClean="0"/>
              <a:t>. </a:t>
            </a:r>
            <a:r>
              <a:rPr lang="fr-FR" baseline="0" dirty="0" err="1" smtClean="0"/>
              <a:t>These</a:t>
            </a:r>
            <a:r>
              <a:rPr lang="fr-FR" baseline="0" dirty="0" smtClean="0"/>
              <a:t> </a:t>
            </a:r>
            <a:r>
              <a:rPr lang="fr-FR" baseline="0" dirty="0" err="1" smtClean="0"/>
              <a:t>estimators</a:t>
            </a:r>
            <a:r>
              <a:rPr lang="fr-FR" baseline="0" dirty="0" smtClean="0"/>
              <a:t> </a:t>
            </a:r>
            <a:r>
              <a:rPr lang="en-US" baseline="0" dirty="0" smtClean="0"/>
              <a:t>try to mimic the human visual system in order to reproduce the saliency property on the 3D mesh.</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15</a:t>
            </a:fld>
            <a:endParaRPr lang="fr-FR"/>
          </a:p>
        </p:txBody>
      </p:sp>
    </p:spTree>
    <p:extLst>
      <p:ext uri="{BB962C8B-B14F-4D97-AF65-F5344CB8AC3E}">
        <p14:creationId xmlns:p14="http://schemas.microsoft.com/office/powerpoint/2010/main" val="397848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Applications of </a:t>
            </a:r>
            <a:r>
              <a:rPr lang="fr-FR" dirty="0" err="1" smtClean="0"/>
              <a:t>saliency</a:t>
            </a:r>
            <a:r>
              <a:rPr lang="fr-FR" baseline="0" dirty="0" smtClean="0"/>
              <a:t> </a:t>
            </a:r>
            <a:r>
              <a:rPr lang="fr-FR" baseline="0" dirty="0" err="1" smtClean="0"/>
              <a:t>include</a:t>
            </a:r>
            <a:r>
              <a:rPr lang="fr-FR" baseline="0" dirty="0" smtClean="0"/>
              <a:t> </a:t>
            </a:r>
            <a:r>
              <a:rPr lang="fr-FR" baseline="0" dirty="0" err="1" smtClean="0"/>
              <a:t>perceptually-based</a:t>
            </a:r>
            <a:r>
              <a:rPr lang="fr-FR" baseline="0" dirty="0" smtClean="0"/>
              <a:t> simplification.</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16</a:t>
            </a:fld>
            <a:endParaRPr lang="fr-FR"/>
          </a:p>
        </p:txBody>
      </p:sp>
    </p:spTree>
    <p:extLst>
      <p:ext uri="{BB962C8B-B14F-4D97-AF65-F5344CB8AC3E}">
        <p14:creationId xmlns:p14="http://schemas.microsoft.com/office/powerpoint/2010/main" val="2970932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We present here a generic bloc-diagram of perceptual image quality metrics. A perceptual decomposition (multi-channel decomposition) is applied in order to take into account the spatial-frequency sensitivity of the HVS. The most used decompositions are those of Daly~\cite{DAL-94}, </a:t>
            </a:r>
            <a:r>
              <a:rPr lang="en-US" dirty="0" err="1" smtClean="0"/>
              <a:t>Lubin</a:t>
            </a:r>
            <a:r>
              <a:rPr lang="en-US" dirty="0" smtClean="0"/>
              <a:t>~\cite{LUB-93} and Watson~\cite{WAT-87} and the output of this block results in a set of luminance images. For each of these images, a local contrast is calculated at each point. The masking block aims to exploit the masking abilities of the HVS described in the previous slides. Its role is to specify for each sub-band and for each point the variation of the visibility threshold when the masking effect is taken into account. These values allow one to keep only the errors located above the threshold and thus contributing to the estimation of the final quality. Finally, the pooling stage is designed to reduce this dimensionality of the computed data. Generally, the pooling is performed in two steps. The first where the error images spread across all frequency channels are combined into a single error image (the frequency pooling). The second step is dedicated to the spatial pooling and is to combine the spatial errors in a final measure that represents the score given by the algorithm to the impaired image.</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19</a:t>
            </a:fld>
            <a:endParaRPr lang="fr-FR"/>
          </a:p>
        </p:txBody>
      </p:sp>
    </p:spTree>
    <p:extLst>
      <p:ext uri="{BB962C8B-B14F-4D97-AF65-F5344CB8AC3E}">
        <p14:creationId xmlns:p14="http://schemas.microsoft.com/office/powerpoint/2010/main" val="363805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Here</a:t>
            </a:r>
            <a:r>
              <a:rPr lang="fr-FR" dirty="0" smtClean="0"/>
              <a:t> </a:t>
            </a:r>
            <a:r>
              <a:rPr lang="fr-FR" dirty="0" err="1" smtClean="0"/>
              <a:t>is</a:t>
            </a:r>
            <a:r>
              <a:rPr lang="fr-FR" dirty="0" smtClean="0"/>
              <a:t> an </a:t>
            </a:r>
            <a:r>
              <a:rPr lang="fr-FR" dirty="0" err="1" smtClean="0"/>
              <a:t>example</a:t>
            </a:r>
            <a:r>
              <a:rPr lang="fr-FR" dirty="0" smtClean="0"/>
              <a:t> of a </a:t>
            </a:r>
            <a:r>
              <a:rPr lang="fr-FR" dirty="0" err="1" smtClean="0"/>
              <a:t>well</a:t>
            </a:r>
            <a:r>
              <a:rPr lang="fr-FR" dirty="0" smtClean="0"/>
              <a:t> </a:t>
            </a:r>
            <a:r>
              <a:rPr lang="fr-FR" dirty="0" err="1" smtClean="0"/>
              <a:t>known</a:t>
            </a:r>
            <a:r>
              <a:rPr lang="fr-FR" dirty="0" smtClean="0"/>
              <a:t> signal-</a:t>
            </a:r>
            <a:r>
              <a:rPr lang="fr-FR" dirty="0" err="1" smtClean="0"/>
              <a:t>oriented</a:t>
            </a:r>
            <a:r>
              <a:rPr lang="fr-FR" dirty="0" smtClean="0"/>
              <a:t> </a:t>
            </a:r>
            <a:r>
              <a:rPr lang="fr-FR" dirty="0" err="1" smtClean="0"/>
              <a:t>metric</a:t>
            </a:r>
            <a:r>
              <a:rPr lang="fr-FR" dirty="0" smtClean="0"/>
              <a:t> (more simple </a:t>
            </a:r>
            <a:r>
              <a:rPr lang="fr-FR" dirty="0" err="1" smtClean="0"/>
              <a:t>than</a:t>
            </a:r>
            <a:r>
              <a:rPr lang="fr-FR" dirty="0" smtClean="0"/>
              <a:t> </a:t>
            </a:r>
            <a:r>
              <a:rPr lang="fr-FR" dirty="0" err="1" smtClean="0"/>
              <a:t>perceptual</a:t>
            </a:r>
            <a:r>
              <a:rPr lang="fr-FR" baseline="0" dirty="0" smtClean="0"/>
              <a:t> </a:t>
            </a:r>
            <a:r>
              <a:rPr lang="fr-FR" baseline="0" dirty="0" err="1" smtClean="0"/>
              <a:t>metrics</a:t>
            </a:r>
            <a:r>
              <a:rPr lang="fr-FR" baseline="0" dirty="0" smtClean="0"/>
              <a:t> </a:t>
            </a:r>
            <a:r>
              <a:rPr lang="fr-FR" baseline="0" dirty="0" err="1" smtClean="0"/>
              <a:t>that</a:t>
            </a:r>
            <a:r>
              <a:rPr lang="fr-FR" baseline="0" dirty="0" smtClean="0"/>
              <a:t> </a:t>
            </a:r>
            <a:r>
              <a:rPr lang="fr-FR" baseline="0" dirty="0" err="1" smtClean="0"/>
              <a:t>try</a:t>
            </a:r>
            <a:r>
              <a:rPr lang="fr-FR" baseline="0" dirty="0" smtClean="0"/>
              <a:t> to </a:t>
            </a:r>
            <a:r>
              <a:rPr lang="fr-FR" baseline="0" dirty="0" err="1" smtClean="0"/>
              <a:t>mimic</a:t>
            </a:r>
            <a:r>
              <a:rPr lang="fr-FR" baseline="0" dirty="0" smtClean="0"/>
              <a:t> the </a:t>
            </a:r>
            <a:r>
              <a:rPr lang="fr-FR" baseline="0" dirty="0" err="1" smtClean="0"/>
              <a:t>human</a:t>
            </a:r>
            <a:r>
              <a:rPr lang="fr-FR" baseline="0" dirty="0" smtClean="0"/>
              <a:t> </a:t>
            </a:r>
            <a:r>
              <a:rPr lang="fr-FR" baseline="0" dirty="0" err="1" smtClean="0"/>
              <a:t>visual</a:t>
            </a:r>
            <a:r>
              <a:rPr lang="fr-FR" baseline="0" dirty="0" smtClean="0"/>
              <a:t> system),</a:t>
            </a:r>
          </a:p>
          <a:p>
            <a:r>
              <a:rPr lang="fr-FR" baseline="0" dirty="0" smtClean="0"/>
              <a:t>Local </a:t>
            </a:r>
            <a:r>
              <a:rPr lang="fr-FR" baseline="0" dirty="0" err="1" smtClean="0"/>
              <a:t>statistics</a:t>
            </a:r>
            <a:r>
              <a:rPr lang="fr-FR" baseline="0" dirty="0" smtClean="0"/>
              <a:t> of luminance are </a:t>
            </a:r>
            <a:r>
              <a:rPr lang="fr-FR" baseline="0" dirty="0" err="1" smtClean="0"/>
              <a:t>compared</a:t>
            </a:r>
            <a:r>
              <a:rPr lang="fr-FR" baseline="0" dirty="0" smtClean="0"/>
              <a:t> block by block and </a:t>
            </a:r>
            <a:r>
              <a:rPr lang="fr-FR" baseline="0" dirty="0" err="1" smtClean="0"/>
              <a:t>then</a:t>
            </a:r>
            <a:r>
              <a:rPr lang="fr-FR" baseline="0" dirty="0" smtClean="0"/>
              <a:t> </a:t>
            </a:r>
            <a:r>
              <a:rPr lang="fr-FR" baseline="0" dirty="0" err="1" smtClean="0"/>
              <a:t>pooled</a:t>
            </a:r>
            <a:r>
              <a:rPr lang="fr-FR" baseline="0" dirty="0" smtClean="0"/>
              <a:t> to </a:t>
            </a:r>
            <a:r>
              <a:rPr lang="fr-FR" baseline="0" dirty="0" err="1" smtClean="0"/>
              <a:t>obtain</a:t>
            </a:r>
            <a:r>
              <a:rPr lang="fr-FR" baseline="0" dirty="0" smtClean="0"/>
              <a:t> one single </a:t>
            </a:r>
            <a:r>
              <a:rPr lang="fr-FR" baseline="0" dirty="0" err="1" smtClean="0"/>
              <a:t>quality</a:t>
            </a:r>
            <a:r>
              <a:rPr lang="fr-FR" baseline="0" dirty="0" smtClean="0"/>
              <a:t> index.</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20</a:t>
            </a:fld>
            <a:endParaRPr lang="fr-FR"/>
          </a:p>
        </p:txBody>
      </p:sp>
    </p:spTree>
    <p:extLst>
      <p:ext uri="{BB962C8B-B14F-4D97-AF65-F5344CB8AC3E}">
        <p14:creationId xmlns:p14="http://schemas.microsoft.com/office/powerpoint/2010/main" val="2513404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Here</a:t>
            </a:r>
            <a:r>
              <a:rPr lang="fr-FR" dirty="0" smtClean="0"/>
              <a:t> </a:t>
            </a:r>
            <a:r>
              <a:rPr lang="fr-FR" dirty="0" err="1" smtClean="0"/>
              <a:t>is</a:t>
            </a:r>
            <a:r>
              <a:rPr lang="fr-FR" dirty="0" smtClean="0"/>
              <a:t> an </a:t>
            </a:r>
            <a:r>
              <a:rPr lang="fr-FR" dirty="0" err="1" smtClean="0"/>
              <a:t>example</a:t>
            </a:r>
            <a:r>
              <a:rPr lang="fr-FR" dirty="0" smtClean="0"/>
              <a:t> of a </a:t>
            </a:r>
            <a:r>
              <a:rPr lang="fr-FR" dirty="0" err="1" smtClean="0"/>
              <a:t>well</a:t>
            </a:r>
            <a:r>
              <a:rPr lang="fr-FR" dirty="0" smtClean="0"/>
              <a:t> </a:t>
            </a:r>
            <a:r>
              <a:rPr lang="fr-FR" dirty="0" err="1" smtClean="0"/>
              <a:t>known</a:t>
            </a:r>
            <a:r>
              <a:rPr lang="fr-FR" dirty="0" smtClean="0"/>
              <a:t> signal-</a:t>
            </a:r>
            <a:r>
              <a:rPr lang="fr-FR" dirty="0" err="1" smtClean="0"/>
              <a:t>oriented</a:t>
            </a:r>
            <a:r>
              <a:rPr lang="fr-FR" dirty="0" smtClean="0"/>
              <a:t> </a:t>
            </a:r>
            <a:r>
              <a:rPr lang="fr-FR" dirty="0" err="1" smtClean="0"/>
              <a:t>metric</a:t>
            </a:r>
            <a:r>
              <a:rPr lang="fr-FR" dirty="0" smtClean="0"/>
              <a:t> (more simple </a:t>
            </a:r>
            <a:r>
              <a:rPr lang="fr-FR" dirty="0" err="1" smtClean="0"/>
              <a:t>than</a:t>
            </a:r>
            <a:r>
              <a:rPr lang="fr-FR" dirty="0" smtClean="0"/>
              <a:t> </a:t>
            </a:r>
            <a:r>
              <a:rPr lang="fr-FR" dirty="0" err="1" smtClean="0"/>
              <a:t>perceptual</a:t>
            </a:r>
            <a:r>
              <a:rPr lang="fr-FR" baseline="0" dirty="0" smtClean="0"/>
              <a:t> </a:t>
            </a:r>
            <a:r>
              <a:rPr lang="fr-FR" baseline="0" dirty="0" err="1" smtClean="0"/>
              <a:t>metrics</a:t>
            </a:r>
            <a:r>
              <a:rPr lang="fr-FR" baseline="0" dirty="0" smtClean="0"/>
              <a:t> </a:t>
            </a:r>
            <a:r>
              <a:rPr lang="fr-FR" baseline="0" dirty="0" err="1" smtClean="0"/>
              <a:t>that</a:t>
            </a:r>
            <a:r>
              <a:rPr lang="fr-FR" baseline="0" dirty="0" smtClean="0"/>
              <a:t> </a:t>
            </a:r>
            <a:r>
              <a:rPr lang="fr-FR" baseline="0" dirty="0" err="1" smtClean="0"/>
              <a:t>try</a:t>
            </a:r>
            <a:r>
              <a:rPr lang="fr-FR" baseline="0" dirty="0" smtClean="0"/>
              <a:t> to </a:t>
            </a:r>
            <a:r>
              <a:rPr lang="fr-FR" baseline="0" dirty="0" err="1" smtClean="0"/>
              <a:t>mimic</a:t>
            </a:r>
            <a:r>
              <a:rPr lang="fr-FR" baseline="0" dirty="0" smtClean="0"/>
              <a:t> the </a:t>
            </a:r>
            <a:r>
              <a:rPr lang="fr-FR" baseline="0" dirty="0" err="1" smtClean="0"/>
              <a:t>human</a:t>
            </a:r>
            <a:r>
              <a:rPr lang="fr-FR" baseline="0" dirty="0" smtClean="0"/>
              <a:t> </a:t>
            </a:r>
            <a:r>
              <a:rPr lang="fr-FR" baseline="0" dirty="0" err="1" smtClean="0"/>
              <a:t>visual</a:t>
            </a:r>
            <a:r>
              <a:rPr lang="fr-FR" baseline="0" dirty="0" smtClean="0"/>
              <a:t> </a:t>
            </a:r>
            <a:r>
              <a:rPr lang="fr-FR" baseline="0" dirty="0" err="1" smtClean="0"/>
              <a:t>systeml</a:t>
            </a:r>
            <a:r>
              <a:rPr lang="fr-FR" baseline="0" dirty="0" smtClean="0"/>
              <a:t>),</a:t>
            </a:r>
          </a:p>
          <a:p>
            <a:r>
              <a:rPr lang="fr-FR" baseline="0" dirty="0" smtClean="0"/>
              <a:t>Local </a:t>
            </a:r>
            <a:r>
              <a:rPr lang="fr-FR" baseline="0" dirty="0" err="1" smtClean="0"/>
              <a:t>statistics</a:t>
            </a:r>
            <a:r>
              <a:rPr lang="fr-FR" baseline="0" dirty="0" smtClean="0"/>
              <a:t> of luminance are </a:t>
            </a:r>
            <a:r>
              <a:rPr lang="fr-FR" baseline="0" dirty="0" err="1" smtClean="0"/>
              <a:t>compared</a:t>
            </a:r>
            <a:r>
              <a:rPr lang="fr-FR" baseline="0" dirty="0" smtClean="0"/>
              <a:t> block by block and </a:t>
            </a:r>
            <a:r>
              <a:rPr lang="fr-FR" baseline="0" dirty="0" err="1" smtClean="0"/>
              <a:t>then</a:t>
            </a:r>
            <a:r>
              <a:rPr lang="fr-FR" baseline="0" dirty="0" smtClean="0"/>
              <a:t> </a:t>
            </a:r>
            <a:r>
              <a:rPr lang="fr-FR" baseline="0" dirty="0" err="1" smtClean="0"/>
              <a:t>pooled</a:t>
            </a:r>
            <a:r>
              <a:rPr lang="fr-FR" baseline="0" dirty="0" smtClean="0"/>
              <a:t> to </a:t>
            </a:r>
            <a:r>
              <a:rPr lang="fr-FR" baseline="0" dirty="0" err="1" smtClean="0"/>
              <a:t>obtain</a:t>
            </a:r>
            <a:r>
              <a:rPr lang="fr-FR" baseline="0" dirty="0" smtClean="0"/>
              <a:t> one single </a:t>
            </a:r>
            <a:r>
              <a:rPr lang="fr-FR" baseline="0" dirty="0" err="1" smtClean="0"/>
              <a:t>quality</a:t>
            </a:r>
            <a:r>
              <a:rPr lang="fr-FR" baseline="0" dirty="0" smtClean="0"/>
              <a:t> index.</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21</a:t>
            </a:fld>
            <a:endParaRPr lang="fr-FR"/>
          </a:p>
        </p:txBody>
      </p:sp>
    </p:spTree>
    <p:extLst>
      <p:ext uri="{BB962C8B-B14F-4D97-AF65-F5344CB8AC3E}">
        <p14:creationId xmlns:p14="http://schemas.microsoft.com/office/powerpoint/2010/main" val="3926122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ltLang="fr-FR" dirty="0" smtClean="0">
                <a:latin typeface="Arial" panose="020B0604020202020204" pitchFamily="34" charset="0"/>
              </a:rPr>
              <a:t>A metric for comparing 3D meshes</a:t>
            </a:r>
            <a:r>
              <a:rPr lang="en-US" altLang="fr-FR" baseline="0" dirty="0" smtClean="0">
                <a:latin typeface="Arial" panose="020B0604020202020204" pitchFamily="34" charset="0"/>
              </a:rPr>
              <a:t> </a:t>
            </a:r>
            <a:r>
              <a:rPr lang="en-US" altLang="fr-FR" dirty="0" smtClean="0">
                <a:latin typeface="Arial" panose="020B0604020202020204" pitchFamily="34" charset="0"/>
              </a:rPr>
              <a:t>can work directly on the 3D object or in image-space. First, we give a brief panoramic of the characteristics of the metrics that work</a:t>
            </a:r>
          </a:p>
          <a:p>
            <a:r>
              <a:rPr lang="en-US" altLang="fr-FR" dirty="0" smtClean="0">
                <a:latin typeface="Arial" panose="020B0604020202020204" pitchFamily="34" charset="0"/>
              </a:rPr>
              <a:t>In image-space, that we call </a:t>
            </a:r>
            <a:r>
              <a:rPr lang="en-US" altLang="fr-FR" i="1" dirty="0" smtClean="0">
                <a:latin typeface="Arial" panose="020B0604020202020204" pitchFamily="34" charset="0"/>
              </a:rPr>
              <a:t>image-based</a:t>
            </a:r>
            <a:r>
              <a:rPr lang="en-US" altLang="fr-FR" dirty="0" smtClean="0">
                <a:latin typeface="Arial" panose="020B0604020202020204" pitchFamily="34" charset="0"/>
              </a:rPr>
              <a:t> metrics.  The main application was in the mesh simplification and in rendering. </a:t>
            </a:r>
          </a:p>
          <a:p>
            <a:endParaRPr lang="en-US" altLang="fr-FR" dirty="0" smtClean="0">
              <a:latin typeface="Arial" panose="020B0604020202020204" pitchFamily="34" charset="0"/>
            </a:endParaRPr>
          </a:p>
          <a:p>
            <a:r>
              <a:rPr lang="en-US" altLang="fr-FR" dirty="0" smtClean="0">
                <a:latin typeface="Arial" panose="020B0604020202020204" pitchFamily="34" charset="0"/>
              </a:rPr>
              <a:t>An</a:t>
            </a:r>
            <a:r>
              <a:rPr lang="en-US" altLang="fr-FR" baseline="0" dirty="0" smtClean="0">
                <a:latin typeface="Arial" panose="020B0604020202020204" pitchFamily="34" charset="0"/>
              </a:rPr>
              <a:t> example is the work of Lindstrom et al. The </a:t>
            </a:r>
            <a:r>
              <a:rPr lang="en-US" altLang="fr-FR" dirty="0" smtClean="0">
                <a:latin typeface="Arial" panose="020B0604020202020204" pitchFamily="34" charset="0"/>
              </a:rPr>
              <a:t>simplification is achieved through edge collapse, the cost to collapse an edge</a:t>
            </a:r>
          </a:p>
          <a:p>
            <a:r>
              <a:rPr lang="en-US" altLang="fr-FR" dirty="0" smtClean="0">
                <a:latin typeface="Arial" panose="020B0604020202020204" pitchFamily="34" charset="0"/>
              </a:rPr>
              <a:t>is related to the impact on the different views of the 3D model. </a:t>
            </a:r>
          </a:p>
          <a:p>
            <a:endParaRPr lang="en-US" altLang="fr-FR" dirty="0" smtClean="0">
              <a:latin typeface="Arial" panose="020B0604020202020204" pitchFamily="34" charset="0"/>
            </a:endParaRPr>
          </a:p>
          <a:p>
            <a:r>
              <a:rPr lang="en-US" altLang="fr-FR" dirty="0" smtClean="0">
                <a:latin typeface="Arial" panose="020B0604020202020204" pitchFamily="34" charset="0"/>
              </a:rPr>
              <a:t>In the original proposal, a simple RMS measure is used to evaluate the cost</a:t>
            </a:r>
          </a:p>
          <a:p>
            <a:r>
              <a:rPr lang="en-US" altLang="fr-FR" dirty="0" smtClean="0">
                <a:latin typeface="Arial" panose="020B0604020202020204" pitchFamily="34" charset="0"/>
              </a:rPr>
              <a:t>of collapse an edge. Then, a simplified version of the Sarnoff model has been employed </a:t>
            </a:r>
          </a:p>
          <a:p>
            <a:r>
              <a:rPr lang="en-US" altLang="fr-FR" dirty="0" smtClean="0">
                <a:latin typeface="Arial" panose="020B0604020202020204" pitchFamily="34" charset="0"/>
              </a:rPr>
              <a:t>in the same framework by Lindstrom. </a:t>
            </a:r>
          </a:p>
          <a:p>
            <a:r>
              <a:rPr lang="en-US" altLang="fr-FR" dirty="0" smtClean="0">
                <a:latin typeface="Arial" panose="020B0604020202020204" pitchFamily="34" charset="0"/>
              </a:rPr>
              <a:t>The results are presented in his PhD thesis about image-driven mesh simplification.</a:t>
            </a:r>
            <a:endParaRPr lang="it-IT" altLang="fr-FR" dirty="0" smtClean="0">
              <a:latin typeface="Arial" panose="020B0604020202020204" pitchFamily="34" charset="0"/>
            </a:endParaRPr>
          </a:p>
          <a:p>
            <a:endParaRPr lang="en-US" altLang="fr-FR" dirty="0" smtClean="0">
              <a:latin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22</a:t>
            </a:fld>
            <a:endParaRPr lang="fr-FR"/>
          </a:p>
        </p:txBody>
      </p:sp>
    </p:spTree>
    <p:extLst>
      <p:ext uri="{BB962C8B-B14F-4D97-AF65-F5344CB8AC3E}">
        <p14:creationId xmlns:p14="http://schemas.microsoft.com/office/powerpoint/2010/main" val="149918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75250-AB66-4B7B-99FE-89B5E29CF742}" type="slidenum">
              <a:rPr lang="fr-FR"/>
              <a:pPr/>
              <a:t>2</a:t>
            </a:fld>
            <a:endParaRPr lang="fr-FR"/>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1047973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 </a:t>
            </a:r>
            <a:r>
              <a:rPr lang="fr-FR" dirty="0" err="1" smtClean="0"/>
              <a:t>contrast</a:t>
            </a:r>
            <a:r>
              <a:rPr lang="fr-FR" dirty="0" smtClean="0"/>
              <a:t> to </a:t>
            </a:r>
            <a:r>
              <a:rPr lang="fr-FR" i="1" dirty="0" smtClean="0"/>
              <a:t>Image-</a:t>
            </a:r>
            <a:r>
              <a:rPr lang="fr-FR" i="1" dirty="0" err="1" smtClean="0"/>
              <a:t>based</a:t>
            </a:r>
            <a:r>
              <a:rPr lang="fr-FR" dirty="0" smtClean="0"/>
              <a:t> </a:t>
            </a:r>
            <a:r>
              <a:rPr lang="fr-FR" dirty="0" err="1" smtClean="0"/>
              <a:t>metrics</a:t>
            </a:r>
            <a:r>
              <a:rPr lang="fr-FR" dirty="0" smtClean="0"/>
              <a:t>, </a:t>
            </a:r>
            <a:r>
              <a:rPr lang="fr-FR" dirty="0" err="1" smtClean="0"/>
              <a:t>there</a:t>
            </a:r>
            <a:r>
              <a:rPr lang="fr-FR" dirty="0" smtClean="0"/>
              <a:t> </a:t>
            </a:r>
            <a:r>
              <a:rPr lang="fr-FR" dirty="0" err="1" smtClean="0"/>
              <a:t>exist</a:t>
            </a:r>
            <a:r>
              <a:rPr lang="fr-FR" dirty="0" smtClean="0"/>
              <a:t> </a:t>
            </a:r>
            <a:r>
              <a:rPr lang="fr-FR" dirty="0" err="1" smtClean="0"/>
              <a:t>also</a:t>
            </a:r>
            <a:r>
              <a:rPr lang="fr-FR" dirty="0" smtClean="0"/>
              <a:t> </a:t>
            </a:r>
            <a:r>
              <a:rPr lang="fr-FR" i="1" dirty="0" smtClean="0"/>
              <a:t>model-</a:t>
            </a:r>
            <a:r>
              <a:rPr lang="fr-FR" i="1" dirty="0" err="1" smtClean="0"/>
              <a:t>based</a:t>
            </a:r>
            <a:r>
              <a:rPr lang="fr-FR" dirty="0" smtClean="0"/>
              <a:t> </a:t>
            </a:r>
            <a:r>
              <a:rPr lang="fr-FR" dirty="0" err="1" smtClean="0"/>
              <a:t>metrics</a:t>
            </a:r>
            <a:r>
              <a:rPr lang="fr-FR" baseline="0" dirty="0" smtClean="0"/>
              <a:t> </a:t>
            </a:r>
            <a:r>
              <a:rPr lang="fr-FR" baseline="0" dirty="0" err="1" smtClean="0"/>
              <a:t>that</a:t>
            </a:r>
            <a:r>
              <a:rPr lang="fr-FR" baseline="0" dirty="0" smtClean="0"/>
              <a:t> </a:t>
            </a:r>
            <a:r>
              <a:rPr lang="fr-FR" baseline="0" dirty="0" err="1" smtClean="0"/>
              <a:t>work</a:t>
            </a:r>
            <a:r>
              <a:rPr lang="fr-FR" baseline="0" dirty="0" smtClean="0"/>
              <a:t> </a:t>
            </a:r>
            <a:r>
              <a:rPr lang="fr-FR" baseline="0" dirty="0" err="1" smtClean="0"/>
              <a:t>directly</a:t>
            </a:r>
            <a:r>
              <a:rPr lang="fr-FR" baseline="0" dirty="0" smtClean="0"/>
              <a:t> on the 3D </a:t>
            </a:r>
            <a:r>
              <a:rPr lang="fr-FR" baseline="0" dirty="0" err="1" smtClean="0"/>
              <a:t>geometry</a:t>
            </a:r>
            <a:r>
              <a:rPr lang="fr-FR" baseline="0" dirty="0" smtClean="0"/>
              <a:t>.</a:t>
            </a:r>
          </a:p>
          <a:p>
            <a:endParaRPr lang="fr-FR" baseline="0" dirty="0" smtClean="0"/>
          </a:p>
          <a:p>
            <a:r>
              <a:rPr lang="fr-FR" baseline="0" dirty="0" err="1" smtClean="0"/>
              <a:t>Some</a:t>
            </a:r>
            <a:r>
              <a:rPr lang="fr-FR" baseline="0" dirty="0" smtClean="0"/>
              <a:t> </a:t>
            </a:r>
            <a:r>
              <a:rPr lang="fr-FR" baseline="0" dirty="0" err="1" smtClean="0"/>
              <a:t>authors</a:t>
            </a:r>
            <a:r>
              <a:rPr lang="fr-FR" baseline="0" dirty="0" smtClean="0"/>
              <a:t> </a:t>
            </a:r>
            <a:r>
              <a:rPr lang="fr-FR" baseline="0" dirty="0" err="1" smtClean="0"/>
              <a:t>just</a:t>
            </a:r>
            <a:r>
              <a:rPr lang="fr-FR" baseline="0" dirty="0" smtClean="0"/>
              <a:t> </a:t>
            </a:r>
            <a:r>
              <a:rPr lang="fr-FR" baseline="0" dirty="0" err="1" smtClean="0"/>
              <a:t>consider</a:t>
            </a:r>
            <a:r>
              <a:rPr lang="fr-FR" baseline="0" dirty="0" smtClean="0"/>
              <a:t> the Hausdorff distance </a:t>
            </a:r>
            <a:r>
              <a:rPr lang="fr-FR" baseline="0" dirty="0" err="1" smtClean="0"/>
              <a:t>combined</a:t>
            </a:r>
            <a:r>
              <a:rPr lang="fr-FR" baseline="0" dirty="0" smtClean="0"/>
              <a:t> </a:t>
            </a:r>
            <a:r>
              <a:rPr lang="fr-FR" baseline="0" dirty="0" err="1" smtClean="0"/>
              <a:t>with</a:t>
            </a:r>
            <a:r>
              <a:rPr lang="fr-FR" baseline="0" dirty="0" smtClean="0"/>
              <a:t> a </a:t>
            </a:r>
            <a:r>
              <a:rPr lang="fr-FR" baseline="0" dirty="0" err="1" smtClean="0"/>
              <a:t>difference</a:t>
            </a:r>
            <a:r>
              <a:rPr lang="fr-FR" baseline="0" dirty="0" smtClean="0"/>
              <a:t> of </a:t>
            </a:r>
            <a:r>
              <a:rPr lang="fr-FR" baseline="0" dirty="0" err="1" smtClean="0"/>
              <a:t>Laplacian</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23</a:t>
            </a:fld>
            <a:endParaRPr lang="fr-FR"/>
          </a:p>
        </p:txBody>
      </p:sp>
    </p:spTree>
    <p:extLst>
      <p:ext uri="{BB962C8B-B14F-4D97-AF65-F5344CB8AC3E}">
        <p14:creationId xmlns:p14="http://schemas.microsoft.com/office/powerpoint/2010/main" val="398996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p:cNvSpPr>
            <a:spLocks noGrp="1" noRot="1" noChangeAspect="1" noTextEdit="1"/>
          </p:cNvSpPr>
          <p:nvPr>
            <p:ph type="sldImg"/>
          </p:nvPr>
        </p:nvSpPr>
        <p:spPr>
          <a:ln/>
        </p:spPr>
      </p:sp>
      <p:sp>
        <p:nvSpPr>
          <p:cNvPr id="195587" name="Segnaposto note 2"/>
          <p:cNvSpPr>
            <a:spLocks noGrp="1"/>
          </p:cNvSpPr>
          <p:nvPr>
            <p:ph type="body" idx="1"/>
          </p:nvPr>
        </p:nvSpPr>
        <p:spPr>
          <a:noFill/>
          <a:ln/>
        </p:spPr>
        <p:txBody>
          <a:bodyPr/>
          <a:lstStyle/>
          <a:p>
            <a:r>
              <a:rPr lang="en-US" dirty="0" err="1" smtClean="0">
                <a:latin typeface="Arial" pitchFamily="34" charset="0"/>
              </a:rPr>
              <a:t>Drelie</a:t>
            </a:r>
            <a:r>
              <a:rPr lang="en-US" dirty="0" smtClean="0">
                <a:latin typeface="Arial" pitchFamily="34" charset="0"/>
              </a:rPr>
              <a:t> </a:t>
            </a:r>
            <a:r>
              <a:rPr lang="en-US" dirty="0" err="1" smtClean="0">
                <a:latin typeface="Arial" pitchFamily="34" charset="0"/>
              </a:rPr>
              <a:t>Gelasca</a:t>
            </a:r>
            <a:r>
              <a:rPr lang="en-US" dirty="0" smtClean="0">
                <a:latin typeface="Arial" pitchFamily="34" charset="0"/>
              </a:rPr>
              <a:t> et al. and </a:t>
            </a:r>
            <a:r>
              <a:rPr lang="en-US" dirty="0" err="1" smtClean="0">
                <a:latin typeface="Arial" pitchFamily="34" charset="0"/>
              </a:rPr>
              <a:t>Corsini</a:t>
            </a:r>
            <a:r>
              <a:rPr lang="en-US" dirty="0" smtClean="0">
                <a:latin typeface="Arial" pitchFamily="34" charset="0"/>
              </a:rPr>
              <a:t> et al. proposed to evaluate the </a:t>
            </a:r>
          </a:p>
          <a:p>
            <a:r>
              <a:rPr lang="en-US" dirty="0" smtClean="0">
                <a:latin typeface="Arial" pitchFamily="34" charset="0"/>
              </a:rPr>
              <a:t>perceived visual impairment with the roughness changes. Roughness changes</a:t>
            </a:r>
          </a:p>
          <a:p>
            <a:r>
              <a:rPr lang="en-US" dirty="0" smtClean="0">
                <a:latin typeface="Arial" pitchFamily="34" charset="0"/>
              </a:rPr>
              <a:t>influence the shading, at the end, and hence more high is the roughness changes,</a:t>
            </a:r>
          </a:p>
          <a:p>
            <a:r>
              <a:rPr lang="en-US" dirty="0" smtClean="0">
                <a:latin typeface="Arial" pitchFamily="34" charset="0"/>
              </a:rPr>
              <a:t>more high is the probability to note difference between the original and the processed</a:t>
            </a:r>
          </a:p>
          <a:p>
            <a:r>
              <a:rPr lang="en-US" dirty="0" smtClean="0">
                <a:latin typeface="Arial" pitchFamily="34" charset="0"/>
              </a:rPr>
              <a:t>model. Only the relative increment is evaluated (see the denominator)</a:t>
            </a:r>
          </a:p>
          <a:p>
            <a:r>
              <a:rPr lang="en-US" dirty="0" smtClean="0">
                <a:latin typeface="Arial" pitchFamily="34" charset="0"/>
              </a:rPr>
              <a:t>to account for the masking effects of roughness. </a:t>
            </a:r>
          </a:p>
          <a:p>
            <a:endParaRPr lang="en-US" dirty="0" smtClean="0">
              <a:latin typeface="Arial" pitchFamily="34" charset="0"/>
            </a:endParaRPr>
          </a:p>
          <a:p>
            <a:r>
              <a:rPr lang="en-US" dirty="0" smtClean="0">
                <a:latin typeface="Arial" pitchFamily="34" charset="0"/>
              </a:rPr>
              <a:t>As it is possible to note the roughness is summed up over all the model, hence</a:t>
            </a:r>
          </a:p>
          <a:p>
            <a:r>
              <a:rPr lang="en-US" dirty="0" smtClean="0">
                <a:latin typeface="Arial" pitchFamily="34" charset="0"/>
              </a:rPr>
              <a:t>such evaluation is global and it is not able to work well if only a part of the object</a:t>
            </a:r>
          </a:p>
          <a:p>
            <a:r>
              <a:rPr lang="en-US" dirty="0" smtClean="0">
                <a:latin typeface="Arial" pitchFamily="34" charset="0"/>
              </a:rPr>
              <a:t>is modified. This limit can be removed by re-formulating the evaluation. </a:t>
            </a:r>
          </a:p>
          <a:p>
            <a:endParaRPr lang="en-US" dirty="0" smtClean="0">
              <a:latin typeface="Arial" pitchFamily="34" charset="0"/>
            </a:endParaRPr>
          </a:p>
          <a:p>
            <a:r>
              <a:rPr lang="en-US" dirty="0" smtClean="0">
                <a:latin typeface="Arial" pitchFamily="34" charset="0"/>
              </a:rPr>
              <a:t>Two ways have been proposed to evaluate the roughness, using dihedral angles (1-ring, 2-ring, and so on)</a:t>
            </a:r>
          </a:p>
          <a:p>
            <a:r>
              <a:rPr lang="en-US" dirty="0" smtClean="0">
                <a:latin typeface="Arial" pitchFamily="34" charset="0"/>
              </a:rPr>
              <a:t>and using the difference between a smoothed version of the model and the model itself. </a:t>
            </a:r>
          </a:p>
          <a:p>
            <a:endParaRPr lang="en-US" dirty="0" smtClean="0">
              <a:latin typeface="Arial" pitchFamily="34" charset="0"/>
            </a:endParaRPr>
          </a:p>
          <a:p>
            <a:endParaRPr lang="it-IT" dirty="0" smtClean="0">
              <a:latin typeface="Arial" pitchFamily="34" charset="0"/>
            </a:endParaRPr>
          </a:p>
        </p:txBody>
      </p:sp>
      <p:sp>
        <p:nvSpPr>
          <p:cNvPr id="195588" name="Segnaposto numero diapositiva 3"/>
          <p:cNvSpPr>
            <a:spLocks noGrp="1"/>
          </p:cNvSpPr>
          <p:nvPr>
            <p:ph type="sldNum" sz="quarter" idx="5"/>
          </p:nvPr>
        </p:nvSpPr>
        <p:spPr>
          <a:noFill/>
        </p:spPr>
        <p:txBody>
          <a:bodyPr/>
          <a:lstStyle/>
          <a:p>
            <a:fld id="{88C7CFA2-263C-43A5-8A8B-017E1473B77A}" type="slidenum">
              <a:rPr lang="it-IT" smtClean="0">
                <a:solidFill>
                  <a:srgbClr val="000000"/>
                </a:solidFill>
              </a:rPr>
              <a:pPr/>
              <a:t>24</a:t>
            </a:fld>
            <a:endParaRPr lang="it-IT" smtClean="0">
              <a:solidFill>
                <a:srgbClr val="000000"/>
              </a:solidFill>
            </a:endParaRPr>
          </a:p>
        </p:txBody>
      </p:sp>
    </p:spTree>
    <p:extLst>
      <p:ext uri="{BB962C8B-B14F-4D97-AF65-F5344CB8AC3E}">
        <p14:creationId xmlns:p14="http://schemas.microsoft.com/office/powerpoint/2010/main" val="4017437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ltLang="fr-FR" dirty="0" smtClean="0">
                <a:latin typeface="Arial" panose="020B0604020202020204" pitchFamily="34" charset="0"/>
              </a:rPr>
              <a:t>The Mesh Structural Distortion Measure, usually abbreviated with MSDM</a:t>
            </a:r>
          </a:p>
          <a:p>
            <a:r>
              <a:rPr lang="en-US" altLang="fr-FR" dirty="0" smtClean="0">
                <a:latin typeface="Arial" panose="020B0604020202020204" pitchFamily="34" charset="0"/>
              </a:rPr>
              <a:t>has been proposed by Lavoue et al. in 2006. This measure follow</a:t>
            </a:r>
          </a:p>
          <a:p>
            <a:r>
              <a:rPr lang="en-US" altLang="fr-FR" dirty="0" smtClean="0">
                <a:latin typeface="Arial" panose="020B0604020202020204" pitchFamily="34" charset="0"/>
              </a:rPr>
              <a:t>the idea of the Structural Image Similarity metric by Wang et al. , 2004.</a:t>
            </a:r>
          </a:p>
          <a:p>
            <a:r>
              <a:rPr lang="en-US" dirty="0" smtClean="0">
                <a:latin typeface="Arial" panose="020B0604020202020204" pitchFamily="34" charset="0"/>
              </a:rPr>
              <a:t>It considers local differences of curvature statistics and then apply a pooling</a:t>
            </a:r>
            <a:r>
              <a:rPr lang="en-US" baseline="0" dirty="0" smtClean="0">
                <a:latin typeface="Arial" panose="020B0604020202020204" pitchFamily="34" charset="0"/>
              </a:rPr>
              <a:t> strategy to obtain one single quality score.</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25</a:t>
            </a:fld>
            <a:endParaRPr lang="fr-FR"/>
          </a:p>
        </p:txBody>
      </p:sp>
    </p:spTree>
    <p:extLst>
      <p:ext uri="{BB962C8B-B14F-4D97-AF65-F5344CB8AC3E}">
        <p14:creationId xmlns:p14="http://schemas.microsoft.com/office/powerpoint/2010/main" val="1841150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p:cNvSpPr>
            <a:spLocks noGrp="1" noRot="1" noChangeAspect="1" noTextEdit="1"/>
          </p:cNvSpPr>
          <p:nvPr>
            <p:ph type="sldImg"/>
          </p:nvPr>
        </p:nvSpPr>
        <p:spPr>
          <a:ln/>
        </p:spPr>
      </p:sp>
      <p:sp>
        <p:nvSpPr>
          <p:cNvPr id="195587" name="Segnaposto note 2"/>
          <p:cNvSpPr>
            <a:spLocks noGrp="1"/>
          </p:cNvSpPr>
          <p:nvPr>
            <p:ph type="body" idx="1"/>
          </p:nvPr>
        </p:nvSpPr>
        <p:spPr>
          <a:noFill/>
          <a:ln/>
        </p:spPr>
        <p:txBody>
          <a:bodyPr/>
          <a:lstStyle/>
          <a:p>
            <a:r>
              <a:rPr lang="en-US" dirty="0" smtClean="0">
                <a:latin typeface="Arial" pitchFamily="34" charset="0"/>
              </a:rPr>
              <a:t>Vasa et al. proposed a metric based on differences of dihedral angles.</a:t>
            </a:r>
            <a:endParaRPr lang="en-US" dirty="0" smtClean="0">
              <a:latin typeface="Arial" pitchFamily="34" charset="0"/>
            </a:endParaRPr>
          </a:p>
          <a:p>
            <a:endParaRPr lang="en-US" dirty="0" smtClean="0">
              <a:latin typeface="Arial" pitchFamily="34" charset="0"/>
            </a:endParaRPr>
          </a:p>
          <a:p>
            <a:endParaRPr lang="it-IT" dirty="0" smtClean="0">
              <a:latin typeface="Arial" pitchFamily="34" charset="0"/>
            </a:endParaRPr>
          </a:p>
        </p:txBody>
      </p:sp>
      <p:sp>
        <p:nvSpPr>
          <p:cNvPr id="195588" name="Segnaposto numero diapositiva 3"/>
          <p:cNvSpPr>
            <a:spLocks noGrp="1"/>
          </p:cNvSpPr>
          <p:nvPr>
            <p:ph type="sldNum" sz="quarter" idx="5"/>
          </p:nvPr>
        </p:nvSpPr>
        <p:spPr>
          <a:noFill/>
        </p:spPr>
        <p:txBody>
          <a:bodyPr/>
          <a:lstStyle/>
          <a:p>
            <a:fld id="{88C7CFA2-263C-43A5-8A8B-017E1473B77A}" type="slidenum">
              <a:rPr lang="it-IT" smtClean="0">
                <a:solidFill>
                  <a:srgbClr val="000000"/>
                </a:solidFill>
              </a:rPr>
              <a:pPr/>
              <a:t>26</a:t>
            </a:fld>
            <a:endParaRPr lang="it-IT" smtClean="0">
              <a:solidFill>
                <a:srgbClr val="000000"/>
              </a:solidFill>
            </a:endParaRPr>
          </a:p>
        </p:txBody>
      </p:sp>
    </p:spTree>
    <p:extLst>
      <p:ext uri="{BB962C8B-B14F-4D97-AF65-F5344CB8AC3E}">
        <p14:creationId xmlns:p14="http://schemas.microsoft.com/office/powerpoint/2010/main" val="1338701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Previous</a:t>
            </a:r>
            <a:r>
              <a:rPr lang="fr-FR" dirty="0" smtClean="0"/>
              <a:t> </a:t>
            </a:r>
            <a:r>
              <a:rPr lang="fr-FR" dirty="0" err="1" smtClean="0"/>
              <a:t>metrics</a:t>
            </a:r>
            <a:r>
              <a:rPr lang="fr-FR" dirty="0" smtClean="0"/>
              <a:t> are for </a:t>
            </a:r>
            <a:r>
              <a:rPr lang="fr-FR" dirty="0" err="1" smtClean="0"/>
              <a:t>static</a:t>
            </a:r>
            <a:r>
              <a:rPr lang="fr-FR" dirty="0" smtClean="0"/>
              <a:t> </a:t>
            </a:r>
            <a:r>
              <a:rPr lang="fr-FR" dirty="0" err="1" smtClean="0"/>
              <a:t>meshes</a:t>
            </a:r>
            <a:r>
              <a:rPr lang="fr-FR" dirty="0" smtClean="0"/>
              <a:t>.</a:t>
            </a:r>
          </a:p>
          <a:p>
            <a:r>
              <a:rPr lang="fr-FR" dirty="0" err="1" smtClean="0"/>
              <a:t>Some</a:t>
            </a:r>
            <a:r>
              <a:rPr lang="fr-FR" baseline="0" dirty="0" smtClean="0"/>
              <a:t> </a:t>
            </a:r>
            <a:r>
              <a:rPr lang="fr-FR" baseline="0" dirty="0" err="1" smtClean="0"/>
              <a:t>metrics</a:t>
            </a:r>
            <a:r>
              <a:rPr lang="fr-FR" baseline="0" dirty="0" smtClean="0"/>
              <a:t> have </a:t>
            </a:r>
            <a:r>
              <a:rPr lang="fr-FR" baseline="0" dirty="0" err="1" smtClean="0"/>
              <a:t>also</a:t>
            </a:r>
            <a:r>
              <a:rPr lang="fr-FR" baseline="0" dirty="0" smtClean="0"/>
              <a:t> been </a:t>
            </a:r>
            <a:r>
              <a:rPr lang="fr-FR" baseline="0" dirty="0" err="1" smtClean="0"/>
              <a:t>introduced</a:t>
            </a:r>
            <a:r>
              <a:rPr lang="fr-FR" baseline="0" dirty="0" smtClean="0"/>
              <a:t> to </a:t>
            </a:r>
            <a:r>
              <a:rPr lang="fr-FR" baseline="0" dirty="0" err="1" smtClean="0"/>
              <a:t>measure</a:t>
            </a:r>
            <a:r>
              <a:rPr lang="fr-FR" baseline="0" dirty="0" smtClean="0"/>
              <a:t> the </a:t>
            </a:r>
            <a:r>
              <a:rPr lang="fr-FR" baseline="0" dirty="0" err="1" smtClean="0"/>
              <a:t>visual</a:t>
            </a:r>
            <a:r>
              <a:rPr lang="fr-FR" baseline="0" dirty="0" smtClean="0"/>
              <a:t> </a:t>
            </a:r>
            <a:r>
              <a:rPr lang="fr-FR" baseline="0" dirty="0" err="1" smtClean="0"/>
              <a:t>quality</a:t>
            </a:r>
            <a:r>
              <a:rPr lang="fr-FR" baseline="0" dirty="0" smtClean="0"/>
              <a:t> of </a:t>
            </a:r>
            <a:r>
              <a:rPr lang="fr-FR" baseline="0" dirty="0" err="1" smtClean="0"/>
              <a:t>dynamic</a:t>
            </a:r>
            <a:r>
              <a:rPr lang="fr-FR" baseline="0" dirty="0" smtClean="0"/>
              <a:t> </a:t>
            </a:r>
            <a:r>
              <a:rPr lang="fr-FR" baseline="0" dirty="0" err="1" smtClean="0"/>
              <a:t>meshes</a:t>
            </a:r>
            <a:r>
              <a:rPr lang="fr-FR" baseline="0" dirty="0" smtClean="0"/>
              <a:t> (i.e. </a:t>
            </a:r>
            <a:r>
              <a:rPr lang="fr-FR" baseline="0" dirty="0" err="1" smtClean="0"/>
              <a:t>mesh</a:t>
            </a:r>
            <a:r>
              <a:rPr lang="fr-FR" baseline="0" dirty="0" smtClean="0"/>
              <a:t> </a:t>
            </a:r>
            <a:r>
              <a:rPr lang="fr-FR" baseline="0" dirty="0" err="1" smtClean="0"/>
              <a:t>sequences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27</a:t>
            </a:fld>
            <a:endParaRPr lang="fr-FR"/>
          </a:p>
        </p:txBody>
      </p:sp>
    </p:spTree>
    <p:extLst>
      <p:ext uri="{BB962C8B-B14F-4D97-AF65-F5344CB8AC3E}">
        <p14:creationId xmlns:p14="http://schemas.microsoft.com/office/powerpoint/2010/main" val="669968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A metric used quite commonly in dynamic mesh compression is the KG error, proposed by </a:t>
            </a:r>
            <a:r>
              <a:rPr lang="en-US" dirty="0" err="1" smtClean="0"/>
              <a:t>Karni</a:t>
            </a:r>
            <a:r>
              <a:rPr lang="en-US" dirty="0" smtClean="0"/>
              <a:t> and </a:t>
            </a:r>
            <a:r>
              <a:rPr lang="en-US" dirty="0" err="1" smtClean="0"/>
              <a:t>Gotsman</a:t>
            </a:r>
            <a:r>
              <a:rPr lang="en-US" dirty="0" smtClean="0"/>
              <a:t>. The metric is designed specifically for animated triangle meshes.</a:t>
            </a:r>
          </a:p>
          <a:p>
            <a:r>
              <a:rPr lang="en-US" dirty="0" smtClean="0"/>
              <a:t>It works on matrices describing original and distorted meshes, where columns of the matrices describe trajectories of respective vertices of the animation.</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28</a:t>
            </a:fld>
            <a:endParaRPr lang="fr-FR"/>
          </a:p>
        </p:txBody>
      </p:sp>
    </p:spTree>
    <p:extLst>
      <p:ext uri="{BB962C8B-B14F-4D97-AF65-F5344CB8AC3E}">
        <p14:creationId xmlns:p14="http://schemas.microsoft.com/office/powerpoint/2010/main" val="649545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Zástupný symbol pro obrázek snímku 1"/>
          <p:cNvSpPr>
            <a:spLocks noGrp="1" noRot="1" noChangeAspect="1" noTextEdit="1"/>
          </p:cNvSpPr>
          <p:nvPr>
            <p:ph type="sldImg"/>
          </p:nvPr>
        </p:nvSpPr>
        <p:spPr>
          <a:ln/>
        </p:spPr>
      </p:sp>
      <p:sp>
        <p:nvSpPr>
          <p:cNvPr id="201731" name="Zástupný symbol pro poznámky 2"/>
          <p:cNvSpPr>
            <a:spLocks noGrp="1"/>
          </p:cNvSpPr>
          <p:nvPr>
            <p:ph type="body" idx="1"/>
          </p:nvPr>
        </p:nvSpPr>
        <p:spPr>
          <a:noFill/>
          <a:ln/>
        </p:spPr>
        <p:txBody>
          <a:bodyPr/>
          <a:lstStyle/>
          <a:p>
            <a:r>
              <a:rPr lang="en-US" dirty="0" smtClean="0">
                <a:latin typeface="Arial" pitchFamily="34" charset="0"/>
              </a:rPr>
              <a:t>Another metric designed specifically for animated meshes has been proposed by Jang et al.~\cite{JKJHW04}. This metric works on ribbons formed by error vectors in subsequent frames. An error vector is a vector connecting the original and distorted position of a particular vertex in a particular frame. The $D_{a}$ error metric works on error vectors projected into coordinate axes, taking always only a single coordinate into account. The error vectors associated with a particular vertex in two subsequent frames form a ribbon-like structure in 2D space (coordinate + time), and the metric computes the area of this ribbon and uses it as a contribution of the particular vertex to the overall error. The metric obtains the contributions from all the vertices and all pairs of subsequent frames of the animation, and finally normalizes the result.</a:t>
            </a:r>
            <a:endParaRPr lang="cs-CZ" dirty="0" smtClean="0">
              <a:latin typeface="Arial" pitchFamily="34" charset="0"/>
            </a:endParaRPr>
          </a:p>
        </p:txBody>
      </p:sp>
      <p:sp>
        <p:nvSpPr>
          <p:cNvPr id="201732" name="Zástupný symbol pro číslo snímku 3"/>
          <p:cNvSpPr>
            <a:spLocks noGrp="1"/>
          </p:cNvSpPr>
          <p:nvPr>
            <p:ph type="sldNum" sz="quarter" idx="5"/>
          </p:nvPr>
        </p:nvSpPr>
        <p:spPr>
          <a:noFill/>
        </p:spPr>
        <p:txBody>
          <a:bodyPr/>
          <a:lstStyle/>
          <a:p>
            <a:fld id="{D25D6A93-0EA6-41D8-8263-ECCBC69485F3}" type="slidenum">
              <a:rPr lang="it-IT" smtClean="0"/>
              <a:pPr/>
              <a:t>29</a:t>
            </a:fld>
            <a:endParaRPr lang="it-IT" smtClean="0"/>
          </a:p>
        </p:txBody>
      </p:sp>
    </p:spTree>
    <p:extLst>
      <p:ext uri="{BB962C8B-B14F-4D97-AF65-F5344CB8AC3E}">
        <p14:creationId xmlns:p14="http://schemas.microsoft.com/office/powerpoint/2010/main" val="2125781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 first, and so far the only attempt at a perceptual metric for dynamic meshes is the STED error proposed by V\'{a}\v{s}a and </a:t>
            </a:r>
            <a:r>
              <a:rPr lang="en-US" dirty="0" err="1" smtClean="0"/>
              <a:t>Skala</a:t>
            </a:r>
            <a:r>
              <a:rPr lang="en-US" dirty="0" smtClean="0"/>
              <a:t> \cite{VS11}. It is based on the observation that perception of distortion is related to local and relative changes rather than global and absolute changes of vertex positions. The metric works on edges as basic primitives, and computes the relative change in length for each edge of the mesh in each frame of the animation. Subsequently, for each vertex, the standard deviation of relative edge lengths is computed within a topological </a:t>
            </a:r>
            <a:r>
              <a:rPr lang="en-US" dirty="0" err="1" smtClean="0"/>
              <a:t>neighbourhood</a:t>
            </a:r>
            <a:r>
              <a:rPr lang="en-US" dirty="0" smtClean="0"/>
              <a:t> of the vertex. This deviation is used as a contribution of the vertex to the spatial part of the error metric, assuming that high local deviation relates to higher local distortion and thus higher perceived </a:t>
            </a:r>
            <a:r>
              <a:rPr lang="en-US" dirty="0" err="1" smtClean="0"/>
              <a:t>error.The</a:t>
            </a:r>
            <a:r>
              <a:rPr lang="en-US" dirty="0" smtClean="0"/>
              <a:t> metric also attempts to capture temporal artifacts by working with virtual temporal edges: that is, edges that connect position of a vertex in two subsequent frames. The difference between original temporal edge length and distorted temporal edge length is then again used as a contribution to the temporal part of the error metric. The metric </a:t>
            </a:r>
            <a:r>
              <a:rPr lang="en-US" dirty="0" err="1" smtClean="0"/>
              <a:t>normalises</a:t>
            </a:r>
            <a:r>
              <a:rPr lang="en-US" dirty="0" smtClean="0"/>
              <a:t> the contributions of temporal edges using the speed of the vertex in a local temporal window, thus taking into account that "shaking" artifacts are more noticeable in areas that are static or moving slowly.</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30</a:t>
            </a:fld>
            <a:endParaRPr lang="fr-FR"/>
          </a:p>
        </p:txBody>
      </p:sp>
    </p:spTree>
    <p:extLst>
      <p:ext uri="{BB962C8B-B14F-4D97-AF65-F5344CB8AC3E}">
        <p14:creationId xmlns:p14="http://schemas.microsoft.com/office/powerpoint/2010/main" val="1925940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Perceptual metrics presented in previous slides aim at </a:t>
            </a:r>
            <a:r>
              <a:rPr lang="en-US" i="1" dirty="0" smtClean="0"/>
              <a:t>predicting</a:t>
            </a:r>
            <a:r>
              <a:rPr lang="en-US" dirty="0" smtClean="0"/>
              <a:t> the visual quality of a 3D (or 3D+t) model as perceived by a human observer. This perceived quality can also be directly and quantitatively assessed by means of</a:t>
            </a:r>
            <a:r>
              <a:rPr lang="en-US" baseline="0" dirty="0" smtClean="0"/>
              <a:t> </a:t>
            </a:r>
            <a:r>
              <a:rPr lang="en-US" i="1" dirty="0" smtClean="0"/>
              <a:t>subjective tests</a:t>
            </a:r>
            <a:r>
              <a:rPr lang="en-US" dirty="0" smtClean="0"/>
              <a:t>. In such tests, human observers directly give their opinion or some ratings about the perceived quality of a corpus of distorted models; a mean opinion score (MOS) is then computed for each distorted object reflecting its average quality as appreciated by the observers. The correlation between these subjective mean opinion scores and the objective scores computed by the metrics provides an excellent indicator of the performance of these metrics and a very good way to evaluate them quantitatively.</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33</a:t>
            </a:fld>
            <a:endParaRPr lang="fr-FR"/>
          </a:p>
        </p:txBody>
      </p:sp>
    </p:spTree>
    <p:extLst>
      <p:ext uri="{BB962C8B-B14F-4D97-AF65-F5344CB8AC3E}">
        <p14:creationId xmlns:p14="http://schemas.microsoft.com/office/powerpoint/2010/main" val="1607710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Practically and whatever the type of media (image, video or 3D models), the design of a subjective test is composed of the following steps:</a:t>
            </a:r>
          </a:p>
          <a:p>
            <a:r>
              <a:rPr lang="en-US" dirty="0" smtClean="0"/>
              <a:t>-   A database is constructed containing different objects (reference objects and distorted versions).</a:t>
            </a:r>
          </a:p>
          <a:p>
            <a:pPr marL="171450" indent="-171450">
              <a:buFontTx/>
              <a:buChar char="-"/>
            </a:pPr>
            <a:r>
              <a:rPr lang="en-US" dirty="0" smtClean="0"/>
              <a:t>The subjective experiment is conducted where human observers give their opinion or some ratings about the perceived distortions of the database objects. A mean opinion score (MOS) is then computed for each distorted object of the corpus</a:t>
            </a:r>
          </a:p>
          <a:p>
            <a:pPr marL="171450" indent="-171450">
              <a:buFontTx/>
              <a:buChar char="-"/>
            </a:pPr>
            <a:r>
              <a:rPr lang="en-US" dirty="0" smtClean="0"/>
              <a:t>Since some observers may have used the rating scale differently, a normalization of the MOS values is usually conducted, followed by a filtering of possible outlier. The reliability of the MOS may also be checked by computing the $95\%$ confidence intervals or the </a:t>
            </a:r>
            <a:r>
              <a:rPr lang="en-US" dirty="0" err="1" smtClean="0"/>
              <a:t>intraclass</a:t>
            </a:r>
            <a:r>
              <a:rPr lang="en-US" dirty="0" smtClean="0"/>
              <a:t> correlation coefficient.</a:t>
            </a:r>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34</a:t>
            </a:fld>
            <a:endParaRPr lang="fr-FR"/>
          </a:p>
        </p:txBody>
      </p:sp>
    </p:spTree>
    <p:extLst>
      <p:ext uri="{BB962C8B-B14F-4D97-AF65-F5344CB8AC3E}">
        <p14:creationId xmlns:p14="http://schemas.microsoft.com/office/powerpoint/2010/main" val="309947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Classical</a:t>
            </a:r>
            <a:r>
              <a:rPr lang="fr-FR" dirty="0" smtClean="0"/>
              <a:t> </a:t>
            </a:r>
            <a:r>
              <a:rPr lang="fr-FR" dirty="0" err="1" smtClean="0"/>
              <a:t>metrics</a:t>
            </a:r>
            <a:r>
              <a:rPr lang="fr-FR" dirty="0" smtClean="0"/>
              <a:t> for </a:t>
            </a:r>
            <a:r>
              <a:rPr lang="fr-FR" dirty="0" err="1" smtClean="0"/>
              <a:t>measuring</a:t>
            </a:r>
            <a:r>
              <a:rPr lang="fr-FR" dirty="0" smtClean="0"/>
              <a:t> </a:t>
            </a:r>
            <a:r>
              <a:rPr lang="fr-FR" dirty="0" err="1" smtClean="0"/>
              <a:t>error</a:t>
            </a:r>
            <a:r>
              <a:rPr lang="fr-FR" dirty="0" smtClean="0"/>
              <a:t> </a:t>
            </a:r>
            <a:r>
              <a:rPr lang="fr-FR" dirty="0" err="1" smtClean="0"/>
              <a:t>between</a:t>
            </a:r>
            <a:r>
              <a:rPr lang="fr-FR" dirty="0" smtClean="0"/>
              <a:t> 3D </a:t>
            </a:r>
            <a:r>
              <a:rPr lang="fr-FR" dirty="0" err="1" smtClean="0"/>
              <a:t>meshes</a:t>
            </a:r>
            <a:r>
              <a:rPr lang="fr-FR" dirty="0" smtClean="0"/>
              <a:t> (</a:t>
            </a:r>
            <a:r>
              <a:rPr lang="fr-FR" dirty="0" err="1" smtClean="0"/>
              <a:t>like</a:t>
            </a:r>
            <a:r>
              <a:rPr lang="fr-FR" dirty="0" smtClean="0"/>
              <a:t> the </a:t>
            </a:r>
            <a:r>
              <a:rPr lang="fr-FR" sz="1200" dirty="0" err="1" smtClean="0">
                <a:solidFill>
                  <a:srgbClr val="FF0000"/>
                </a:solidFill>
              </a:rPr>
              <a:t>Root</a:t>
            </a:r>
            <a:r>
              <a:rPr lang="fr-FR" sz="1200" dirty="0" smtClean="0">
                <a:solidFill>
                  <a:srgbClr val="FF0000"/>
                </a:solidFill>
              </a:rPr>
              <a:t> </a:t>
            </a:r>
            <a:r>
              <a:rPr lang="fr-FR" sz="1200" dirty="0" err="1" smtClean="0">
                <a:solidFill>
                  <a:srgbClr val="FF0000"/>
                </a:solidFill>
              </a:rPr>
              <a:t>Mean</a:t>
            </a:r>
            <a:r>
              <a:rPr lang="fr-FR" sz="1200" dirty="0" smtClean="0">
                <a:solidFill>
                  <a:srgbClr val="FF0000"/>
                </a:solidFill>
              </a:rPr>
              <a:t> Square </a:t>
            </a:r>
            <a:r>
              <a:rPr lang="fr-FR" sz="1200" dirty="0" err="1" smtClean="0">
                <a:solidFill>
                  <a:srgbClr val="FF0000"/>
                </a:solidFill>
              </a:rPr>
              <a:t>Error</a:t>
            </a:r>
            <a:r>
              <a:rPr lang="fr-FR" sz="1200" dirty="0" smtClean="0">
                <a:solidFill>
                  <a:srgbClr val="FF0000"/>
                </a:solidFill>
              </a:rPr>
              <a:t>)</a:t>
            </a:r>
            <a:r>
              <a:rPr lang="fr-FR" sz="1200" baseline="0" dirty="0" smtClean="0">
                <a:solidFill>
                  <a:srgbClr val="FF0000"/>
                </a:solidFill>
              </a:rPr>
              <a:t> do not </a:t>
            </a:r>
            <a:r>
              <a:rPr lang="fr-FR" sz="1200" baseline="0" dirty="0" err="1" smtClean="0">
                <a:solidFill>
                  <a:srgbClr val="FF0000"/>
                </a:solidFill>
              </a:rPr>
              <a:t>correlate</a:t>
            </a:r>
            <a:r>
              <a:rPr lang="fr-FR" sz="1200" baseline="0" dirty="0" smtClean="0">
                <a:solidFill>
                  <a:srgbClr val="FF0000"/>
                </a:solidFill>
              </a:rPr>
              <a:t> </a:t>
            </a:r>
            <a:r>
              <a:rPr lang="fr-FR" sz="1200" baseline="0" dirty="0" err="1" smtClean="0">
                <a:solidFill>
                  <a:srgbClr val="FF0000"/>
                </a:solidFill>
              </a:rPr>
              <a:t>with</a:t>
            </a:r>
            <a:r>
              <a:rPr lang="fr-FR" sz="1200" baseline="0" dirty="0" smtClean="0">
                <a:solidFill>
                  <a:srgbClr val="FF0000"/>
                </a:solidFill>
              </a:rPr>
              <a:t> the </a:t>
            </a:r>
            <a:r>
              <a:rPr lang="fr-FR" sz="1200" baseline="0" dirty="0" err="1" smtClean="0">
                <a:solidFill>
                  <a:srgbClr val="FF0000"/>
                </a:solidFill>
              </a:rPr>
              <a:t>human</a:t>
            </a:r>
            <a:r>
              <a:rPr lang="fr-FR" sz="1200" baseline="0" dirty="0" smtClean="0">
                <a:solidFill>
                  <a:srgbClr val="FF0000"/>
                </a:solidFill>
              </a:rPr>
              <a:t> perception. </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a:t>
            </a:fld>
            <a:endParaRPr lang="fr-FR"/>
          </a:p>
        </p:txBody>
      </p:sp>
    </p:spTree>
    <p:extLst>
      <p:ext uri="{BB962C8B-B14F-4D97-AF65-F5344CB8AC3E}">
        <p14:creationId xmlns:p14="http://schemas.microsoft.com/office/powerpoint/2010/main" val="691222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Here</a:t>
            </a:r>
            <a:r>
              <a:rPr lang="fr-FR" dirty="0" smtClean="0"/>
              <a:t> </a:t>
            </a:r>
            <a:r>
              <a:rPr lang="fr-FR" dirty="0" err="1" smtClean="0"/>
              <a:t>is</a:t>
            </a:r>
            <a:r>
              <a:rPr lang="fr-FR" dirty="0" smtClean="0"/>
              <a:t> an </a:t>
            </a:r>
            <a:r>
              <a:rPr lang="fr-FR" dirty="0" err="1" smtClean="0"/>
              <a:t>example</a:t>
            </a:r>
            <a:r>
              <a:rPr lang="fr-FR" dirty="0" smtClean="0"/>
              <a:t> of subjective tests </a:t>
            </a:r>
            <a:r>
              <a:rPr lang="fr-FR" dirty="0" err="1" smtClean="0"/>
              <a:t>conducted</a:t>
            </a:r>
            <a:r>
              <a:rPr lang="fr-FR" dirty="0" smtClean="0"/>
              <a:t> by Pan et al. 2005.</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35</a:t>
            </a:fld>
            <a:endParaRPr lang="fr-FR"/>
          </a:p>
        </p:txBody>
      </p:sp>
    </p:spTree>
    <p:extLst>
      <p:ext uri="{BB962C8B-B14F-4D97-AF65-F5344CB8AC3E}">
        <p14:creationId xmlns:p14="http://schemas.microsoft.com/office/powerpoint/2010/main" val="3738234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correlation can be computed between the mean opinion scores of the objects of a corpus and their associated metric's values; usually two correlation coefficients are considered: the Spearman Rank Order Correlation and the Pearson Linear Correlation Coefficient. The Pearson correlation is computed after performing a non-linear regression on the metric values, usually using a logistic or a cumulative Gaussian function. This optimizes the matching between the values given by the objective metric and the subjective opinion scores provided by the subjects.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36</a:t>
            </a:fld>
            <a:endParaRPr lang="fr-FR"/>
          </a:p>
        </p:txBody>
      </p:sp>
    </p:spTree>
    <p:extLst>
      <p:ext uri="{BB962C8B-B14F-4D97-AF65-F5344CB8AC3E}">
        <p14:creationId xmlns:p14="http://schemas.microsoft.com/office/powerpoint/2010/main" val="4262544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Here</a:t>
            </a:r>
            <a:r>
              <a:rPr lang="fr-FR" dirty="0" smtClean="0"/>
              <a:t> are the </a:t>
            </a:r>
            <a:r>
              <a:rPr lang="fr-FR" dirty="0" err="1" smtClean="0"/>
              <a:t>results</a:t>
            </a:r>
            <a:r>
              <a:rPr lang="fr-FR" dirty="0" smtClean="0"/>
              <a:t> of </a:t>
            </a:r>
            <a:r>
              <a:rPr lang="fr-FR" dirty="0" err="1" smtClean="0"/>
              <a:t>static</a:t>
            </a:r>
            <a:r>
              <a:rPr lang="fr-FR" baseline="0" dirty="0" smtClean="0"/>
              <a:t> </a:t>
            </a:r>
            <a:r>
              <a:rPr lang="fr-FR" baseline="0" dirty="0" err="1" smtClean="0"/>
              <a:t>mesh</a:t>
            </a:r>
            <a:r>
              <a:rPr lang="fr-FR" baseline="0" dirty="0" smtClean="0"/>
              <a:t> </a:t>
            </a:r>
            <a:r>
              <a:rPr lang="fr-FR" baseline="0" dirty="0" err="1" smtClean="0"/>
              <a:t>quality</a:t>
            </a:r>
            <a:r>
              <a:rPr lang="fr-FR" baseline="0" dirty="0" smtClean="0"/>
              <a:t> </a:t>
            </a:r>
            <a:r>
              <a:rPr lang="fr-FR" baseline="0" dirty="0" err="1" smtClean="0"/>
              <a:t>metrics</a:t>
            </a:r>
            <a:r>
              <a:rPr lang="fr-FR" baseline="0" dirty="0" smtClean="0"/>
              <a:t> for </a:t>
            </a:r>
            <a:r>
              <a:rPr lang="fr-FR" baseline="0" dirty="0" err="1" smtClean="0"/>
              <a:t>different</a:t>
            </a:r>
            <a:r>
              <a:rPr lang="fr-FR" baseline="0" dirty="0" smtClean="0"/>
              <a:t> </a:t>
            </a:r>
            <a:r>
              <a:rPr lang="fr-FR" baseline="0" dirty="0" err="1" smtClean="0"/>
              <a:t>databases</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37</a:t>
            </a:fld>
            <a:endParaRPr lang="fr-FR"/>
          </a:p>
        </p:txBody>
      </p:sp>
    </p:spTree>
    <p:extLst>
      <p:ext uri="{BB962C8B-B14F-4D97-AF65-F5344CB8AC3E}">
        <p14:creationId xmlns:p14="http://schemas.microsoft.com/office/powerpoint/2010/main" val="3006137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Results</a:t>
            </a:r>
            <a:r>
              <a:rPr lang="fr-FR" baseline="0" dirty="0" smtClean="0"/>
              <a:t> of the MSDM2 </a:t>
            </a:r>
            <a:r>
              <a:rPr lang="fr-FR" baseline="0" dirty="0" err="1" smtClean="0"/>
              <a:t>metric</a:t>
            </a:r>
            <a:r>
              <a:rPr lang="fr-FR" baseline="0" dirty="0" smtClean="0"/>
              <a:t> are </a:t>
            </a:r>
            <a:r>
              <a:rPr lang="fr-FR" baseline="0" dirty="0" err="1" smtClean="0"/>
              <a:t>illustrated</a:t>
            </a:r>
            <a:r>
              <a:rPr lang="fr-FR" baseline="0" dirty="0" smtClean="0"/>
              <a:t>. The values are good </a:t>
            </a:r>
            <a:r>
              <a:rPr lang="fr-FR" baseline="0" dirty="0" err="1" smtClean="0"/>
              <a:t>predictors</a:t>
            </a:r>
            <a:r>
              <a:rPr lang="fr-FR" baseline="0" dirty="0" smtClean="0"/>
              <a:t> of the amplitudes of the </a:t>
            </a:r>
            <a:r>
              <a:rPr lang="fr-FR" baseline="0" dirty="0" err="1" smtClean="0"/>
              <a:t>perceived</a:t>
            </a:r>
            <a:r>
              <a:rPr lang="fr-FR" baseline="0" dirty="0" smtClean="0"/>
              <a:t> </a:t>
            </a:r>
            <a:r>
              <a:rPr lang="fr-FR" baseline="0" dirty="0" err="1" smtClean="0"/>
              <a:t>distortions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38</a:t>
            </a:fld>
            <a:endParaRPr lang="fr-FR"/>
          </a:p>
        </p:txBody>
      </p:sp>
    </p:spTree>
    <p:extLst>
      <p:ext uri="{BB962C8B-B14F-4D97-AF65-F5344CB8AC3E}">
        <p14:creationId xmlns:p14="http://schemas.microsoft.com/office/powerpoint/2010/main" val="4232119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dirty="0" err="1" smtClean="0"/>
              <a:t>Here</a:t>
            </a:r>
            <a:r>
              <a:rPr lang="fr-FR" dirty="0" smtClean="0"/>
              <a:t> are the </a:t>
            </a:r>
            <a:r>
              <a:rPr lang="fr-FR" dirty="0" err="1" smtClean="0"/>
              <a:t>results</a:t>
            </a:r>
            <a:r>
              <a:rPr lang="fr-FR" dirty="0" smtClean="0"/>
              <a:t> of </a:t>
            </a:r>
            <a:r>
              <a:rPr lang="fr-FR" dirty="0" err="1" smtClean="0"/>
              <a:t>dynamic</a:t>
            </a:r>
            <a:r>
              <a:rPr lang="fr-FR" dirty="0" smtClean="0"/>
              <a:t> </a:t>
            </a:r>
            <a:r>
              <a:rPr lang="fr-FR" baseline="0" dirty="0" err="1" smtClean="0"/>
              <a:t>mesh</a:t>
            </a:r>
            <a:r>
              <a:rPr lang="fr-FR" baseline="0" dirty="0" smtClean="0"/>
              <a:t> </a:t>
            </a:r>
            <a:r>
              <a:rPr lang="fr-FR" baseline="0" dirty="0" err="1" smtClean="0"/>
              <a:t>quality</a:t>
            </a:r>
            <a:r>
              <a:rPr lang="fr-FR" baseline="0" dirty="0" smtClean="0"/>
              <a:t> </a:t>
            </a:r>
            <a:r>
              <a:rPr lang="fr-FR" baseline="0" dirty="0" err="1" smtClean="0"/>
              <a:t>metrics</a:t>
            </a:r>
            <a:r>
              <a:rPr lang="fr-FR" baseline="0" dirty="0" smtClean="0"/>
              <a:t> for </a:t>
            </a:r>
            <a:r>
              <a:rPr lang="fr-FR" baseline="0" dirty="0" err="1" smtClean="0"/>
              <a:t>different</a:t>
            </a:r>
            <a:r>
              <a:rPr lang="fr-FR" baseline="0" dirty="0" smtClean="0"/>
              <a:t> </a:t>
            </a:r>
            <a:r>
              <a:rPr lang="fr-FR" baseline="0" dirty="0" err="1" smtClean="0"/>
              <a:t>mesh</a:t>
            </a:r>
            <a:r>
              <a:rPr lang="fr-FR" baseline="0" dirty="0" smtClean="0"/>
              <a:t> </a:t>
            </a:r>
            <a:r>
              <a:rPr lang="fr-FR" baseline="0" dirty="0" err="1" smtClean="0"/>
              <a:t>sequences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39</a:t>
            </a:fld>
            <a:endParaRPr lang="fr-FR"/>
          </a:p>
        </p:txBody>
      </p:sp>
    </p:spTree>
    <p:extLst>
      <p:ext uri="{BB962C8B-B14F-4D97-AF65-F5344CB8AC3E}">
        <p14:creationId xmlns:p14="http://schemas.microsoft.com/office/powerpoint/2010/main" val="2470233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Encoding</a:t>
            </a:r>
            <a:r>
              <a:rPr lang="fr-FR" baseline="0" dirty="0" smtClean="0"/>
              <a:t> a </a:t>
            </a:r>
            <a:r>
              <a:rPr lang="fr-FR" baseline="0" dirty="0" err="1" smtClean="0"/>
              <a:t>static</a:t>
            </a:r>
            <a:r>
              <a:rPr lang="fr-FR" baseline="0" dirty="0" smtClean="0"/>
              <a:t> or </a:t>
            </a:r>
            <a:r>
              <a:rPr lang="fr-FR" baseline="0" dirty="0" err="1" smtClean="0"/>
              <a:t>dynamic</a:t>
            </a:r>
            <a:r>
              <a:rPr lang="fr-FR" baseline="0" dirty="0" smtClean="0"/>
              <a:t> </a:t>
            </a:r>
            <a:r>
              <a:rPr lang="fr-FR" baseline="0" dirty="0" err="1" smtClean="0"/>
              <a:t>mesh</a:t>
            </a:r>
            <a:r>
              <a:rPr lang="fr-FR" baseline="0" dirty="0" smtClean="0"/>
              <a:t> </a:t>
            </a:r>
            <a:r>
              <a:rPr lang="fr-FR" baseline="0" dirty="0" err="1" smtClean="0"/>
              <a:t>requires</a:t>
            </a:r>
            <a:r>
              <a:rPr lang="fr-FR" baseline="0" dirty="0" smtClean="0"/>
              <a:t> a lot of </a:t>
            </a:r>
            <a:r>
              <a:rPr lang="fr-FR" baseline="0" dirty="0" err="1" smtClean="0"/>
              <a:t>storage</a:t>
            </a:r>
            <a:r>
              <a:rPr lang="fr-FR" baseline="0" dirty="0" smtClean="0"/>
              <a:t> </a:t>
            </a:r>
            <a:r>
              <a:rPr lang="fr-FR" baseline="0" dirty="0" err="1" smtClean="0"/>
              <a:t>space</a:t>
            </a:r>
            <a:r>
              <a:rPr lang="fr-FR" baseline="0" dirty="0" smtClean="0"/>
              <a:t>; </a:t>
            </a:r>
            <a:r>
              <a:rPr lang="fr-FR" baseline="0" dirty="0" err="1" smtClean="0"/>
              <a:t>that</a:t>
            </a:r>
            <a:r>
              <a:rPr lang="fr-FR" baseline="0" dirty="0" smtClean="0"/>
              <a:t> </a:t>
            </a:r>
            <a:r>
              <a:rPr lang="fr-FR" baseline="0" dirty="0" err="1" smtClean="0"/>
              <a:t>is</a:t>
            </a:r>
            <a:r>
              <a:rPr lang="fr-FR" baseline="0" dirty="0" smtClean="0"/>
              <a:t> </a:t>
            </a:r>
            <a:r>
              <a:rPr lang="fr-FR" baseline="0" dirty="0" err="1" smtClean="0"/>
              <a:t>why</a:t>
            </a:r>
            <a:r>
              <a:rPr lang="fr-FR" baseline="0" dirty="0" smtClean="0"/>
              <a:t> compression </a:t>
            </a:r>
            <a:r>
              <a:rPr lang="fr-FR" baseline="0" dirty="0" err="1" smtClean="0"/>
              <a:t>is</a:t>
            </a:r>
            <a:r>
              <a:rPr lang="fr-FR" baseline="0" dirty="0" smtClean="0"/>
              <a:t> important.</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42</a:t>
            </a:fld>
            <a:endParaRPr lang="fr-FR"/>
          </a:p>
        </p:txBody>
      </p:sp>
    </p:spTree>
    <p:extLst>
      <p:ext uri="{BB962C8B-B14F-4D97-AF65-F5344CB8AC3E}">
        <p14:creationId xmlns:p14="http://schemas.microsoft.com/office/powerpoint/2010/main" val="535514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Some</a:t>
            </a:r>
            <a:r>
              <a:rPr lang="fr-FR" dirty="0" smtClean="0"/>
              <a:t> compression </a:t>
            </a:r>
            <a:r>
              <a:rPr lang="fr-FR" dirty="0" err="1" smtClean="0"/>
              <a:t>methods</a:t>
            </a:r>
            <a:r>
              <a:rPr lang="fr-FR" baseline="0" dirty="0" smtClean="0"/>
              <a:t> </a:t>
            </a:r>
            <a:r>
              <a:rPr lang="fr-FR" baseline="0" dirty="0" err="1" smtClean="0"/>
              <a:t>integrate</a:t>
            </a:r>
            <a:r>
              <a:rPr lang="fr-FR" baseline="0" dirty="0" smtClean="0"/>
              <a:t> the </a:t>
            </a:r>
            <a:r>
              <a:rPr lang="fr-FR" baseline="0" dirty="0" err="1" smtClean="0"/>
              <a:t>contrast</a:t>
            </a:r>
            <a:r>
              <a:rPr lang="fr-FR" baseline="0" dirty="0" smtClean="0"/>
              <a:t> </a:t>
            </a:r>
            <a:r>
              <a:rPr lang="fr-FR" baseline="0" dirty="0" err="1" smtClean="0"/>
              <a:t>sensitivity</a:t>
            </a:r>
            <a:r>
              <a:rPr lang="fr-FR" baseline="0" dirty="0" smtClean="0"/>
              <a:t> </a:t>
            </a:r>
            <a:r>
              <a:rPr lang="fr-FR" baseline="0" dirty="0" err="1" smtClean="0"/>
              <a:t>function</a:t>
            </a:r>
            <a:r>
              <a:rPr lang="fr-FR" baseline="0" dirty="0" smtClean="0"/>
              <a:t> (</a:t>
            </a:r>
            <a:r>
              <a:rPr lang="fr-FR" baseline="0" dirty="0" err="1" smtClean="0"/>
              <a:t>e.g</a:t>
            </a:r>
            <a:r>
              <a:rPr lang="fr-FR" baseline="0" dirty="0" smtClean="0"/>
              <a:t>. </a:t>
            </a:r>
            <a:r>
              <a:rPr lang="fr-FR" baseline="0" dirty="0" err="1" smtClean="0"/>
              <a:t>quantization</a:t>
            </a:r>
            <a:r>
              <a:rPr lang="fr-FR" baseline="0" dirty="0" smtClean="0"/>
              <a:t> noise </a:t>
            </a:r>
            <a:r>
              <a:rPr lang="fr-FR" baseline="0" dirty="0" err="1" smtClean="0"/>
              <a:t>is</a:t>
            </a:r>
            <a:r>
              <a:rPr lang="fr-FR" baseline="0" dirty="0" smtClean="0"/>
              <a:t> </a:t>
            </a:r>
            <a:r>
              <a:rPr lang="fr-FR" baseline="0" dirty="0" err="1" smtClean="0"/>
              <a:t>concentrated</a:t>
            </a:r>
            <a:r>
              <a:rPr lang="fr-FR" baseline="0" dirty="0" smtClean="0"/>
              <a:t> on </a:t>
            </a:r>
            <a:r>
              <a:rPr lang="fr-FR" baseline="0" dirty="0" err="1" smtClean="0"/>
              <a:t>low</a:t>
            </a:r>
            <a:r>
              <a:rPr lang="fr-FR" baseline="0" dirty="0" smtClean="0"/>
              <a:t> </a:t>
            </a:r>
            <a:r>
              <a:rPr lang="fr-FR" baseline="0" dirty="0" err="1" smtClean="0"/>
              <a:t>frequencies</a:t>
            </a:r>
            <a:r>
              <a:rPr lang="fr-FR" baseline="0" dirty="0" smtClean="0"/>
              <a:t>), in </a:t>
            </a:r>
            <a:r>
              <a:rPr lang="fr-FR" baseline="0" dirty="0" err="1" smtClean="0"/>
              <a:t>order</a:t>
            </a:r>
            <a:r>
              <a:rPr lang="fr-FR" baseline="0" dirty="0" smtClean="0"/>
              <a:t> to </a:t>
            </a:r>
            <a:r>
              <a:rPr lang="fr-FR" baseline="0" dirty="0" err="1" smtClean="0"/>
              <a:t>improve</a:t>
            </a:r>
            <a:r>
              <a:rPr lang="fr-FR" baseline="0" dirty="0" smtClean="0"/>
              <a:t> </a:t>
            </a:r>
            <a:r>
              <a:rPr lang="fr-FR" baseline="0" dirty="0" err="1" smtClean="0"/>
              <a:t>their</a:t>
            </a:r>
            <a:r>
              <a:rPr lang="fr-FR" baseline="0" dirty="0" smtClean="0"/>
              <a:t> performance.</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43</a:t>
            </a:fld>
            <a:endParaRPr lang="fr-FR"/>
          </a:p>
        </p:txBody>
      </p:sp>
    </p:spTree>
    <p:extLst>
      <p:ext uri="{BB962C8B-B14F-4D97-AF65-F5344CB8AC3E}">
        <p14:creationId xmlns:p14="http://schemas.microsoft.com/office/powerpoint/2010/main" val="3526412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Some</a:t>
            </a:r>
            <a:r>
              <a:rPr lang="fr-FR" dirty="0" smtClean="0"/>
              <a:t> compression and </a:t>
            </a:r>
            <a:r>
              <a:rPr lang="fr-FR" dirty="0" err="1" smtClean="0"/>
              <a:t>watermarking</a:t>
            </a:r>
            <a:r>
              <a:rPr lang="fr-FR" dirty="0" smtClean="0"/>
              <a:t> </a:t>
            </a:r>
            <a:r>
              <a:rPr lang="fr-FR" dirty="0" err="1" smtClean="0"/>
              <a:t>methods</a:t>
            </a:r>
            <a:r>
              <a:rPr lang="fr-FR" baseline="0" dirty="0" smtClean="0"/>
              <a:t> </a:t>
            </a:r>
            <a:r>
              <a:rPr lang="fr-FR" baseline="0" dirty="0" err="1" smtClean="0"/>
              <a:t>also</a:t>
            </a:r>
            <a:r>
              <a:rPr lang="fr-FR" baseline="0" dirty="0" smtClean="0"/>
              <a:t> </a:t>
            </a:r>
            <a:r>
              <a:rPr lang="fr-FR" baseline="0" dirty="0" err="1" smtClean="0"/>
              <a:t>make</a:t>
            </a:r>
            <a:r>
              <a:rPr lang="fr-FR" baseline="0" dirty="0" smtClean="0"/>
              <a:t> use of the </a:t>
            </a:r>
            <a:r>
              <a:rPr lang="fr-FR" baseline="0" dirty="0" err="1" smtClean="0"/>
              <a:t>visual</a:t>
            </a:r>
            <a:r>
              <a:rPr lang="fr-FR" baseline="0" dirty="0" smtClean="0"/>
              <a:t> </a:t>
            </a:r>
            <a:r>
              <a:rPr lang="fr-FR" baseline="0" dirty="0" err="1" smtClean="0"/>
              <a:t>masking</a:t>
            </a:r>
            <a:r>
              <a:rPr lang="fr-FR" baseline="0" dirty="0" smtClean="0"/>
              <a:t> </a:t>
            </a:r>
            <a:r>
              <a:rPr lang="fr-FR" baseline="0" dirty="0" err="1" smtClean="0"/>
              <a:t>effect</a:t>
            </a:r>
            <a:r>
              <a:rPr lang="fr-FR" baseline="0" dirty="0" smtClean="0"/>
              <a:t>.</a:t>
            </a:r>
          </a:p>
          <a:p>
            <a:r>
              <a:rPr lang="fr-FR" baseline="0" dirty="0" err="1" smtClean="0"/>
              <a:t>They</a:t>
            </a:r>
            <a:r>
              <a:rPr lang="fr-FR" baseline="0" dirty="0" smtClean="0"/>
              <a:t> </a:t>
            </a:r>
            <a:r>
              <a:rPr lang="fr-FR" baseline="0" dirty="0" err="1" smtClean="0"/>
              <a:t>concentrate</a:t>
            </a:r>
            <a:r>
              <a:rPr lang="fr-FR" baseline="0" dirty="0" smtClean="0"/>
              <a:t> the artefacts on rough </a:t>
            </a:r>
            <a:r>
              <a:rPr lang="fr-FR" baseline="0" dirty="0" err="1" smtClean="0"/>
              <a:t>regions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44</a:t>
            </a:fld>
            <a:endParaRPr lang="fr-FR"/>
          </a:p>
        </p:txBody>
      </p:sp>
    </p:spTree>
    <p:extLst>
      <p:ext uri="{BB962C8B-B14F-4D97-AF65-F5344CB8AC3E}">
        <p14:creationId xmlns:p14="http://schemas.microsoft.com/office/powerpoint/2010/main" val="483649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Perceptual</a:t>
            </a:r>
            <a:r>
              <a:rPr lang="fr-FR" baseline="0" dirty="0" smtClean="0"/>
              <a:t> </a:t>
            </a:r>
            <a:r>
              <a:rPr lang="fr-FR" baseline="0" dirty="0" err="1" smtClean="0"/>
              <a:t>metrics</a:t>
            </a:r>
            <a:r>
              <a:rPr lang="fr-FR" baseline="0" dirty="0" smtClean="0"/>
              <a:t> </a:t>
            </a:r>
            <a:r>
              <a:rPr lang="fr-FR" baseline="0" dirty="0" err="1" smtClean="0"/>
              <a:t>may</a:t>
            </a:r>
            <a:r>
              <a:rPr lang="fr-FR" baseline="0" dirty="0" smtClean="0"/>
              <a:t> </a:t>
            </a:r>
            <a:r>
              <a:rPr lang="fr-FR" baseline="0" dirty="0" err="1" smtClean="0"/>
              <a:t>also</a:t>
            </a:r>
            <a:r>
              <a:rPr lang="fr-FR" baseline="0" dirty="0" smtClean="0"/>
              <a:t> </a:t>
            </a:r>
            <a:r>
              <a:rPr lang="fr-FR" baseline="0" dirty="0" err="1" smtClean="0"/>
              <a:t>be</a:t>
            </a:r>
            <a:r>
              <a:rPr lang="fr-FR" baseline="0" dirty="0" smtClean="0"/>
              <a:t> </a:t>
            </a:r>
            <a:r>
              <a:rPr lang="fr-FR" baseline="0" dirty="0" err="1" smtClean="0"/>
              <a:t>used</a:t>
            </a:r>
            <a:r>
              <a:rPr lang="fr-FR" baseline="0" dirty="0" smtClean="0"/>
              <a:t> to </a:t>
            </a:r>
            <a:r>
              <a:rPr lang="fr-FR" baseline="0" dirty="0" err="1" smtClean="0"/>
              <a:t>optimize</a:t>
            </a:r>
            <a:r>
              <a:rPr lang="fr-FR" baseline="0" dirty="0" smtClean="0"/>
              <a:t> the rate </a:t>
            </a:r>
            <a:r>
              <a:rPr lang="fr-FR" baseline="0" dirty="0" err="1" smtClean="0"/>
              <a:t>distortion</a:t>
            </a:r>
            <a:r>
              <a:rPr lang="fr-FR" baseline="0" dirty="0" smtClean="0"/>
              <a:t> performance of compression </a:t>
            </a:r>
            <a:r>
              <a:rPr lang="fr-FR" baseline="0" dirty="0" err="1" smtClean="0"/>
              <a:t>algorithms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45</a:t>
            </a:fld>
            <a:endParaRPr lang="fr-FR"/>
          </a:p>
        </p:txBody>
      </p:sp>
    </p:spTree>
    <p:extLst>
      <p:ext uri="{BB962C8B-B14F-4D97-AF65-F5344CB8AC3E}">
        <p14:creationId xmlns:p14="http://schemas.microsoft.com/office/powerpoint/2010/main" val="2559963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Of course, perceptual metrics provide an alternative, closer to the human visual perception, to traditional distortion metrics like RMS or </a:t>
            </a:r>
            <a:r>
              <a:rPr lang="en-US" dirty="0" err="1" smtClean="0"/>
              <a:t>Hausdorff</a:t>
            </a:r>
            <a:r>
              <a:rPr lang="en-US" dirty="0" smtClean="0"/>
              <a:t> distance for evaluating compression, simplification or watermarking.</a:t>
            </a:r>
          </a:p>
          <a:p>
            <a:r>
              <a:rPr lang="en-US" dirty="0" smtClean="0"/>
              <a:t>This kind of perceptual performance</a:t>
            </a:r>
            <a:r>
              <a:rPr lang="en-US" baseline="0" dirty="0" smtClean="0"/>
              <a:t> evaluation produces more relevant results than with classical error measure.</a:t>
            </a:r>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46</a:t>
            </a:fld>
            <a:endParaRPr lang="fr-FR"/>
          </a:p>
        </p:txBody>
      </p:sp>
    </p:spTree>
    <p:extLst>
      <p:ext uri="{BB962C8B-B14F-4D97-AF65-F5344CB8AC3E}">
        <p14:creationId xmlns:p14="http://schemas.microsoft.com/office/powerpoint/2010/main" val="3316697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200" baseline="0" dirty="0" err="1" smtClean="0">
                <a:solidFill>
                  <a:srgbClr val="FF0000"/>
                </a:solidFill>
              </a:rPr>
              <a:t>Hence</a:t>
            </a:r>
            <a:r>
              <a:rPr lang="fr-FR" sz="1200" baseline="0" dirty="0" smtClean="0">
                <a:solidFill>
                  <a:srgbClr val="FF0000"/>
                </a:solidFill>
              </a:rPr>
              <a:t> </a:t>
            </a:r>
            <a:r>
              <a:rPr lang="fr-FR" sz="1200" baseline="0" dirty="0" err="1" smtClean="0">
                <a:solidFill>
                  <a:srgbClr val="FF0000"/>
                </a:solidFill>
              </a:rPr>
              <a:t>there</a:t>
            </a:r>
            <a:r>
              <a:rPr lang="fr-FR" sz="1200" baseline="0" dirty="0" smtClean="0">
                <a:solidFill>
                  <a:srgbClr val="FF0000"/>
                </a:solidFill>
              </a:rPr>
              <a:t> </a:t>
            </a:r>
            <a:r>
              <a:rPr lang="fr-FR" sz="1200" baseline="0" dirty="0" err="1" smtClean="0">
                <a:solidFill>
                  <a:srgbClr val="FF0000"/>
                </a:solidFill>
              </a:rPr>
              <a:t>is</a:t>
            </a:r>
            <a:r>
              <a:rPr lang="fr-FR" sz="1200" baseline="0" dirty="0" smtClean="0">
                <a:solidFill>
                  <a:srgbClr val="FF0000"/>
                </a:solidFill>
              </a:rPr>
              <a:t> a </a:t>
            </a:r>
            <a:r>
              <a:rPr lang="fr-FR" sz="1200" baseline="0" dirty="0" err="1" smtClean="0">
                <a:solidFill>
                  <a:srgbClr val="FF0000"/>
                </a:solidFill>
              </a:rPr>
              <a:t>need</a:t>
            </a:r>
            <a:r>
              <a:rPr lang="fr-FR" sz="1200" baseline="0" dirty="0" smtClean="0">
                <a:solidFill>
                  <a:srgbClr val="FF0000"/>
                </a:solidFill>
              </a:rPr>
              <a:t> for more « </a:t>
            </a:r>
            <a:r>
              <a:rPr lang="fr-FR" sz="1200" baseline="0" dirty="0" err="1" smtClean="0">
                <a:solidFill>
                  <a:srgbClr val="FF0000"/>
                </a:solidFill>
              </a:rPr>
              <a:t>perceptual</a:t>
            </a:r>
            <a:r>
              <a:rPr lang="fr-FR" sz="1200" baseline="0" dirty="0" smtClean="0">
                <a:solidFill>
                  <a:srgbClr val="FF0000"/>
                </a:solidFill>
              </a:rPr>
              <a:t> » </a:t>
            </a:r>
            <a:r>
              <a:rPr lang="fr-FR" sz="1200" baseline="0" dirty="0" err="1" smtClean="0">
                <a:solidFill>
                  <a:srgbClr val="FF0000"/>
                </a:solidFill>
              </a:rPr>
              <a:t>metrics</a:t>
            </a:r>
            <a:r>
              <a:rPr lang="fr-FR" sz="1200" baseline="0" dirty="0" smtClean="0">
                <a:solidFill>
                  <a:srgbClr val="FF0000"/>
                </a:solidFill>
              </a:rPr>
              <a:t> for </a:t>
            </a:r>
            <a:r>
              <a:rPr lang="fr-FR" sz="1200" baseline="0" dirty="0" err="1" smtClean="0">
                <a:solidFill>
                  <a:srgbClr val="FF0000"/>
                </a:solidFill>
              </a:rPr>
              <a:t>driving</a:t>
            </a:r>
            <a:r>
              <a:rPr lang="fr-FR" sz="1200" baseline="0" dirty="0" smtClean="0">
                <a:solidFill>
                  <a:srgbClr val="FF0000"/>
                </a:solidFill>
              </a:rPr>
              <a:t> and </a:t>
            </a:r>
            <a:r>
              <a:rPr lang="fr-FR" sz="1200" baseline="0" dirty="0" err="1" smtClean="0">
                <a:solidFill>
                  <a:srgbClr val="FF0000"/>
                </a:solidFill>
              </a:rPr>
              <a:t>evaluating</a:t>
            </a:r>
            <a:r>
              <a:rPr lang="fr-FR" sz="1200" baseline="0" dirty="0" smtClean="0">
                <a:solidFill>
                  <a:srgbClr val="FF0000"/>
                </a:solidFill>
              </a:rPr>
              <a:t> </a:t>
            </a:r>
            <a:r>
              <a:rPr lang="fr-FR" sz="1200" baseline="0" dirty="0" err="1" smtClean="0">
                <a:solidFill>
                  <a:srgbClr val="FF0000"/>
                </a:solidFill>
              </a:rPr>
              <a:t>mesh</a:t>
            </a:r>
            <a:r>
              <a:rPr lang="fr-FR" sz="1200" baseline="0" dirty="0" smtClean="0">
                <a:solidFill>
                  <a:srgbClr val="FF0000"/>
                </a:solidFill>
              </a:rPr>
              <a:t> </a:t>
            </a:r>
            <a:r>
              <a:rPr lang="fr-FR" sz="1200" baseline="0" dirty="0" err="1" smtClean="0">
                <a:solidFill>
                  <a:srgbClr val="FF0000"/>
                </a:solidFill>
              </a:rPr>
              <a:t>processing</a:t>
            </a:r>
            <a:r>
              <a:rPr lang="fr-FR" sz="1200" baseline="0" dirty="0" smtClean="0">
                <a:solidFill>
                  <a:srgbClr val="FF0000"/>
                </a:solidFill>
              </a:rPr>
              <a:t> </a:t>
            </a:r>
            <a:r>
              <a:rPr lang="fr-FR" sz="1200" baseline="0" dirty="0" err="1" smtClean="0">
                <a:solidFill>
                  <a:srgbClr val="FF0000"/>
                </a:solidFill>
              </a:rPr>
              <a:t>algorithms</a:t>
            </a:r>
            <a:r>
              <a:rPr lang="fr-FR" sz="1200" baseline="0" dirty="0" smtClean="0">
                <a:solidFill>
                  <a:srgbClr val="FF0000"/>
                </a:solidFill>
              </a:rPr>
              <a:t>.</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4</a:t>
            </a:fld>
            <a:endParaRPr lang="fr-FR"/>
          </a:p>
        </p:txBody>
      </p:sp>
    </p:spTree>
    <p:extLst>
      <p:ext uri="{BB962C8B-B14F-4D97-AF65-F5344CB8AC3E}">
        <p14:creationId xmlns:p14="http://schemas.microsoft.com/office/powerpoint/2010/main" val="142164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Of course, perceptual metrics provide an alternative, closer to the human visual perception, to traditional distortion metrics like RMS or </a:t>
            </a:r>
            <a:r>
              <a:rPr lang="en-US" dirty="0" err="1" smtClean="0"/>
              <a:t>Hausdorff</a:t>
            </a:r>
            <a:r>
              <a:rPr lang="en-US" dirty="0" smtClean="0"/>
              <a:t> distance for evaluating compression, simplification or watermarking.</a:t>
            </a:r>
          </a:p>
          <a:p>
            <a:r>
              <a:rPr lang="en-US" dirty="0" smtClean="0"/>
              <a:t>This kind of perceptual performance</a:t>
            </a:r>
            <a:r>
              <a:rPr lang="en-US" baseline="0" dirty="0" smtClean="0"/>
              <a:t> evaluation produces more relevant results than with classical error measure.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47</a:t>
            </a:fld>
            <a:endParaRPr lang="fr-FR"/>
          </a:p>
        </p:txBody>
      </p:sp>
    </p:spTree>
    <p:extLst>
      <p:ext uri="{BB962C8B-B14F-4D97-AF65-F5344CB8AC3E}">
        <p14:creationId xmlns:p14="http://schemas.microsoft.com/office/powerpoint/2010/main" val="208107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5</a:t>
            </a:fld>
            <a:endParaRPr lang="fr-FR"/>
          </a:p>
        </p:txBody>
      </p:sp>
    </p:spTree>
    <p:extLst>
      <p:ext uri="{BB962C8B-B14F-4D97-AF65-F5344CB8AC3E}">
        <p14:creationId xmlns:p14="http://schemas.microsoft.com/office/powerpoint/2010/main" val="172708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altLang="fr-FR" sz="1200" b="0" dirty="0" smtClean="0"/>
              <a:t>Our visual system is sensitive to the frequency and</a:t>
            </a:r>
            <a:r>
              <a:rPr lang="en-US" altLang="fr-FR" sz="1200" b="0" baseline="0" dirty="0" smtClean="0"/>
              <a:t> contrast of the signal; it </a:t>
            </a:r>
            <a:r>
              <a:rPr lang="en-US" altLang="fr-FR" sz="1200" b="0" dirty="0" smtClean="0"/>
              <a:t>acts as a band-pass filter with a peak sensitivity between 4 and 6 </a:t>
            </a:r>
            <a:r>
              <a:rPr lang="en-US" altLang="fr-FR" sz="1200" b="0" dirty="0" err="1" smtClean="0"/>
              <a:t>cpd</a:t>
            </a:r>
            <a:r>
              <a:rPr lang="en-US" altLang="fr-FR" sz="1200" b="0" dirty="0" smtClean="0"/>
              <a:t> and a cut-off at 30 cpd.</a:t>
            </a:r>
            <a:endParaRPr lang="en-US" altLang="fr-FR" sz="1200" b="0" dirty="0" smtClean="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7</a:t>
            </a:fld>
            <a:endParaRPr lang="fr-FR"/>
          </a:p>
        </p:txBody>
      </p:sp>
    </p:spTree>
    <p:extLst>
      <p:ext uri="{BB962C8B-B14F-4D97-AF65-F5344CB8AC3E}">
        <p14:creationId xmlns:p14="http://schemas.microsoft.com/office/powerpoint/2010/main" val="290357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ltLang="fr-FR" sz="1200" b="0" dirty="0" smtClean="0"/>
              <a:t>Our visual system is sensitive to the frequency and</a:t>
            </a:r>
            <a:r>
              <a:rPr lang="en-US" altLang="fr-FR" sz="1200" b="0" baseline="0" dirty="0" smtClean="0"/>
              <a:t> contrast of the signal; it </a:t>
            </a:r>
            <a:r>
              <a:rPr lang="en-US" altLang="fr-FR" sz="1200" b="0" dirty="0" smtClean="0"/>
              <a:t>acts as a band-pass filter with a peak sensitivity between 4 and 6 </a:t>
            </a:r>
            <a:r>
              <a:rPr lang="en-US" altLang="fr-FR" sz="1200" b="0" dirty="0" err="1" smtClean="0"/>
              <a:t>cpd</a:t>
            </a:r>
            <a:r>
              <a:rPr lang="en-US" altLang="fr-FR" sz="1200" b="0" dirty="0" smtClean="0"/>
              <a:t> and a cut-off at 30 cpd.</a:t>
            </a:r>
            <a:endParaRPr lang="en-US" altLang="fr-FR" sz="1200" b="0" dirty="0" smtClean="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8</a:t>
            </a:fld>
            <a:endParaRPr lang="fr-FR"/>
          </a:p>
        </p:txBody>
      </p:sp>
    </p:spTree>
    <p:extLst>
      <p:ext uri="{BB962C8B-B14F-4D97-AF65-F5344CB8AC3E}">
        <p14:creationId xmlns:p14="http://schemas.microsoft.com/office/powerpoint/2010/main" val="135146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This </a:t>
            </a:r>
            <a:r>
              <a:rPr lang="fr-FR" dirty="0" err="1" smtClean="0"/>
              <a:t>sensitivity</a:t>
            </a:r>
            <a:r>
              <a:rPr lang="fr-FR" dirty="0" smtClean="0"/>
              <a:t> of the </a:t>
            </a:r>
            <a:r>
              <a:rPr lang="fr-FR" dirty="0" err="1" smtClean="0"/>
              <a:t>human</a:t>
            </a:r>
            <a:r>
              <a:rPr lang="fr-FR" dirty="0" smtClean="0"/>
              <a:t> </a:t>
            </a:r>
            <a:r>
              <a:rPr lang="fr-FR" dirty="0" err="1" smtClean="0"/>
              <a:t>visual</a:t>
            </a:r>
            <a:r>
              <a:rPr lang="fr-FR" baseline="0" dirty="0" smtClean="0"/>
              <a:t> system </a:t>
            </a:r>
            <a:r>
              <a:rPr lang="fr-FR" dirty="0" smtClean="0"/>
              <a:t>to the </a:t>
            </a:r>
            <a:r>
              <a:rPr lang="fr-FR" dirty="0" err="1" smtClean="0"/>
              <a:t>frequency</a:t>
            </a:r>
            <a:r>
              <a:rPr lang="fr-FR" dirty="0" smtClean="0"/>
              <a:t> </a:t>
            </a:r>
            <a:r>
              <a:rPr lang="fr-FR" dirty="0" err="1" smtClean="0"/>
              <a:t>can</a:t>
            </a:r>
            <a:r>
              <a:rPr lang="fr-FR" dirty="0" smtClean="0"/>
              <a:t> </a:t>
            </a:r>
            <a:r>
              <a:rPr lang="fr-FR" dirty="0" err="1" smtClean="0"/>
              <a:t>be</a:t>
            </a:r>
            <a:r>
              <a:rPr lang="fr-FR" dirty="0" smtClean="0"/>
              <a:t> </a:t>
            </a:r>
            <a:r>
              <a:rPr lang="fr-FR" dirty="0" err="1" smtClean="0"/>
              <a:t>applied</a:t>
            </a:r>
            <a:r>
              <a:rPr lang="fr-FR" dirty="0" smtClean="0"/>
              <a:t> for 3D </a:t>
            </a:r>
            <a:r>
              <a:rPr lang="fr-FR" dirty="0" err="1" smtClean="0"/>
              <a:t>geometric</a:t>
            </a:r>
            <a:r>
              <a:rPr lang="fr-FR" dirty="0" smtClean="0"/>
              <a:t> </a:t>
            </a:r>
            <a:r>
              <a:rPr lang="fr-FR" dirty="0" err="1" smtClean="0"/>
              <a:t>signals</a:t>
            </a:r>
            <a:r>
              <a:rPr lang="fr-FR" dirty="0" smtClean="0"/>
              <a:t>.</a:t>
            </a:r>
          </a:p>
          <a:p>
            <a:r>
              <a:rPr lang="fr-FR" dirty="0" smtClean="0"/>
              <a:t>A </a:t>
            </a:r>
            <a:r>
              <a:rPr lang="fr-FR" dirty="0" err="1" smtClean="0"/>
              <a:t>low</a:t>
            </a:r>
            <a:r>
              <a:rPr lang="fr-FR" dirty="0" smtClean="0"/>
              <a:t> </a:t>
            </a:r>
            <a:r>
              <a:rPr lang="fr-FR" dirty="0" err="1" smtClean="0"/>
              <a:t>frequency</a:t>
            </a:r>
            <a:r>
              <a:rPr lang="fr-FR" dirty="0" smtClean="0"/>
              <a:t> modification </a:t>
            </a:r>
            <a:r>
              <a:rPr lang="fr-FR" dirty="0" err="1" smtClean="0"/>
              <a:t>is</a:t>
            </a:r>
            <a:r>
              <a:rPr lang="fr-FR" dirty="0" smtClean="0"/>
              <a:t> </a:t>
            </a:r>
            <a:r>
              <a:rPr lang="fr-FR" dirty="0" err="1" smtClean="0"/>
              <a:t>much</a:t>
            </a:r>
            <a:r>
              <a:rPr lang="fr-FR" dirty="0" smtClean="0"/>
              <a:t> </a:t>
            </a:r>
            <a:r>
              <a:rPr lang="fr-FR" dirty="0" err="1" smtClean="0"/>
              <a:t>less</a:t>
            </a:r>
            <a:r>
              <a:rPr lang="fr-FR" dirty="0" smtClean="0"/>
              <a:t> visible </a:t>
            </a:r>
            <a:r>
              <a:rPr lang="fr-FR" dirty="0" err="1" smtClean="0"/>
              <a:t>than</a:t>
            </a:r>
            <a:r>
              <a:rPr lang="fr-FR" dirty="0" smtClean="0"/>
              <a:t> a high</a:t>
            </a:r>
            <a:r>
              <a:rPr lang="fr-FR" baseline="0" dirty="0" smtClean="0"/>
              <a:t> </a:t>
            </a:r>
            <a:r>
              <a:rPr lang="fr-FR" baseline="0" dirty="0" err="1" smtClean="0"/>
              <a:t>frequency</a:t>
            </a:r>
            <a:r>
              <a:rPr lang="fr-FR" baseline="0" dirty="0" smtClean="0"/>
              <a:t> one.</a:t>
            </a:r>
          </a:p>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9</a:t>
            </a:fld>
            <a:endParaRPr lang="fr-FR"/>
          </a:p>
        </p:txBody>
      </p:sp>
    </p:spTree>
    <p:extLst>
      <p:ext uri="{BB962C8B-B14F-4D97-AF65-F5344CB8AC3E}">
        <p14:creationId xmlns:p14="http://schemas.microsoft.com/office/powerpoint/2010/main" val="324984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Some</a:t>
            </a:r>
            <a:r>
              <a:rPr lang="fr-FR" dirty="0" smtClean="0"/>
              <a:t> </a:t>
            </a:r>
            <a:r>
              <a:rPr lang="fr-FR" dirty="0" err="1" smtClean="0"/>
              <a:t>watermarking</a:t>
            </a:r>
            <a:r>
              <a:rPr lang="fr-FR" dirty="0" smtClean="0"/>
              <a:t> </a:t>
            </a:r>
            <a:r>
              <a:rPr lang="fr-FR" dirty="0" err="1" smtClean="0"/>
              <a:t>schemes</a:t>
            </a:r>
            <a:r>
              <a:rPr lang="fr-FR" baseline="0" dirty="0" smtClean="0"/>
              <a:t> </a:t>
            </a:r>
            <a:r>
              <a:rPr lang="fr-FR" baseline="0" dirty="0" err="1" smtClean="0"/>
              <a:t>make</a:t>
            </a:r>
            <a:r>
              <a:rPr lang="fr-FR" baseline="0" dirty="0" smtClean="0"/>
              <a:t> use of </a:t>
            </a:r>
            <a:r>
              <a:rPr lang="fr-FR" baseline="0" dirty="0" err="1" smtClean="0"/>
              <a:t>this</a:t>
            </a:r>
            <a:r>
              <a:rPr lang="fr-FR" baseline="0" dirty="0" smtClean="0"/>
              <a:t> </a:t>
            </a:r>
            <a:r>
              <a:rPr lang="fr-FR" baseline="0" dirty="0" err="1" smtClean="0"/>
              <a:t>principle</a:t>
            </a:r>
            <a:r>
              <a:rPr lang="fr-FR" baseline="0" dirty="0" smtClean="0"/>
              <a:t>.</a:t>
            </a:r>
          </a:p>
          <a:p>
            <a:r>
              <a:rPr lang="fr-FR" baseline="0" dirty="0" smtClean="0"/>
              <a:t>[Wang et al. 2011] insert the </a:t>
            </a:r>
            <a:r>
              <a:rPr lang="fr-FR" baseline="0" dirty="0" err="1" smtClean="0"/>
              <a:t>watermark</a:t>
            </a:r>
            <a:r>
              <a:rPr lang="fr-FR" baseline="0" dirty="0" smtClean="0"/>
              <a:t> by </a:t>
            </a:r>
            <a:r>
              <a:rPr lang="fr-FR" baseline="0" dirty="0" err="1" smtClean="0"/>
              <a:t>introducing</a:t>
            </a:r>
            <a:r>
              <a:rPr lang="fr-FR" baseline="0" dirty="0" smtClean="0"/>
              <a:t> </a:t>
            </a:r>
            <a:r>
              <a:rPr lang="fr-FR" baseline="0" dirty="0" err="1" smtClean="0"/>
              <a:t>low</a:t>
            </a:r>
            <a:r>
              <a:rPr lang="fr-FR" baseline="0" dirty="0" smtClean="0"/>
              <a:t> </a:t>
            </a:r>
            <a:r>
              <a:rPr lang="fr-FR" baseline="0" dirty="0" err="1" smtClean="0"/>
              <a:t>frequency</a:t>
            </a:r>
            <a:r>
              <a:rPr lang="fr-FR" baseline="0" dirty="0" smtClean="0"/>
              <a:t> modifications, </a:t>
            </a:r>
            <a:r>
              <a:rPr lang="fr-FR" baseline="0" dirty="0" err="1" smtClean="0"/>
              <a:t>making</a:t>
            </a:r>
            <a:r>
              <a:rPr lang="fr-FR" baseline="0" dirty="0" smtClean="0"/>
              <a:t> </a:t>
            </a:r>
            <a:r>
              <a:rPr lang="fr-FR" baseline="0" dirty="0" err="1" smtClean="0"/>
              <a:t>it</a:t>
            </a:r>
            <a:r>
              <a:rPr lang="fr-FR" baseline="0" dirty="0" smtClean="0"/>
              <a:t> </a:t>
            </a:r>
            <a:r>
              <a:rPr lang="fr-FR" baseline="0" dirty="0" err="1" smtClean="0"/>
              <a:t>almost</a:t>
            </a:r>
            <a:r>
              <a:rPr lang="fr-FR" baseline="0" dirty="0" smtClean="0"/>
              <a:t> invisible.</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61E1511-F530-4EE4-AB1B-7ED6175115EF}" type="slidenum">
              <a:rPr lang="fr-FR" smtClean="0"/>
              <a:pPr/>
              <a:t>10</a:t>
            </a:fld>
            <a:endParaRPr lang="fr-FR"/>
          </a:p>
        </p:txBody>
      </p:sp>
    </p:spTree>
    <p:extLst>
      <p:ext uri="{BB962C8B-B14F-4D97-AF65-F5344CB8AC3E}">
        <p14:creationId xmlns:p14="http://schemas.microsoft.com/office/powerpoint/2010/main" val="3939620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3122" name="Picture 50" descr="fond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120" name="Rectangle 48"/>
          <p:cNvSpPr>
            <a:spLocks noChangeArrowheads="1"/>
          </p:cNvSpPr>
          <p:nvPr/>
        </p:nvSpPr>
        <p:spPr bwMode="auto">
          <a:xfrm>
            <a:off x="0" y="6524625"/>
            <a:ext cx="9144000" cy="333375"/>
          </a:xfrm>
          <a:prstGeom prst="rect">
            <a:avLst/>
          </a:prstGeom>
          <a:solidFill>
            <a:srgbClr val="1E4C7C"/>
          </a:solidFill>
          <a:ln w="9525">
            <a:noFill/>
            <a:miter lim="800000"/>
            <a:headEnd/>
            <a:tailEnd/>
          </a:ln>
          <a:effectLst/>
        </p:spPr>
        <p:txBody>
          <a:bodyPr wrap="none" anchor="ctr"/>
          <a:lstStyle/>
          <a:p>
            <a:endParaRPr lang="fr-FR"/>
          </a:p>
        </p:txBody>
      </p:sp>
      <p:sp>
        <p:nvSpPr>
          <p:cNvPr id="3075" name="Rectangle 3"/>
          <p:cNvSpPr>
            <a:spLocks noGrp="1" noChangeArrowheads="1"/>
          </p:cNvSpPr>
          <p:nvPr>
            <p:ph type="subTitle" idx="1"/>
          </p:nvPr>
        </p:nvSpPr>
        <p:spPr>
          <a:xfrm>
            <a:off x="1331913" y="3459163"/>
            <a:ext cx="6400800" cy="720725"/>
          </a:xfrm>
        </p:spPr>
        <p:txBody>
          <a:bodyPr anchor="b" anchorCtr="1"/>
          <a:lstStyle>
            <a:lvl1pPr marL="0" indent="0" algn="ctr">
              <a:buFontTx/>
              <a:buNone/>
              <a:defRPr sz="3200" b="0"/>
            </a:lvl1pPr>
          </a:lstStyle>
          <a:p>
            <a:r>
              <a:rPr lang="fr-FR"/>
              <a:t>Auteurs</a:t>
            </a:r>
          </a:p>
        </p:txBody>
      </p:sp>
      <p:sp>
        <p:nvSpPr>
          <p:cNvPr id="3077" name="AutoShape 5"/>
          <p:cNvSpPr>
            <a:spLocks noGrp="1" noChangeArrowheads="1"/>
          </p:cNvSpPr>
          <p:nvPr>
            <p:ph type="ftr" sz="quarter" idx="3"/>
          </p:nvPr>
        </p:nvSpPr>
        <p:spPr bwMode="auto">
          <a:xfrm>
            <a:off x="755650" y="6311900"/>
            <a:ext cx="8253413" cy="393700"/>
          </a:xfrm>
          <a:prstGeom prst="roundRect">
            <a:avLst>
              <a:gd name="adj" fmla="val 50000"/>
            </a:avLst>
          </a:prstGeom>
          <a:solidFill>
            <a:srgbClr val="1E4C7C"/>
          </a:solidFill>
          <a:ln>
            <a:round/>
            <a:headEnd/>
            <a:tailEnd/>
          </a:ln>
        </p:spPr>
        <p:txBody>
          <a:bodyPr vert="horz" wrap="square" lIns="91440" tIns="45720" rIns="91440" bIns="45720" numCol="1" anchor="t" anchorCtr="0" compatLnSpc="1">
            <a:prstTxWarp prst="textNoShape">
              <a:avLst/>
            </a:prstTxWarp>
            <a:spAutoFit/>
          </a:bodyPr>
          <a:lstStyle>
            <a:lvl1pPr algn="ctr">
              <a:defRPr sz="1400" b="1">
                <a:solidFill>
                  <a:schemeClr val="bg1"/>
                </a:solidFill>
              </a:defRPr>
            </a:lvl1pPr>
          </a:lstStyle>
          <a:p>
            <a:r>
              <a:rPr lang="fr-FR"/>
              <a:t>Symposium on Applied Perception in Graphics and Visualization, Tübingen , 25-27 July 2007</a:t>
            </a:r>
          </a:p>
        </p:txBody>
      </p:sp>
      <p:sp>
        <p:nvSpPr>
          <p:cNvPr id="3074" name="AutoShape 2"/>
          <p:cNvSpPr>
            <a:spLocks noGrp="1" noChangeArrowheads="1"/>
          </p:cNvSpPr>
          <p:nvPr>
            <p:ph type="ctrTitle"/>
          </p:nvPr>
        </p:nvSpPr>
        <p:spPr>
          <a:xfrm>
            <a:off x="658813" y="1782763"/>
            <a:ext cx="7600950" cy="777875"/>
          </a:xfrm>
          <a:solidFill>
            <a:srgbClr val="979DB8"/>
          </a:solidFill>
          <a:ln/>
        </p:spPr>
        <p:txBody>
          <a:bodyPr lIns="0" tIns="0" rIns="0" bIns="0" anchor="ctr"/>
          <a:lstStyle>
            <a:lvl1pPr algn="ctr">
              <a:defRPr sz="3600" b="0"/>
            </a:lvl1pPr>
          </a:lstStyle>
          <a:p>
            <a:r>
              <a:rPr lang="fr-FR"/>
              <a:t>Cliquez pour modifier le style du titre</a:t>
            </a:r>
          </a:p>
        </p:txBody>
      </p:sp>
      <p:sp>
        <p:nvSpPr>
          <p:cNvPr id="3116" name="Text Box 44"/>
          <p:cNvSpPr txBox="1">
            <a:spLocks noChangeArrowheads="1"/>
          </p:cNvSpPr>
          <p:nvPr/>
        </p:nvSpPr>
        <p:spPr bwMode="auto">
          <a:xfrm>
            <a:off x="4443413" y="3952875"/>
            <a:ext cx="184150" cy="366713"/>
          </a:xfrm>
          <a:prstGeom prst="rect">
            <a:avLst/>
          </a:prstGeom>
          <a:noFill/>
          <a:ln w="9525">
            <a:noFill/>
            <a:miter lim="800000"/>
            <a:headEnd/>
            <a:tailEnd/>
          </a:ln>
          <a:effectLst/>
        </p:spPr>
        <p:txBody>
          <a:bodyPr wrap="none">
            <a:spAutoFit/>
          </a:bodyPr>
          <a:lstStyle/>
          <a:p>
            <a:endParaRPr lang="fr-F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sz="quarter" idx="10"/>
          </p:nvPr>
        </p:nvSpPr>
        <p:spPr/>
        <p:txBody>
          <a:bodyPr/>
          <a:lstStyle>
            <a:lvl1pPr>
              <a:defRPr/>
            </a:lvl1pPr>
          </a:lstStyle>
          <a:p>
            <a:fld id="{87445B23-A3A8-4D53-8F5C-1AB87B686EC2}" type="slidenum">
              <a:rPr lang="fr-FR"/>
              <a:pPr/>
              <a:t>‹N°›</a:t>
            </a:fld>
            <a:endParaRPr lang="fr-F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67488" y="15875"/>
            <a:ext cx="2057400" cy="63087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95288" y="15875"/>
            <a:ext cx="6019800" cy="63087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sz="quarter" idx="10"/>
          </p:nvPr>
        </p:nvSpPr>
        <p:spPr/>
        <p:txBody>
          <a:bodyPr/>
          <a:lstStyle>
            <a:lvl1pPr>
              <a:defRPr/>
            </a:lvl1pPr>
          </a:lstStyle>
          <a:p>
            <a:fld id="{8024E757-9101-4EB9-862C-E2DCD2071DBD}" type="slidenum">
              <a:rPr lang="fr-FR"/>
              <a:pPr/>
              <a:t>‹N°›</a:t>
            </a:fld>
            <a:endParaRPr lang="fr-F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42913" y="15875"/>
            <a:ext cx="5929312" cy="782638"/>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395288" y="1557338"/>
            <a:ext cx="4038600" cy="230663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586288" y="1557338"/>
            <a:ext cx="4038600" cy="230663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395288" y="4016375"/>
            <a:ext cx="4038600" cy="23082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586288" y="4016375"/>
            <a:ext cx="4038600" cy="23082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sz="quarter" idx="10"/>
          </p:nvPr>
        </p:nvSpPr>
        <p:spPr>
          <a:xfrm>
            <a:off x="8513763" y="6570663"/>
            <a:ext cx="477837" cy="287337"/>
          </a:xfrm>
        </p:spPr>
        <p:txBody>
          <a:bodyPr/>
          <a:lstStyle>
            <a:lvl1pPr>
              <a:defRPr/>
            </a:lvl1pPr>
          </a:lstStyle>
          <a:p>
            <a:fld id="{84A9ABBF-6930-42B5-8A3F-922BA2077721}" type="slidenum">
              <a:rPr lang="fr-F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42913" y="15875"/>
            <a:ext cx="5929312" cy="782638"/>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95288" y="1557338"/>
            <a:ext cx="4038600" cy="47672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586288" y="1557338"/>
            <a:ext cx="4038600" cy="230663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86288" y="4016375"/>
            <a:ext cx="4038600" cy="23082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5"/>
          <p:cNvSpPr>
            <a:spLocks noGrp="1"/>
          </p:cNvSpPr>
          <p:nvPr>
            <p:ph type="sldNum" sz="quarter" idx="10"/>
          </p:nvPr>
        </p:nvSpPr>
        <p:spPr>
          <a:xfrm>
            <a:off x="8513763" y="6570663"/>
            <a:ext cx="477837" cy="287337"/>
          </a:xfrm>
        </p:spPr>
        <p:txBody>
          <a:bodyPr/>
          <a:lstStyle>
            <a:lvl1pPr>
              <a:defRPr/>
            </a:lvl1pPr>
          </a:lstStyle>
          <a:p>
            <a:fld id="{F89669FE-9FCF-49C1-BDA6-BBD0201C1C1E}" type="slidenum">
              <a:rPr lang="fr-F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42913" y="15875"/>
            <a:ext cx="5929312" cy="782638"/>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395288" y="1557338"/>
            <a:ext cx="4038600" cy="47672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586288" y="1557338"/>
            <a:ext cx="4038600" cy="230663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86288" y="4016375"/>
            <a:ext cx="4038600" cy="23082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5"/>
          <p:cNvSpPr>
            <a:spLocks noGrp="1"/>
          </p:cNvSpPr>
          <p:nvPr>
            <p:ph type="sldNum" sz="quarter" idx="10"/>
          </p:nvPr>
        </p:nvSpPr>
        <p:spPr>
          <a:xfrm>
            <a:off x="8513763" y="6570663"/>
            <a:ext cx="477837" cy="287337"/>
          </a:xfrm>
        </p:spPr>
        <p:txBody>
          <a:bodyPr/>
          <a:lstStyle>
            <a:lvl1pPr>
              <a:defRPr/>
            </a:lvl1pPr>
          </a:lstStyle>
          <a:p>
            <a:fld id="{12DE88CA-FAFB-4D47-8024-4B62490FD244}" type="slidenum">
              <a:rPr lang="fr-F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42913" y="15875"/>
            <a:ext cx="5929312" cy="782638"/>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395288" y="1557338"/>
            <a:ext cx="4038600" cy="47672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86288" y="1557338"/>
            <a:ext cx="4038600" cy="47672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sz="quarter" idx="10"/>
          </p:nvPr>
        </p:nvSpPr>
        <p:spPr>
          <a:xfrm>
            <a:off x="8513763" y="6570663"/>
            <a:ext cx="477837" cy="287337"/>
          </a:xfrm>
        </p:spPr>
        <p:txBody>
          <a:bodyPr/>
          <a:lstStyle>
            <a:lvl1pPr>
              <a:defRPr/>
            </a:lvl1pPr>
          </a:lstStyle>
          <a:p>
            <a:fld id="{1A58B177-21F2-4B7E-BCA3-AB07BED0B623}" type="slidenum">
              <a:rPr lang="fr-F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86AE23A-89A8-48F1-9862-422A1FBAFBCA}"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1pPr>
              <a:buFont typeface="Wingdings" pitchFamily="2" charset="2"/>
              <a:buNone/>
              <a:defRPr lang="fr-FR" sz="2400" b="0" kern="1200" dirty="0" smtClean="0">
                <a:solidFill>
                  <a:schemeClr val="tx1"/>
                </a:solidFill>
                <a:effectLst/>
                <a:latin typeface="Tahoma" charset="0"/>
                <a:ea typeface="+mn-ea"/>
                <a:cs typeface="+mn-cs"/>
              </a:defRPr>
            </a:lvl1pPr>
            <a:lvl2pPr>
              <a:buClr>
                <a:srgbClr val="1E4C7C"/>
              </a:buClr>
              <a:buFont typeface="Wingdings" pitchFamily="2" charset="2"/>
              <a:buChar char="§"/>
              <a:defRPr lang="fr-FR" b="0" kern="1200" dirty="0" smtClean="0">
                <a:solidFill>
                  <a:srgbClr val="1E4C7C"/>
                </a:solidFill>
                <a:latin typeface="Tahoma" pitchFamily="34" charset="0"/>
                <a:ea typeface="Tahoma" pitchFamily="34" charset="0"/>
                <a:cs typeface="Tahoma" pitchFamily="34" charset="0"/>
              </a:defRPr>
            </a:lvl2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numéro de diapositive 3"/>
          <p:cNvSpPr>
            <a:spLocks noGrp="1"/>
          </p:cNvSpPr>
          <p:nvPr>
            <p:ph type="sldNum" sz="quarter" idx="10"/>
          </p:nvPr>
        </p:nvSpPr>
        <p:spPr/>
        <p:txBody>
          <a:bodyPr/>
          <a:lstStyle>
            <a:lvl1pPr>
              <a:defRPr/>
            </a:lvl1pPr>
          </a:lstStyle>
          <a:p>
            <a:fld id="{B2D63F90-7796-4D4A-87F6-A66064A689D2}" type="slidenum">
              <a:rPr lang="fr-FR"/>
              <a:pPr/>
              <a:t>‹N°›</a:t>
            </a:fld>
            <a:endParaRPr lang="fr-F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3175"/>
            <a:ext cx="2057400" cy="612933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3175"/>
            <a:ext cx="6019800" cy="6129338"/>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832514" name="Picture 2" descr="fond_di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p:spPr>
      </p:pic>
      <p:sp>
        <p:nvSpPr>
          <p:cNvPr id="832515" name="Rectangle 3"/>
          <p:cNvSpPr>
            <a:spLocks noChangeArrowheads="1"/>
          </p:cNvSpPr>
          <p:nvPr/>
        </p:nvSpPr>
        <p:spPr bwMode="auto">
          <a:xfrm>
            <a:off x="0" y="6524625"/>
            <a:ext cx="9144000" cy="333375"/>
          </a:xfrm>
          <a:prstGeom prst="rect">
            <a:avLst/>
          </a:prstGeom>
          <a:solidFill>
            <a:srgbClr val="174A7C"/>
          </a:solidFill>
          <a:ln w="9525">
            <a:noFill/>
            <a:miter lim="800000"/>
            <a:headEnd/>
            <a:tailEnd/>
          </a:ln>
          <a:effectLst/>
        </p:spPr>
        <p:txBody>
          <a:bodyPr wrap="none" anchor="ctr"/>
          <a:lstStyle/>
          <a:p>
            <a:endParaRPr lang="fr-FR"/>
          </a:p>
        </p:txBody>
      </p:sp>
      <p:sp>
        <p:nvSpPr>
          <p:cNvPr id="832516" name="Rectangle 4"/>
          <p:cNvSpPr>
            <a:spLocks noChangeArrowheads="1"/>
          </p:cNvSpPr>
          <p:nvPr/>
        </p:nvSpPr>
        <p:spPr bwMode="gray">
          <a:xfrm>
            <a:off x="2862263" y="1106488"/>
            <a:ext cx="5865812" cy="17462"/>
          </a:xfrm>
          <a:prstGeom prst="rect">
            <a:avLst/>
          </a:prstGeom>
          <a:solidFill>
            <a:srgbClr val="174A7C"/>
          </a:solidFill>
          <a:ln w="9525">
            <a:noFill/>
            <a:miter lim="800000"/>
            <a:headEnd/>
            <a:tailEnd/>
          </a:ln>
        </p:spPr>
        <p:txBody>
          <a:bodyPr wrap="none" anchor="ctr"/>
          <a:lstStyle/>
          <a:p>
            <a:endParaRPr lang="fr-FR"/>
          </a:p>
        </p:txBody>
      </p:sp>
      <p:pic>
        <p:nvPicPr>
          <p:cNvPr id="832517" name="Picture 5" descr="logos_liris_64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875" y="331788"/>
            <a:ext cx="2397125" cy="1079500"/>
          </a:xfrm>
          <a:prstGeom prst="rect">
            <a:avLst/>
          </a:prstGeom>
          <a:noFill/>
          <a:ln w="9525">
            <a:noFill/>
            <a:miter lim="800000"/>
            <a:headEnd/>
            <a:tailEnd/>
          </a:ln>
        </p:spPr>
      </p:pic>
      <p:sp>
        <p:nvSpPr>
          <p:cNvPr id="832521" name="AutoShape 9"/>
          <p:cNvSpPr>
            <a:spLocks noGrp="1" noChangeArrowheads="1"/>
          </p:cNvSpPr>
          <p:nvPr>
            <p:ph type="ctrTitle"/>
          </p:nvPr>
        </p:nvSpPr>
        <p:spPr>
          <a:xfrm>
            <a:off x="-409575" y="1863725"/>
            <a:ext cx="9966325" cy="773113"/>
          </a:xfrm>
          <a:solidFill>
            <a:srgbClr val="878EAF"/>
          </a:solidFill>
        </p:spPr>
        <p:txBody>
          <a:bodyPr/>
          <a:lstStyle>
            <a:lvl1pPr algn="ctr">
              <a:lnSpc>
                <a:spcPct val="85000"/>
              </a:lnSpc>
              <a:defRPr sz="4200">
                <a:cs typeface="Arial" charset="0"/>
              </a:defRPr>
            </a:lvl1pPr>
          </a:lstStyle>
          <a:p>
            <a:r>
              <a:rPr lang="fr-FR"/>
              <a:t>Cliquez pour modifier le style du titre</a:t>
            </a:r>
          </a:p>
        </p:txBody>
      </p:sp>
      <p:sp>
        <p:nvSpPr>
          <p:cNvPr id="832524" name="AutoShape 12"/>
          <p:cNvSpPr>
            <a:spLocks noGrp="1" noChangeArrowheads="1"/>
          </p:cNvSpPr>
          <p:nvPr>
            <p:ph type="dt" sz="quarter" idx="2"/>
          </p:nvPr>
        </p:nvSpPr>
        <p:spPr bwMode="auto">
          <a:xfrm>
            <a:off x="493713" y="6326188"/>
            <a:ext cx="8169275" cy="393700"/>
          </a:xfrm>
          <a:prstGeom prst="roundRect">
            <a:avLst>
              <a:gd name="adj" fmla="val 50000"/>
            </a:avLst>
          </a:prstGeom>
          <a:solidFill>
            <a:srgbClr val="174A7C"/>
          </a:solidFill>
          <a:ln>
            <a:round/>
            <a:headEnd/>
            <a:tailEnd/>
          </a:ln>
        </p:spPr>
        <p:txBody>
          <a:bodyPr vert="horz" wrap="none" lIns="180000" tIns="45720" rIns="180000" bIns="45720" numCol="1" anchor="t" anchorCtr="0" compatLnSpc="1">
            <a:prstTxWarp prst="textNoShape">
              <a:avLst/>
            </a:prstTxWarp>
            <a:spAutoFit/>
          </a:bodyPr>
          <a:lstStyle>
            <a:lvl1pPr algn="r">
              <a:defRPr sz="1400" b="1">
                <a:solidFill>
                  <a:schemeClr val="bg1"/>
                </a:solidFill>
              </a:defRPr>
            </a:lvl1pPr>
          </a:lstStyle>
          <a:p>
            <a:r>
              <a:rPr lang="fr-FR"/>
              <a:t>              GDR ISIS – Thème D – Compression d'Objets 3D Statiques et Animés – 2 Avril 2009</a:t>
            </a:r>
          </a:p>
        </p:txBody>
      </p:sp>
      <p:pic>
        <p:nvPicPr>
          <p:cNvPr id="74754" name="Picture 2" descr="http://media2.picsearch.com/is?M8pX_y4ZcTRdUkLUQ_CMrTawllnjbFX7URAIgXszAZw"/>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063880" y="188640"/>
            <a:ext cx="900608" cy="900609"/>
          </a:xfrm>
          <a:prstGeom prst="rect">
            <a:avLst/>
          </a:prstGeom>
          <a:noFill/>
        </p:spPr>
      </p:pic>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0"/>
          </p:nvPr>
        </p:nvSpPr>
        <p:spPr/>
        <p:txBody>
          <a:bodyPr/>
          <a:lstStyle>
            <a:lvl1pPr>
              <a:defRPr/>
            </a:lvl1pPr>
          </a:lstStyle>
          <a:p>
            <a:r>
              <a:rPr lang="fr-FR"/>
              <a:t> - </a:t>
            </a:r>
            <a:fld id="{A19DA6A7-4AA5-4884-A589-B08A4F729E6A}" type="datetime1">
              <a:rPr lang="fr-FR"/>
              <a:pPr/>
              <a:t>27/10/2014</a:t>
            </a:fld>
            <a:endParaRPr lang="fr-FR"/>
          </a:p>
        </p:txBody>
      </p:sp>
      <p:sp>
        <p:nvSpPr>
          <p:cNvPr id="5" name="Espace réservé du numéro de diapositive 4"/>
          <p:cNvSpPr>
            <a:spLocks noGrp="1"/>
          </p:cNvSpPr>
          <p:nvPr>
            <p:ph type="sldNum" sz="quarter" idx="11"/>
          </p:nvPr>
        </p:nvSpPr>
        <p:spPr/>
        <p:txBody>
          <a:bodyPr/>
          <a:lstStyle>
            <a:lvl1pPr>
              <a:defRPr/>
            </a:lvl1pPr>
          </a:lstStyle>
          <a:p>
            <a:fld id="{A9B7FB21-30AA-4806-B0AA-05C00EF7594A}"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u numéro de diapositive 3"/>
          <p:cNvSpPr>
            <a:spLocks noGrp="1"/>
          </p:cNvSpPr>
          <p:nvPr>
            <p:ph type="sldNum" sz="quarter" idx="10"/>
          </p:nvPr>
        </p:nvSpPr>
        <p:spPr/>
        <p:txBody>
          <a:bodyPr/>
          <a:lstStyle>
            <a:lvl1pPr>
              <a:defRPr/>
            </a:lvl1pPr>
          </a:lstStyle>
          <a:p>
            <a:fld id="{295F32B4-F5B3-4FC2-9728-A0B18B22269F}" type="slidenum">
              <a:rPr lang="fr-FR"/>
              <a:pPr/>
              <a:t>‹N°›</a:t>
            </a:fld>
            <a:endParaRPr lang="fr-F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u pied de page 3"/>
          <p:cNvSpPr>
            <a:spLocks noGrp="1"/>
          </p:cNvSpPr>
          <p:nvPr>
            <p:ph type="ftr" sz="quarter" idx="10"/>
          </p:nvPr>
        </p:nvSpPr>
        <p:spPr/>
        <p:txBody>
          <a:bodyPr/>
          <a:lstStyle>
            <a:lvl1pPr>
              <a:defRPr/>
            </a:lvl1pPr>
          </a:lstStyle>
          <a:p>
            <a:r>
              <a:rPr lang="fr-FR"/>
              <a:t> - </a:t>
            </a:r>
            <a:fld id="{6FFBC555-EAB2-44F7-B62A-173F2F5BA044}" type="datetime1">
              <a:rPr lang="fr-FR"/>
              <a:pPr/>
              <a:t>27/10/2014</a:t>
            </a:fld>
            <a:endParaRPr lang="fr-FR"/>
          </a:p>
        </p:txBody>
      </p:sp>
      <p:sp>
        <p:nvSpPr>
          <p:cNvPr id="5" name="Espace réservé du numéro de diapositive 4"/>
          <p:cNvSpPr>
            <a:spLocks noGrp="1"/>
          </p:cNvSpPr>
          <p:nvPr>
            <p:ph type="sldNum" sz="quarter" idx="11"/>
          </p:nvPr>
        </p:nvSpPr>
        <p:spPr/>
        <p:txBody>
          <a:bodyPr/>
          <a:lstStyle>
            <a:lvl1pPr>
              <a:defRPr/>
            </a:lvl1pPr>
          </a:lstStyle>
          <a:p>
            <a:fld id="{6F071C97-14D4-4429-AE17-B805381C47D5}" type="slidenum">
              <a:rPr lang="fr-FR"/>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366838"/>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366838"/>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0"/>
          </p:nvPr>
        </p:nvSpPr>
        <p:spPr/>
        <p:txBody>
          <a:bodyPr/>
          <a:lstStyle>
            <a:lvl1pPr>
              <a:defRPr/>
            </a:lvl1pPr>
          </a:lstStyle>
          <a:p>
            <a:r>
              <a:rPr lang="fr-FR"/>
              <a:t> - </a:t>
            </a:r>
            <a:fld id="{3C53C116-521A-43C1-A781-CADCB2F1AC46}" type="datetime1">
              <a:rPr lang="fr-FR"/>
              <a:pPr/>
              <a:t>27/10/2014</a:t>
            </a:fld>
            <a:endParaRPr lang="fr-FR"/>
          </a:p>
        </p:txBody>
      </p:sp>
      <p:sp>
        <p:nvSpPr>
          <p:cNvPr id="6" name="Espace réservé du numéro de diapositive 5"/>
          <p:cNvSpPr>
            <a:spLocks noGrp="1"/>
          </p:cNvSpPr>
          <p:nvPr>
            <p:ph type="sldNum" sz="quarter" idx="11"/>
          </p:nvPr>
        </p:nvSpPr>
        <p:spPr/>
        <p:txBody>
          <a:bodyPr/>
          <a:lstStyle>
            <a:lvl1pPr>
              <a:defRPr/>
            </a:lvl1pPr>
          </a:lstStyle>
          <a:p>
            <a:fld id="{B9358674-CB64-4E87-B762-CC946A1F6285}" type="slidenum">
              <a:rPr lang="fr-FR"/>
              <a:pPr/>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pied de page 6"/>
          <p:cNvSpPr>
            <a:spLocks noGrp="1"/>
          </p:cNvSpPr>
          <p:nvPr>
            <p:ph type="ftr" sz="quarter" idx="10"/>
          </p:nvPr>
        </p:nvSpPr>
        <p:spPr/>
        <p:txBody>
          <a:bodyPr/>
          <a:lstStyle>
            <a:lvl1pPr>
              <a:defRPr/>
            </a:lvl1pPr>
          </a:lstStyle>
          <a:p>
            <a:r>
              <a:rPr lang="fr-FR"/>
              <a:t> - </a:t>
            </a:r>
            <a:fld id="{DDDF85B2-D6C8-4E6F-8EDB-456AE52844DD}" type="datetime1">
              <a:rPr lang="fr-FR"/>
              <a:pPr/>
              <a:t>27/10/2014</a:t>
            </a:fld>
            <a:endParaRPr lang="fr-FR"/>
          </a:p>
        </p:txBody>
      </p:sp>
      <p:sp>
        <p:nvSpPr>
          <p:cNvPr id="8" name="Espace réservé du numéro de diapositive 7"/>
          <p:cNvSpPr>
            <a:spLocks noGrp="1"/>
          </p:cNvSpPr>
          <p:nvPr>
            <p:ph type="sldNum" sz="quarter" idx="11"/>
          </p:nvPr>
        </p:nvSpPr>
        <p:spPr/>
        <p:txBody>
          <a:bodyPr/>
          <a:lstStyle>
            <a:lvl1pPr>
              <a:defRPr/>
            </a:lvl1pPr>
          </a:lstStyle>
          <a:p>
            <a:fld id="{4B9D1345-EF54-4A0B-A3AD-592A81FD1694}" type="slidenum">
              <a:rPr lang="fr-FR"/>
              <a:pPr/>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lvl1pPr>
              <a:defRPr/>
            </a:lvl1pPr>
          </a:lstStyle>
          <a:p>
            <a:r>
              <a:rPr lang="fr-FR"/>
              <a:t> - </a:t>
            </a:r>
            <a:fld id="{2CE4D88A-9FCC-4159-BB23-954A469E89F0}" type="datetime1">
              <a:rPr lang="fr-FR"/>
              <a:pPr/>
              <a:t>27/10/2014</a:t>
            </a:fld>
            <a:endParaRPr lang="fr-FR"/>
          </a:p>
        </p:txBody>
      </p:sp>
      <p:sp>
        <p:nvSpPr>
          <p:cNvPr id="4" name="Espace réservé du numéro de diapositive 3"/>
          <p:cNvSpPr>
            <a:spLocks noGrp="1"/>
          </p:cNvSpPr>
          <p:nvPr>
            <p:ph type="sldNum" sz="quarter" idx="11"/>
          </p:nvPr>
        </p:nvSpPr>
        <p:spPr/>
        <p:txBody>
          <a:bodyPr/>
          <a:lstStyle>
            <a:lvl1pPr>
              <a:defRPr/>
            </a:lvl1pPr>
          </a:lstStyle>
          <a:p>
            <a:fld id="{0A11A78C-0E62-481C-9B18-792C630629C6}" type="slidenum">
              <a:rPr lang="fr-FR"/>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lvl1pPr>
              <a:defRPr/>
            </a:lvl1pPr>
          </a:lstStyle>
          <a:p>
            <a:r>
              <a:rPr lang="fr-FR"/>
              <a:t> - </a:t>
            </a:r>
            <a:fld id="{FFEB3AEE-9E34-43E2-B636-52962C21379C}" type="datetime1">
              <a:rPr lang="fr-FR"/>
              <a:pPr/>
              <a:t>27/10/2014</a:t>
            </a:fld>
            <a:endParaRPr lang="fr-FR"/>
          </a:p>
        </p:txBody>
      </p:sp>
      <p:sp>
        <p:nvSpPr>
          <p:cNvPr id="3" name="Espace réservé du numéro de diapositive 2"/>
          <p:cNvSpPr>
            <a:spLocks noGrp="1"/>
          </p:cNvSpPr>
          <p:nvPr>
            <p:ph type="sldNum" sz="quarter" idx="11"/>
          </p:nvPr>
        </p:nvSpPr>
        <p:spPr/>
        <p:txBody>
          <a:bodyPr/>
          <a:lstStyle>
            <a:lvl1pPr>
              <a:defRPr/>
            </a:lvl1pPr>
          </a:lstStyle>
          <a:p>
            <a:fld id="{2EEA0C50-3A24-445A-B93D-7132EC250F27}" type="slidenum">
              <a:rPr lang="fr-FR"/>
              <a:pPr/>
              <a:t>‹N°›</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u pied de page 4"/>
          <p:cNvSpPr>
            <a:spLocks noGrp="1"/>
          </p:cNvSpPr>
          <p:nvPr>
            <p:ph type="ftr" sz="quarter" idx="10"/>
          </p:nvPr>
        </p:nvSpPr>
        <p:spPr/>
        <p:txBody>
          <a:bodyPr/>
          <a:lstStyle>
            <a:lvl1pPr>
              <a:defRPr/>
            </a:lvl1pPr>
          </a:lstStyle>
          <a:p>
            <a:r>
              <a:rPr lang="fr-FR"/>
              <a:t> - </a:t>
            </a:r>
            <a:fld id="{BB8B33B7-AAC6-45A7-B7CB-5A8E3719EA00}" type="datetime1">
              <a:rPr lang="fr-FR"/>
              <a:pPr/>
              <a:t>27/10/2014</a:t>
            </a:fld>
            <a:endParaRPr lang="fr-FR"/>
          </a:p>
        </p:txBody>
      </p:sp>
      <p:sp>
        <p:nvSpPr>
          <p:cNvPr id="6" name="Espace réservé du numéro de diapositive 5"/>
          <p:cNvSpPr>
            <a:spLocks noGrp="1"/>
          </p:cNvSpPr>
          <p:nvPr>
            <p:ph type="sldNum" sz="quarter" idx="11"/>
          </p:nvPr>
        </p:nvSpPr>
        <p:spPr/>
        <p:txBody>
          <a:bodyPr/>
          <a:lstStyle>
            <a:lvl1pPr>
              <a:defRPr/>
            </a:lvl1pPr>
          </a:lstStyle>
          <a:p>
            <a:fld id="{DC96B578-1AF2-4E97-93A0-D3B597321D1B}" type="slidenum">
              <a:rPr lang="fr-FR"/>
              <a:pPr/>
              <a:t>‹N°›</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u pied de page 4"/>
          <p:cNvSpPr>
            <a:spLocks noGrp="1"/>
          </p:cNvSpPr>
          <p:nvPr>
            <p:ph type="ftr" sz="quarter" idx="10"/>
          </p:nvPr>
        </p:nvSpPr>
        <p:spPr/>
        <p:txBody>
          <a:bodyPr/>
          <a:lstStyle>
            <a:lvl1pPr>
              <a:defRPr/>
            </a:lvl1pPr>
          </a:lstStyle>
          <a:p>
            <a:r>
              <a:rPr lang="fr-FR"/>
              <a:t> - </a:t>
            </a:r>
            <a:fld id="{37B96AC7-C02D-461F-9E1C-BC4ECD84D4F6}" type="datetime1">
              <a:rPr lang="fr-FR"/>
              <a:pPr/>
              <a:t>27/10/2014</a:t>
            </a:fld>
            <a:endParaRPr lang="fr-FR"/>
          </a:p>
        </p:txBody>
      </p:sp>
      <p:sp>
        <p:nvSpPr>
          <p:cNvPr id="6" name="Espace réservé du numéro de diapositive 5"/>
          <p:cNvSpPr>
            <a:spLocks noGrp="1"/>
          </p:cNvSpPr>
          <p:nvPr>
            <p:ph type="sldNum" sz="quarter" idx="11"/>
          </p:nvPr>
        </p:nvSpPr>
        <p:spPr/>
        <p:txBody>
          <a:bodyPr/>
          <a:lstStyle>
            <a:lvl1pPr>
              <a:defRPr/>
            </a:lvl1pPr>
          </a:lstStyle>
          <a:p>
            <a:fld id="{C97894E0-0B74-461A-A1A1-A0F6E6533054}" type="slidenum">
              <a:rPr lang="fr-FR"/>
              <a:pPr/>
              <a:t>‹N°›</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0"/>
          </p:nvPr>
        </p:nvSpPr>
        <p:spPr/>
        <p:txBody>
          <a:bodyPr/>
          <a:lstStyle>
            <a:lvl1pPr>
              <a:defRPr/>
            </a:lvl1pPr>
          </a:lstStyle>
          <a:p>
            <a:r>
              <a:rPr lang="fr-FR"/>
              <a:t> - </a:t>
            </a:r>
            <a:fld id="{B53BAC16-D8C1-49E8-9212-F824E88DAA8A}" type="datetime1">
              <a:rPr lang="fr-FR"/>
              <a:pPr/>
              <a:t>27/10/2014</a:t>
            </a:fld>
            <a:endParaRPr lang="fr-FR"/>
          </a:p>
        </p:txBody>
      </p:sp>
      <p:sp>
        <p:nvSpPr>
          <p:cNvPr id="5" name="Espace réservé du numéro de diapositive 4"/>
          <p:cNvSpPr>
            <a:spLocks noGrp="1"/>
          </p:cNvSpPr>
          <p:nvPr>
            <p:ph type="sldNum" sz="quarter" idx="11"/>
          </p:nvPr>
        </p:nvSpPr>
        <p:spPr/>
        <p:txBody>
          <a:bodyPr/>
          <a:lstStyle>
            <a:lvl1pPr>
              <a:defRPr/>
            </a:lvl1pPr>
          </a:lstStyle>
          <a:p>
            <a:fld id="{0403FDB3-A23E-4CDC-9872-E507227FF450}" type="slidenum">
              <a:rPr lang="fr-FR"/>
              <a:pPr/>
              <a:t>‹N°›</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981825" y="188913"/>
            <a:ext cx="2270125" cy="5978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69863" y="188913"/>
            <a:ext cx="6659562" cy="5978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0"/>
          </p:nvPr>
        </p:nvSpPr>
        <p:spPr/>
        <p:txBody>
          <a:bodyPr/>
          <a:lstStyle>
            <a:lvl1pPr>
              <a:defRPr/>
            </a:lvl1pPr>
          </a:lstStyle>
          <a:p>
            <a:r>
              <a:rPr lang="fr-FR"/>
              <a:t> - </a:t>
            </a:r>
            <a:fld id="{90A7D8D7-EA60-4C56-B684-679E50E9B3B2}" type="datetime1">
              <a:rPr lang="fr-FR"/>
              <a:pPr/>
              <a:t>27/10/2014</a:t>
            </a:fld>
            <a:endParaRPr lang="fr-FR"/>
          </a:p>
        </p:txBody>
      </p:sp>
      <p:sp>
        <p:nvSpPr>
          <p:cNvPr id="5" name="Espace réservé du numéro de diapositive 4"/>
          <p:cNvSpPr>
            <a:spLocks noGrp="1"/>
          </p:cNvSpPr>
          <p:nvPr>
            <p:ph type="sldNum" sz="quarter" idx="11"/>
          </p:nvPr>
        </p:nvSpPr>
        <p:spPr/>
        <p:txBody>
          <a:bodyPr/>
          <a:lstStyle>
            <a:lvl1pPr>
              <a:defRPr/>
            </a:lvl1pPr>
          </a:lstStyle>
          <a:p>
            <a:fld id="{61C22D8F-6AAC-4D34-9587-E0CA2662CBF5}"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95288" y="1557338"/>
            <a:ext cx="4038600"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86288" y="1557338"/>
            <a:ext cx="4038600"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sz="quarter" idx="10"/>
          </p:nvPr>
        </p:nvSpPr>
        <p:spPr/>
        <p:txBody>
          <a:bodyPr/>
          <a:lstStyle>
            <a:lvl1pPr>
              <a:defRPr/>
            </a:lvl1pPr>
          </a:lstStyle>
          <a:p>
            <a:fld id="{A893C26B-29C4-4E0E-9B93-A05F0A24C68E}" type="slidenum">
              <a:rPr lang="fr-FR"/>
              <a:pPr/>
              <a:t>‹N°›</a:t>
            </a:fld>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sz="quarter" idx="10"/>
          </p:nvPr>
        </p:nvSpPr>
        <p:spPr/>
        <p:txBody>
          <a:bodyPr/>
          <a:lstStyle>
            <a:lvl1pPr>
              <a:defRPr/>
            </a:lvl1pPr>
          </a:lstStyle>
          <a:p>
            <a:fld id="{1A6DAB52-A52E-4953-B3CC-AC37ACB2EC85}" type="slidenum">
              <a:rPr lang="fr-FR"/>
              <a:pPr/>
              <a:t>‹N°›</a:t>
            </a:fld>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numéro de diapositive 2"/>
          <p:cNvSpPr>
            <a:spLocks noGrp="1"/>
          </p:cNvSpPr>
          <p:nvPr>
            <p:ph type="sldNum" sz="quarter" idx="10"/>
          </p:nvPr>
        </p:nvSpPr>
        <p:spPr/>
        <p:txBody>
          <a:bodyPr/>
          <a:lstStyle>
            <a:lvl1pPr>
              <a:defRPr/>
            </a:lvl1pPr>
          </a:lstStyle>
          <a:p>
            <a:fld id="{4652B60A-9A55-4DB1-A66D-85DE95610477}" type="slidenum">
              <a:rPr lang="fr-FR"/>
              <a:pPr/>
              <a:t>‹N°›</a:t>
            </a:fld>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a:lvl1pPr>
          </a:lstStyle>
          <a:p>
            <a:fld id="{7AB226B0-6E59-4733-8F8A-711141819931}"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u numéro de diapositive 4"/>
          <p:cNvSpPr>
            <a:spLocks noGrp="1"/>
          </p:cNvSpPr>
          <p:nvPr>
            <p:ph type="sldNum" sz="quarter" idx="10"/>
          </p:nvPr>
        </p:nvSpPr>
        <p:spPr/>
        <p:txBody>
          <a:bodyPr/>
          <a:lstStyle>
            <a:lvl1pPr>
              <a:defRPr/>
            </a:lvl1pPr>
          </a:lstStyle>
          <a:p>
            <a:fld id="{19C336A0-30E5-4C98-BBA5-D72CF3E454A1}"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u numéro de diapositive 4"/>
          <p:cNvSpPr>
            <a:spLocks noGrp="1"/>
          </p:cNvSpPr>
          <p:nvPr>
            <p:ph type="sldNum" sz="quarter" idx="10"/>
          </p:nvPr>
        </p:nvSpPr>
        <p:spPr/>
        <p:txBody>
          <a:bodyPr/>
          <a:lstStyle>
            <a:lvl1pPr>
              <a:defRPr/>
            </a:lvl1pPr>
          </a:lstStyle>
          <a:p>
            <a:fld id="{716B5849-BEF0-43EA-96E1-66CCF9F8962F}"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18" Type="http://schemas.openxmlformats.org/officeDocument/2006/relationships/image" Target="../media/image9.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17" Type="http://schemas.openxmlformats.org/officeDocument/2006/relationships/image" Target="../media/image8.png"/><Relationship Id="rId2" Type="http://schemas.openxmlformats.org/officeDocument/2006/relationships/slideLayout" Target="../slideLayouts/slideLayout29.xml"/><Relationship Id="rId16" Type="http://schemas.openxmlformats.org/officeDocument/2006/relationships/image" Target="../media/image7.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525344"/>
            <a:ext cx="9144000" cy="332656"/>
          </a:xfrm>
          <a:prstGeom prst="rect">
            <a:avLst/>
          </a:prstGeom>
          <a:solidFill>
            <a:srgbClr val="C1C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2" name="Rectangle 68"/>
          <p:cNvSpPr>
            <a:spLocks noChangeArrowheads="1"/>
          </p:cNvSpPr>
          <p:nvPr/>
        </p:nvSpPr>
        <p:spPr bwMode="auto">
          <a:xfrm>
            <a:off x="0" y="0"/>
            <a:ext cx="9144000" cy="908720"/>
          </a:xfrm>
          <a:prstGeom prst="rect">
            <a:avLst/>
          </a:prstGeom>
          <a:solidFill>
            <a:schemeClr val="bg1"/>
          </a:solidFill>
          <a:ln w="9525">
            <a:noFill/>
            <a:miter lim="800000"/>
            <a:headEnd/>
            <a:tailEnd/>
          </a:ln>
          <a:effectLst/>
        </p:spPr>
        <p:txBody>
          <a:bodyPr wrap="none" anchor="ctr"/>
          <a:lstStyle/>
          <a:p>
            <a:endParaRPr lang="fr-FR"/>
          </a:p>
        </p:txBody>
      </p:sp>
      <p:sp>
        <p:nvSpPr>
          <p:cNvPr id="1099" name="AutoShape 75"/>
          <p:cNvSpPr>
            <a:spLocks noGrp="1" noChangeArrowheads="1"/>
          </p:cNvSpPr>
          <p:nvPr>
            <p:ph type="title"/>
          </p:nvPr>
        </p:nvSpPr>
        <p:spPr bwMode="auto">
          <a:xfrm>
            <a:off x="452686" y="-99392"/>
            <a:ext cx="6423570"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lvl="0"/>
            <a:r>
              <a:rPr lang="fr-FR" dirty="0" smtClean="0"/>
              <a:t>Cliquez  pour ajouter un titre</a:t>
            </a:r>
          </a:p>
        </p:txBody>
      </p:sp>
      <p:sp>
        <p:nvSpPr>
          <p:cNvPr id="1100" name="Rectangle 76"/>
          <p:cNvSpPr>
            <a:spLocks noGrp="1" noChangeArrowheads="1"/>
          </p:cNvSpPr>
          <p:nvPr>
            <p:ph type="body" idx="1"/>
          </p:nvPr>
        </p:nvSpPr>
        <p:spPr bwMode="auto">
          <a:xfrm>
            <a:off x="395288" y="1557338"/>
            <a:ext cx="8229600" cy="4767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 Deuxième niveau</a:t>
            </a:r>
          </a:p>
          <a:p>
            <a:pPr lvl="2"/>
            <a:r>
              <a:rPr lang="fr-FR" smtClean="0"/>
              <a:t>Troisième niveau</a:t>
            </a:r>
          </a:p>
          <a:p>
            <a:pPr lvl="3"/>
            <a:r>
              <a:rPr lang="fr-FR" smtClean="0"/>
              <a:t>Quatrième niveau</a:t>
            </a:r>
          </a:p>
          <a:p>
            <a:pPr lvl="4"/>
            <a:r>
              <a:rPr lang="fr-FR" smtClean="0"/>
              <a:t>Cinquième niveau</a:t>
            </a:r>
          </a:p>
        </p:txBody>
      </p:sp>
      <p:sp>
        <p:nvSpPr>
          <p:cNvPr id="1102" name="Rectangle 78"/>
          <p:cNvSpPr>
            <a:spLocks noGrp="1" noChangeArrowheads="1"/>
          </p:cNvSpPr>
          <p:nvPr>
            <p:ph type="sldNum" sz="quarter" idx="4"/>
          </p:nvPr>
        </p:nvSpPr>
        <p:spPr bwMode="auto">
          <a:xfrm>
            <a:off x="8513763" y="6570663"/>
            <a:ext cx="477837" cy="287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tx1"/>
                </a:solidFill>
              </a:defRPr>
            </a:lvl1pPr>
          </a:lstStyle>
          <a:p>
            <a:fld id="{3F054378-4043-413A-9C49-0ECD7B72FA1B}"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84" r:id="rId12"/>
    <p:sldLayoutId id="2147483685" r:id="rId13"/>
    <p:sldLayoutId id="2147483686" r:id="rId14"/>
    <p:sldLayoutId id="2147483687" r:id="rId15"/>
    <p:sldLayoutId id="2147483688" r:id="rId16"/>
  </p:sldLayoutIdLst>
  <p:timing>
    <p:tnLst>
      <p:par>
        <p:cTn id="1" dur="indefinite" restart="never" nodeType="tmRoot"/>
      </p:par>
    </p:tnLst>
  </p:timing>
  <p:hf hdr="0" ftr="0" dt="0"/>
  <p:txStyles>
    <p:titleStyle>
      <a:lvl1pPr algn="l" rtl="0" fontAlgn="base">
        <a:spcBef>
          <a:spcPct val="0"/>
        </a:spcBef>
        <a:spcAft>
          <a:spcPct val="0"/>
        </a:spcAft>
        <a:defRPr sz="3600" b="0">
          <a:solidFill>
            <a:schemeClr val="tx1"/>
          </a:solidFill>
          <a:latin typeface="Tahoma" pitchFamily="34" charset="0"/>
          <a:ea typeface="Tahoma" pitchFamily="34" charset="0"/>
          <a:cs typeface="Tahoma" pitchFamily="34" charset="0"/>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20000"/>
        </a:spcBef>
        <a:spcAft>
          <a:spcPct val="0"/>
        </a:spcAft>
        <a:buSzPct val="150000"/>
        <a:buBlip>
          <a:blip r:embed="rId18"/>
        </a:buBlip>
        <a:defRPr sz="2400" b="1">
          <a:solidFill>
            <a:srgbClr val="1E4C7C"/>
          </a:solidFill>
          <a:latin typeface="+mn-lt"/>
          <a:ea typeface="+mn-ea"/>
          <a:cs typeface="+mn-cs"/>
        </a:defRPr>
      </a:lvl1pPr>
      <a:lvl2pPr marL="742950" indent="-285750" algn="l" rtl="0" fontAlgn="base">
        <a:spcBef>
          <a:spcPct val="20000"/>
        </a:spcBef>
        <a:spcAft>
          <a:spcPct val="0"/>
        </a:spcAft>
        <a:buClr>
          <a:srgbClr val="FF0000"/>
        </a:buClr>
        <a:buFont typeface="Wingdings 2" pitchFamily="18" charset="2"/>
        <a:buChar char=""/>
        <a:defRPr sz="2000" b="1">
          <a:solidFill>
            <a:srgbClr val="1E4C7C"/>
          </a:solidFill>
          <a:latin typeface="+mn-lt"/>
        </a:defRPr>
      </a:lvl2pPr>
      <a:lvl3pPr marL="1143000" indent="-228600" algn="l" rtl="0" fontAlgn="base">
        <a:spcBef>
          <a:spcPct val="20000"/>
        </a:spcBef>
        <a:spcAft>
          <a:spcPct val="0"/>
        </a:spcAft>
        <a:buSzPct val="95000"/>
        <a:buFont typeface="Wingdings 2" pitchFamily="18" charset="2"/>
        <a:buChar char=""/>
        <a:defRPr b="1" i="1">
          <a:solidFill>
            <a:srgbClr val="1E4C7C"/>
          </a:solidFill>
          <a:latin typeface="+mn-lt"/>
        </a:defRPr>
      </a:lvl3pPr>
      <a:lvl4pPr marL="1600200" indent="-228600" algn="l" rtl="0" fontAlgn="base">
        <a:spcBef>
          <a:spcPct val="20000"/>
        </a:spcBef>
        <a:spcAft>
          <a:spcPct val="0"/>
        </a:spcAft>
        <a:buClr>
          <a:srgbClr val="3D445B"/>
        </a:buClr>
        <a:buFont typeface="Wingdings 2" pitchFamily="18" charset="2"/>
        <a:buBlip>
          <a:blip r:embed="rId19"/>
        </a:buBlip>
        <a:defRPr>
          <a:solidFill>
            <a:srgbClr val="1E4C7C"/>
          </a:solidFill>
          <a:latin typeface="+mn-lt"/>
        </a:defRPr>
      </a:lvl4pPr>
      <a:lvl5pPr marL="2057400" indent="-228600" algn="l" rtl="0" fontAlgn="base">
        <a:spcBef>
          <a:spcPct val="20000"/>
        </a:spcBef>
        <a:spcAft>
          <a:spcPct val="0"/>
        </a:spcAft>
        <a:buBlip>
          <a:blip r:embed="rId20"/>
        </a:buBlip>
        <a:defRPr>
          <a:solidFill>
            <a:srgbClr val="1E4C7C"/>
          </a:solidFill>
          <a:latin typeface="+mn-lt"/>
        </a:defRPr>
      </a:lvl5pPr>
      <a:lvl6pPr marL="2514600" indent="-228600" algn="l" rtl="0" fontAlgn="base">
        <a:spcBef>
          <a:spcPct val="20000"/>
        </a:spcBef>
        <a:spcAft>
          <a:spcPct val="0"/>
        </a:spcAft>
        <a:buBlip>
          <a:blip r:embed="rId20"/>
        </a:buBlip>
        <a:defRPr>
          <a:solidFill>
            <a:srgbClr val="1E4C7C"/>
          </a:solidFill>
          <a:latin typeface="+mn-lt"/>
        </a:defRPr>
      </a:lvl6pPr>
      <a:lvl7pPr marL="2971800" indent="-228600" algn="l" rtl="0" fontAlgn="base">
        <a:spcBef>
          <a:spcPct val="20000"/>
        </a:spcBef>
        <a:spcAft>
          <a:spcPct val="0"/>
        </a:spcAft>
        <a:buBlip>
          <a:blip r:embed="rId20"/>
        </a:buBlip>
        <a:defRPr>
          <a:solidFill>
            <a:srgbClr val="1E4C7C"/>
          </a:solidFill>
          <a:latin typeface="+mn-lt"/>
        </a:defRPr>
      </a:lvl7pPr>
      <a:lvl8pPr marL="3429000" indent="-228600" algn="l" rtl="0" fontAlgn="base">
        <a:spcBef>
          <a:spcPct val="20000"/>
        </a:spcBef>
        <a:spcAft>
          <a:spcPct val="0"/>
        </a:spcAft>
        <a:buBlip>
          <a:blip r:embed="rId20"/>
        </a:buBlip>
        <a:defRPr>
          <a:solidFill>
            <a:srgbClr val="1E4C7C"/>
          </a:solidFill>
          <a:latin typeface="+mn-lt"/>
        </a:defRPr>
      </a:lvl8pPr>
      <a:lvl9pPr marL="3886200" indent="-228600" algn="l" rtl="0" fontAlgn="base">
        <a:spcBef>
          <a:spcPct val="20000"/>
        </a:spcBef>
        <a:spcAft>
          <a:spcPct val="0"/>
        </a:spcAft>
        <a:buBlip>
          <a:blip r:embed="rId20"/>
        </a:buBlip>
        <a:defRPr>
          <a:solidFill>
            <a:srgbClr val="1E4C7C"/>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02" name="Picture 2" descr="fond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26988"/>
            <a:ext cx="9144000" cy="6858000"/>
          </a:xfrm>
          <a:prstGeom prst="rect">
            <a:avLst/>
          </a:prstGeom>
          <a:noFill/>
        </p:spPr>
      </p:pic>
      <p:sp>
        <p:nvSpPr>
          <p:cNvPr id="51203" name="Rectangle 3"/>
          <p:cNvSpPr>
            <a:spLocks noChangeArrowheads="1"/>
          </p:cNvSpPr>
          <p:nvPr/>
        </p:nvSpPr>
        <p:spPr bwMode="auto">
          <a:xfrm>
            <a:off x="0" y="0"/>
            <a:ext cx="9144000" cy="404813"/>
          </a:xfrm>
          <a:prstGeom prst="rect">
            <a:avLst/>
          </a:prstGeom>
          <a:solidFill>
            <a:srgbClr val="1E4C7C"/>
          </a:solidFill>
          <a:ln w="9525">
            <a:noFill/>
            <a:miter lim="800000"/>
            <a:headEnd/>
            <a:tailEnd/>
          </a:ln>
          <a:effectLst/>
        </p:spPr>
        <p:txBody>
          <a:bodyPr wrap="none" anchor="ctr"/>
          <a:lstStyle/>
          <a:p>
            <a:endParaRPr lang="fr-FR"/>
          </a:p>
        </p:txBody>
      </p:sp>
      <p:sp>
        <p:nvSpPr>
          <p:cNvPr id="51210" name="AutoShape 10"/>
          <p:cNvSpPr>
            <a:spLocks noGrp="1" noChangeArrowheads="1"/>
          </p:cNvSpPr>
          <p:nvPr>
            <p:ph type="title"/>
          </p:nvPr>
        </p:nvSpPr>
        <p:spPr bwMode="auto">
          <a:xfrm>
            <a:off x="500063" y="-3175"/>
            <a:ext cx="5929312" cy="782638"/>
          </a:xfrm>
          <a:prstGeom prst="roundRect">
            <a:avLst>
              <a:gd name="adj" fmla="val 50000"/>
            </a:avLst>
          </a:prstGeom>
          <a:solidFill>
            <a:srgbClr val="1E4C7C"/>
          </a:solidFill>
          <a:ln w="9525" algn="ctr">
            <a:noFill/>
            <a:round/>
            <a:headEnd/>
            <a:tailEnd/>
          </a:ln>
          <a:effectLst/>
        </p:spPr>
        <p:txBody>
          <a:bodyPr vert="horz" wrap="none" lIns="91440" tIns="45720" rIns="91440" bIns="45720" numCol="1" anchor="t" anchorCtr="0" compatLnSpc="1">
            <a:prstTxWarp prst="textNoShape">
              <a:avLst/>
            </a:prstTxWarp>
            <a:spAutoFit/>
          </a:bodyPr>
          <a:lstStyle/>
          <a:p>
            <a:pPr lvl="0"/>
            <a:r>
              <a:rPr lang="fr-FR" smtClean="0"/>
              <a:t>Cliquez  pour ajouter un titre</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rtl="0" fontAlgn="base">
        <a:spcBef>
          <a:spcPct val="0"/>
        </a:spcBef>
        <a:spcAft>
          <a:spcPct val="0"/>
        </a:spcAft>
        <a:defRPr sz="3200" b="1">
          <a:solidFill>
            <a:schemeClr val="bg1"/>
          </a:solidFill>
          <a:latin typeface="+mj-lt"/>
          <a:ea typeface="+mj-ea"/>
          <a:cs typeface="+mj-cs"/>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20000"/>
        </a:spcBef>
        <a:spcAft>
          <a:spcPct val="0"/>
        </a:spcAft>
        <a:buSzPct val="150000"/>
        <a:buBlip>
          <a:blip r:embed="rId14"/>
        </a:buBlip>
        <a:defRPr sz="2400" b="1">
          <a:solidFill>
            <a:srgbClr val="1E4C7C"/>
          </a:solidFill>
          <a:latin typeface="+mn-lt"/>
          <a:ea typeface="+mn-ea"/>
          <a:cs typeface="+mn-cs"/>
        </a:defRPr>
      </a:lvl1pPr>
      <a:lvl2pPr marL="742950" indent="-285750" algn="l" rtl="0" fontAlgn="base">
        <a:spcBef>
          <a:spcPct val="20000"/>
        </a:spcBef>
        <a:spcAft>
          <a:spcPct val="0"/>
        </a:spcAft>
        <a:buClr>
          <a:srgbClr val="FF0000"/>
        </a:buClr>
        <a:buFont typeface="Wingdings 2" pitchFamily="18" charset="2"/>
        <a:buChar char=""/>
        <a:defRPr sz="2000" b="1">
          <a:solidFill>
            <a:srgbClr val="1E4C7C"/>
          </a:solidFill>
          <a:latin typeface="+mn-lt"/>
        </a:defRPr>
      </a:lvl2pPr>
      <a:lvl3pPr marL="1143000" indent="-228600" algn="l" rtl="0" fontAlgn="base">
        <a:spcBef>
          <a:spcPct val="20000"/>
        </a:spcBef>
        <a:spcAft>
          <a:spcPct val="0"/>
        </a:spcAft>
        <a:buSzPct val="95000"/>
        <a:buFont typeface="Wingdings 2" pitchFamily="18" charset="2"/>
        <a:buChar char=""/>
        <a:defRPr b="1" i="1">
          <a:solidFill>
            <a:srgbClr val="1E4C7C"/>
          </a:solidFill>
          <a:latin typeface="+mn-lt"/>
        </a:defRPr>
      </a:lvl3pPr>
      <a:lvl4pPr marL="1600200" indent="-228600" algn="l" rtl="0" fontAlgn="base">
        <a:spcBef>
          <a:spcPct val="20000"/>
        </a:spcBef>
        <a:spcAft>
          <a:spcPct val="0"/>
        </a:spcAft>
        <a:buClr>
          <a:srgbClr val="3D445B"/>
        </a:buClr>
        <a:buFont typeface="Wingdings 2" pitchFamily="18" charset="2"/>
        <a:buBlip>
          <a:blip r:embed="rId15"/>
        </a:buBlip>
        <a:defRPr>
          <a:solidFill>
            <a:srgbClr val="1E4C7C"/>
          </a:solidFill>
          <a:latin typeface="+mn-lt"/>
        </a:defRPr>
      </a:lvl4pPr>
      <a:lvl5pPr marL="2057400" indent="-228600" algn="l" rtl="0" fontAlgn="base">
        <a:spcBef>
          <a:spcPct val="20000"/>
        </a:spcBef>
        <a:spcAft>
          <a:spcPct val="0"/>
        </a:spcAft>
        <a:buBlip>
          <a:blip r:embed="rId16"/>
        </a:buBlip>
        <a:defRPr>
          <a:solidFill>
            <a:srgbClr val="1E4C7C"/>
          </a:solidFill>
          <a:latin typeface="+mn-lt"/>
        </a:defRPr>
      </a:lvl5pPr>
      <a:lvl6pPr marL="2514600" indent="-228600" algn="l" rtl="0" fontAlgn="base">
        <a:spcBef>
          <a:spcPct val="20000"/>
        </a:spcBef>
        <a:spcAft>
          <a:spcPct val="0"/>
        </a:spcAft>
        <a:buBlip>
          <a:blip r:embed="rId16"/>
        </a:buBlip>
        <a:defRPr>
          <a:solidFill>
            <a:srgbClr val="1E4C7C"/>
          </a:solidFill>
          <a:latin typeface="+mn-lt"/>
        </a:defRPr>
      </a:lvl6pPr>
      <a:lvl7pPr marL="2971800" indent="-228600" algn="l" rtl="0" fontAlgn="base">
        <a:spcBef>
          <a:spcPct val="20000"/>
        </a:spcBef>
        <a:spcAft>
          <a:spcPct val="0"/>
        </a:spcAft>
        <a:buBlip>
          <a:blip r:embed="rId16"/>
        </a:buBlip>
        <a:defRPr>
          <a:solidFill>
            <a:srgbClr val="1E4C7C"/>
          </a:solidFill>
          <a:latin typeface="+mn-lt"/>
        </a:defRPr>
      </a:lvl7pPr>
      <a:lvl8pPr marL="3429000" indent="-228600" algn="l" rtl="0" fontAlgn="base">
        <a:spcBef>
          <a:spcPct val="20000"/>
        </a:spcBef>
        <a:spcAft>
          <a:spcPct val="0"/>
        </a:spcAft>
        <a:buBlip>
          <a:blip r:embed="rId16"/>
        </a:buBlip>
        <a:defRPr>
          <a:solidFill>
            <a:srgbClr val="1E4C7C"/>
          </a:solidFill>
          <a:latin typeface="+mn-lt"/>
        </a:defRPr>
      </a:lvl8pPr>
      <a:lvl9pPr marL="3886200" indent="-228600" algn="l" rtl="0" fontAlgn="base">
        <a:spcBef>
          <a:spcPct val="20000"/>
        </a:spcBef>
        <a:spcAft>
          <a:spcPct val="0"/>
        </a:spcAft>
        <a:buBlip>
          <a:blip r:embed="rId16"/>
        </a:buBlip>
        <a:defRPr>
          <a:solidFill>
            <a:srgbClr val="1E4C7C"/>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1490" name="Picture 2" descr="fond_dia"/>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p:spPr>
      </p:pic>
      <p:sp>
        <p:nvSpPr>
          <p:cNvPr id="831491" name="Rectangle 3"/>
          <p:cNvSpPr>
            <a:spLocks noChangeArrowheads="1"/>
          </p:cNvSpPr>
          <p:nvPr/>
        </p:nvSpPr>
        <p:spPr bwMode="auto">
          <a:xfrm>
            <a:off x="0" y="-9525"/>
            <a:ext cx="9144000" cy="627063"/>
          </a:xfrm>
          <a:prstGeom prst="rect">
            <a:avLst/>
          </a:prstGeom>
          <a:solidFill>
            <a:srgbClr val="174A7C"/>
          </a:solidFill>
          <a:ln w="9525">
            <a:noFill/>
            <a:miter lim="800000"/>
            <a:headEnd/>
            <a:tailEnd/>
          </a:ln>
          <a:effectLst/>
        </p:spPr>
        <p:txBody>
          <a:bodyPr wrap="none" anchor="ctr"/>
          <a:lstStyle/>
          <a:p>
            <a:endParaRPr lang="fr-FR"/>
          </a:p>
        </p:txBody>
      </p:sp>
      <p:sp>
        <p:nvSpPr>
          <p:cNvPr id="831492" name="AutoShape 4"/>
          <p:cNvSpPr>
            <a:spLocks noChangeArrowheads="1"/>
          </p:cNvSpPr>
          <p:nvPr/>
        </p:nvSpPr>
        <p:spPr bwMode="auto">
          <a:xfrm>
            <a:off x="7162800" y="6308725"/>
            <a:ext cx="1368425" cy="431800"/>
          </a:xfrm>
          <a:prstGeom prst="roundRect">
            <a:avLst>
              <a:gd name="adj" fmla="val 50000"/>
            </a:avLst>
          </a:prstGeom>
          <a:solidFill>
            <a:schemeClr val="bg1"/>
          </a:solidFill>
          <a:ln w="57150">
            <a:solidFill>
              <a:srgbClr val="1E4C7C"/>
            </a:solidFill>
            <a:round/>
            <a:headEnd/>
            <a:tailEnd/>
          </a:ln>
          <a:effectLst/>
        </p:spPr>
        <p:txBody>
          <a:bodyPr wrap="none" anchor="ctr"/>
          <a:lstStyle/>
          <a:p>
            <a:endParaRPr lang="fr-FR"/>
          </a:p>
        </p:txBody>
      </p:sp>
      <p:sp>
        <p:nvSpPr>
          <p:cNvPr id="831493" name="Rectangle 5"/>
          <p:cNvSpPr>
            <a:spLocks noChangeArrowheads="1"/>
          </p:cNvSpPr>
          <p:nvPr/>
        </p:nvSpPr>
        <p:spPr bwMode="auto">
          <a:xfrm>
            <a:off x="0" y="6499225"/>
            <a:ext cx="9144000" cy="358775"/>
          </a:xfrm>
          <a:prstGeom prst="rect">
            <a:avLst/>
          </a:prstGeom>
          <a:solidFill>
            <a:schemeClr val="bg1"/>
          </a:solidFill>
          <a:ln w="57150">
            <a:noFill/>
            <a:miter lim="800000"/>
            <a:headEnd/>
            <a:tailEnd/>
          </a:ln>
          <a:effectLst/>
        </p:spPr>
        <p:txBody>
          <a:bodyPr wrap="none" anchor="ctr"/>
          <a:lstStyle/>
          <a:p>
            <a:endParaRPr lang="fr-FR"/>
          </a:p>
        </p:txBody>
      </p:sp>
      <p:sp>
        <p:nvSpPr>
          <p:cNvPr id="831494" name="Rectangle 6"/>
          <p:cNvSpPr>
            <a:spLocks noChangeArrowheads="1"/>
          </p:cNvSpPr>
          <p:nvPr/>
        </p:nvSpPr>
        <p:spPr bwMode="auto">
          <a:xfrm>
            <a:off x="0" y="6451600"/>
            <a:ext cx="9144000" cy="406400"/>
          </a:xfrm>
          <a:prstGeom prst="rect">
            <a:avLst/>
          </a:prstGeom>
          <a:solidFill>
            <a:schemeClr val="bg1"/>
          </a:solidFill>
          <a:ln w="57150">
            <a:noFill/>
            <a:miter lim="800000"/>
            <a:headEnd/>
            <a:tailEnd/>
          </a:ln>
          <a:effectLst/>
        </p:spPr>
        <p:txBody>
          <a:bodyPr wrap="none" anchor="ctr"/>
          <a:lstStyle/>
          <a:p>
            <a:endParaRPr lang="fr-FR"/>
          </a:p>
        </p:txBody>
      </p:sp>
      <p:sp>
        <p:nvSpPr>
          <p:cNvPr id="831495" name="Rectangle 7"/>
          <p:cNvSpPr>
            <a:spLocks noChangeArrowheads="1"/>
          </p:cNvSpPr>
          <p:nvPr/>
        </p:nvSpPr>
        <p:spPr bwMode="auto">
          <a:xfrm>
            <a:off x="0" y="6453188"/>
            <a:ext cx="9144000" cy="47625"/>
          </a:xfrm>
          <a:prstGeom prst="rect">
            <a:avLst/>
          </a:prstGeom>
          <a:solidFill>
            <a:srgbClr val="174A7C"/>
          </a:solidFill>
          <a:ln w="9525">
            <a:noFill/>
            <a:miter lim="800000"/>
            <a:headEnd/>
            <a:tailEnd/>
          </a:ln>
          <a:effectLst/>
        </p:spPr>
        <p:txBody>
          <a:bodyPr wrap="none" anchor="ctr"/>
          <a:lstStyle/>
          <a:p>
            <a:endParaRPr lang="fr-FR"/>
          </a:p>
        </p:txBody>
      </p:sp>
      <p:sp>
        <p:nvSpPr>
          <p:cNvPr id="831496" name="AutoShape 8"/>
          <p:cNvSpPr>
            <a:spLocks noChangeArrowheads="1"/>
          </p:cNvSpPr>
          <p:nvPr/>
        </p:nvSpPr>
        <p:spPr bwMode="auto">
          <a:xfrm>
            <a:off x="7185025" y="6334125"/>
            <a:ext cx="1325563" cy="376238"/>
          </a:xfrm>
          <a:prstGeom prst="roundRect">
            <a:avLst>
              <a:gd name="adj" fmla="val 50000"/>
            </a:avLst>
          </a:prstGeom>
          <a:solidFill>
            <a:schemeClr val="bg1"/>
          </a:solidFill>
          <a:ln w="57150">
            <a:noFill/>
            <a:round/>
            <a:headEnd/>
            <a:tailEnd/>
          </a:ln>
          <a:effectLst/>
        </p:spPr>
        <p:txBody>
          <a:bodyPr wrap="none" anchor="ctr"/>
          <a:lstStyle/>
          <a:p>
            <a:endParaRPr lang="fr-FR"/>
          </a:p>
        </p:txBody>
      </p:sp>
      <p:pic>
        <p:nvPicPr>
          <p:cNvPr id="831497" name="Picture 9" descr="logos_liris_640"/>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419975" y="6435725"/>
            <a:ext cx="796925" cy="358775"/>
          </a:xfrm>
          <a:prstGeom prst="rect">
            <a:avLst/>
          </a:prstGeom>
          <a:noFill/>
        </p:spPr>
      </p:pic>
      <p:grpSp>
        <p:nvGrpSpPr>
          <p:cNvPr id="831498" name="Group 10"/>
          <p:cNvGrpSpPr>
            <a:grpSpLocks/>
          </p:cNvGrpSpPr>
          <p:nvPr/>
        </p:nvGrpSpPr>
        <p:grpSpPr bwMode="auto">
          <a:xfrm>
            <a:off x="8791575" y="5948363"/>
            <a:ext cx="227013" cy="425450"/>
            <a:chOff x="3424" y="1911"/>
            <a:chExt cx="318" cy="590"/>
          </a:xfrm>
        </p:grpSpPr>
        <p:sp>
          <p:nvSpPr>
            <p:cNvPr id="831499" name="AutoShape 11"/>
            <p:cNvSpPr>
              <a:spLocks noChangeArrowheads="1"/>
            </p:cNvSpPr>
            <p:nvPr userDrawn="1"/>
          </p:nvSpPr>
          <p:spPr bwMode="auto">
            <a:xfrm>
              <a:off x="3424" y="2069"/>
              <a:ext cx="318" cy="114"/>
            </a:xfrm>
            <a:prstGeom prst="roundRect">
              <a:avLst>
                <a:gd name="adj" fmla="val 50000"/>
              </a:avLst>
            </a:prstGeom>
            <a:solidFill>
              <a:srgbClr val="6C789E"/>
            </a:solidFill>
            <a:ln w="9525">
              <a:noFill/>
              <a:round/>
              <a:headEnd/>
              <a:tailEnd/>
            </a:ln>
            <a:effectLst/>
          </p:spPr>
          <p:txBody>
            <a:bodyPr wrap="none" anchor="ctr"/>
            <a:lstStyle/>
            <a:p>
              <a:endParaRPr lang="fr-FR"/>
            </a:p>
          </p:txBody>
        </p:sp>
        <p:sp>
          <p:nvSpPr>
            <p:cNvPr id="831500" name="AutoShape 12"/>
            <p:cNvSpPr>
              <a:spLocks noChangeArrowheads="1"/>
            </p:cNvSpPr>
            <p:nvPr userDrawn="1"/>
          </p:nvSpPr>
          <p:spPr bwMode="auto">
            <a:xfrm>
              <a:off x="3424" y="2228"/>
              <a:ext cx="318" cy="114"/>
            </a:xfrm>
            <a:prstGeom prst="roundRect">
              <a:avLst>
                <a:gd name="adj" fmla="val 50000"/>
              </a:avLst>
            </a:prstGeom>
            <a:solidFill>
              <a:srgbClr val="9AA2BC"/>
            </a:solidFill>
            <a:ln w="9525">
              <a:noFill/>
              <a:round/>
              <a:headEnd/>
              <a:tailEnd/>
            </a:ln>
            <a:effectLst/>
          </p:spPr>
          <p:txBody>
            <a:bodyPr wrap="none" anchor="ctr"/>
            <a:lstStyle/>
            <a:p>
              <a:endParaRPr lang="fr-FR"/>
            </a:p>
          </p:txBody>
        </p:sp>
        <p:sp>
          <p:nvSpPr>
            <p:cNvPr id="831501" name="AutoShape 13"/>
            <p:cNvSpPr>
              <a:spLocks noChangeArrowheads="1"/>
            </p:cNvSpPr>
            <p:nvPr userDrawn="1"/>
          </p:nvSpPr>
          <p:spPr bwMode="auto">
            <a:xfrm>
              <a:off x="3424" y="1911"/>
              <a:ext cx="318" cy="114"/>
            </a:xfrm>
            <a:prstGeom prst="roundRect">
              <a:avLst>
                <a:gd name="adj" fmla="val 50000"/>
              </a:avLst>
            </a:prstGeom>
            <a:solidFill>
              <a:srgbClr val="FF0000"/>
            </a:solidFill>
            <a:ln w="9525">
              <a:noFill/>
              <a:round/>
              <a:headEnd/>
              <a:tailEnd/>
            </a:ln>
            <a:effectLst/>
          </p:spPr>
          <p:txBody>
            <a:bodyPr wrap="none" anchor="ctr"/>
            <a:lstStyle/>
            <a:p>
              <a:endParaRPr lang="fr-FR"/>
            </a:p>
          </p:txBody>
        </p:sp>
        <p:sp>
          <p:nvSpPr>
            <p:cNvPr id="831502" name="AutoShape 14"/>
            <p:cNvSpPr>
              <a:spLocks noChangeArrowheads="1"/>
            </p:cNvSpPr>
            <p:nvPr userDrawn="1"/>
          </p:nvSpPr>
          <p:spPr bwMode="auto">
            <a:xfrm>
              <a:off x="3424" y="2387"/>
              <a:ext cx="318" cy="114"/>
            </a:xfrm>
            <a:prstGeom prst="roundRect">
              <a:avLst>
                <a:gd name="adj" fmla="val 50000"/>
              </a:avLst>
            </a:prstGeom>
            <a:solidFill>
              <a:srgbClr val="C1C6D7"/>
            </a:solidFill>
            <a:ln w="9525">
              <a:noFill/>
              <a:round/>
              <a:headEnd/>
              <a:tailEnd/>
            </a:ln>
            <a:effectLst/>
          </p:spPr>
          <p:txBody>
            <a:bodyPr wrap="none" anchor="ctr"/>
            <a:lstStyle/>
            <a:p>
              <a:pPr algn="ctr"/>
              <a:endParaRPr lang="fr-FR"/>
            </a:p>
          </p:txBody>
        </p:sp>
      </p:grpSp>
      <p:sp>
        <p:nvSpPr>
          <p:cNvPr id="831503" name="AutoShape 15"/>
          <p:cNvSpPr>
            <a:spLocks noGrp="1" noChangeArrowheads="1"/>
          </p:cNvSpPr>
          <p:nvPr>
            <p:ph type="title"/>
          </p:nvPr>
        </p:nvSpPr>
        <p:spPr bwMode="auto">
          <a:xfrm>
            <a:off x="169863" y="188913"/>
            <a:ext cx="9082087" cy="820737"/>
          </a:xfrm>
          <a:prstGeom prst="roundRect">
            <a:avLst>
              <a:gd name="adj" fmla="val 50000"/>
            </a:avLst>
          </a:prstGeom>
          <a:solidFill>
            <a:srgbClr val="174A7C"/>
          </a:solidFill>
          <a:ln w="9525">
            <a:noFill/>
            <a:round/>
            <a:headEnd/>
            <a:tailEnd/>
          </a:ln>
          <a:effectLst/>
        </p:spPr>
        <p:txBody>
          <a:bodyPr vert="horz" wrap="none" lIns="180000" tIns="0" rIns="180000" bIns="0" numCol="1" anchor="ctr" anchorCtr="0" compatLnSpc="1">
            <a:prstTxWarp prst="textNoShape">
              <a:avLst/>
            </a:prstTxWarp>
            <a:spAutoFit/>
          </a:bodyPr>
          <a:lstStyle/>
          <a:p>
            <a:pPr lvl="0"/>
            <a:r>
              <a:rPr lang="fr-FR" smtClean="0"/>
              <a:t>Cliquez pour modifier le style du titre</a:t>
            </a:r>
          </a:p>
        </p:txBody>
      </p:sp>
      <p:sp>
        <p:nvSpPr>
          <p:cNvPr id="831504" name="Rectangle 16"/>
          <p:cNvSpPr>
            <a:spLocks noGrp="1" noChangeArrowheads="1"/>
          </p:cNvSpPr>
          <p:nvPr>
            <p:ph type="body" idx="1"/>
          </p:nvPr>
        </p:nvSpPr>
        <p:spPr bwMode="auto">
          <a:xfrm>
            <a:off x="457200" y="1366838"/>
            <a:ext cx="82296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31505" name="Rectangle 17"/>
          <p:cNvSpPr>
            <a:spLocks noGrp="1" noChangeArrowheads="1"/>
          </p:cNvSpPr>
          <p:nvPr>
            <p:ph type="ftr" sz="quarter" idx="3"/>
          </p:nvPr>
        </p:nvSpPr>
        <p:spPr bwMode="auto">
          <a:xfrm>
            <a:off x="585788" y="6507163"/>
            <a:ext cx="3324225"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100">
                <a:solidFill>
                  <a:srgbClr val="1E4C7C"/>
                </a:solidFill>
              </a:defRPr>
            </a:lvl1pPr>
          </a:lstStyle>
          <a:p>
            <a:r>
              <a:rPr lang="fr-FR"/>
              <a:t> - </a:t>
            </a:r>
            <a:fld id="{AE1FDD2A-5034-4711-8C42-D4C7201E617D}" type="datetime1">
              <a:rPr lang="fr-FR"/>
              <a:pPr/>
              <a:t>27/10/2014</a:t>
            </a:fld>
            <a:endParaRPr lang="fr-FR"/>
          </a:p>
        </p:txBody>
      </p:sp>
      <p:sp>
        <p:nvSpPr>
          <p:cNvPr id="831506" name="Rectangle 18"/>
          <p:cNvSpPr>
            <a:spLocks noGrp="1" noChangeArrowheads="1"/>
          </p:cNvSpPr>
          <p:nvPr>
            <p:ph type="sldNum" sz="quarter" idx="4"/>
          </p:nvPr>
        </p:nvSpPr>
        <p:spPr bwMode="auto">
          <a:xfrm>
            <a:off x="8532813" y="6508750"/>
            <a:ext cx="611187"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1E4C7C"/>
                </a:solidFill>
              </a:defRPr>
            </a:lvl1pPr>
          </a:lstStyle>
          <a:p>
            <a:fld id="{A3882771-4753-4C02-A9F5-76405636AA77}" type="slidenum">
              <a:rPr lang="fr-FR"/>
              <a:pPr/>
              <a:t>‹N°›</a:t>
            </a:fld>
            <a:endParaRPr lang="fr-FR"/>
          </a:p>
        </p:txBody>
      </p:sp>
      <p:pic>
        <p:nvPicPr>
          <p:cNvPr id="831507" name="Picture 19" descr="fond2"/>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831508" name="Rectangle 20"/>
          <p:cNvSpPr>
            <a:spLocks noChangeArrowheads="1"/>
          </p:cNvSpPr>
          <p:nvPr/>
        </p:nvSpPr>
        <p:spPr bwMode="auto">
          <a:xfrm>
            <a:off x="0" y="0"/>
            <a:ext cx="9144000" cy="404813"/>
          </a:xfrm>
          <a:prstGeom prst="rect">
            <a:avLst/>
          </a:prstGeom>
          <a:solidFill>
            <a:srgbClr val="1E4C7C"/>
          </a:solidFill>
          <a:ln w="9525">
            <a:noFill/>
            <a:miter lim="800000"/>
            <a:headEnd/>
            <a:tailEnd/>
          </a:ln>
          <a:effectLst/>
        </p:spPr>
        <p:txBody>
          <a:bodyPr wrap="none" anchor="ctr"/>
          <a:lstStyle/>
          <a:p>
            <a:endParaRPr lang="fr-FR"/>
          </a:p>
        </p:txBody>
      </p:sp>
    </p:spTree>
  </p:cSld>
  <p:clrMap bg1="lt1" tx1="dk1" bg2="lt2" tx2="dk2" accent1="accent1" accent2="accent2" accent3="accent3" accent4="accent4" accent5="accent5" accent6="accent6" hlink="hlink" folHlink="folHlink"/>
  <p:sldLayoutIdLst>
    <p:sldLayoutId id="214748365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fontAlgn="base">
        <a:spcBef>
          <a:spcPct val="0"/>
        </a:spcBef>
        <a:spcAft>
          <a:spcPct val="0"/>
        </a:spcAft>
        <a:defRPr sz="3800" b="1">
          <a:solidFill>
            <a:schemeClr val="bg1"/>
          </a:solidFill>
          <a:latin typeface="+mj-lt"/>
          <a:ea typeface="+mj-ea"/>
          <a:cs typeface="+mj-cs"/>
        </a:defRPr>
      </a:lvl1pPr>
      <a:lvl2pPr algn="l" rtl="0" fontAlgn="base">
        <a:spcBef>
          <a:spcPct val="0"/>
        </a:spcBef>
        <a:spcAft>
          <a:spcPct val="0"/>
        </a:spcAft>
        <a:defRPr sz="3800" b="1">
          <a:solidFill>
            <a:schemeClr val="bg1"/>
          </a:solidFill>
          <a:latin typeface="Arial" charset="0"/>
        </a:defRPr>
      </a:lvl2pPr>
      <a:lvl3pPr algn="l" rtl="0" fontAlgn="base">
        <a:spcBef>
          <a:spcPct val="0"/>
        </a:spcBef>
        <a:spcAft>
          <a:spcPct val="0"/>
        </a:spcAft>
        <a:defRPr sz="3800" b="1">
          <a:solidFill>
            <a:schemeClr val="bg1"/>
          </a:solidFill>
          <a:latin typeface="Arial" charset="0"/>
        </a:defRPr>
      </a:lvl3pPr>
      <a:lvl4pPr algn="l" rtl="0" fontAlgn="base">
        <a:spcBef>
          <a:spcPct val="0"/>
        </a:spcBef>
        <a:spcAft>
          <a:spcPct val="0"/>
        </a:spcAft>
        <a:defRPr sz="3800" b="1">
          <a:solidFill>
            <a:schemeClr val="bg1"/>
          </a:solidFill>
          <a:latin typeface="Arial" charset="0"/>
        </a:defRPr>
      </a:lvl4pPr>
      <a:lvl5pPr algn="l" rtl="0" fontAlgn="base">
        <a:spcBef>
          <a:spcPct val="0"/>
        </a:spcBef>
        <a:spcAft>
          <a:spcPct val="0"/>
        </a:spcAft>
        <a:defRPr sz="3800" b="1">
          <a:solidFill>
            <a:schemeClr val="bg1"/>
          </a:solidFill>
          <a:latin typeface="Arial" charset="0"/>
        </a:defRPr>
      </a:lvl5pPr>
      <a:lvl6pPr marL="457200" algn="l" rtl="0" fontAlgn="base">
        <a:spcBef>
          <a:spcPct val="0"/>
        </a:spcBef>
        <a:spcAft>
          <a:spcPct val="0"/>
        </a:spcAft>
        <a:defRPr sz="3800" b="1">
          <a:solidFill>
            <a:schemeClr val="bg1"/>
          </a:solidFill>
          <a:latin typeface="Arial" charset="0"/>
        </a:defRPr>
      </a:lvl6pPr>
      <a:lvl7pPr marL="914400" algn="l" rtl="0" fontAlgn="base">
        <a:spcBef>
          <a:spcPct val="0"/>
        </a:spcBef>
        <a:spcAft>
          <a:spcPct val="0"/>
        </a:spcAft>
        <a:defRPr sz="3800" b="1">
          <a:solidFill>
            <a:schemeClr val="bg1"/>
          </a:solidFill>
          <a:latin typeface="Arial" charset="0"/>
        </a:defRPr>
      </a:lvl7pPr>
      <a:lvl8pPr marL="1371600" algn="l" rtl="0" fontAlgn="base">
        <a:spcBef>
          <a:spcPct val="0"/>
        </a:spcBef>
        <a:spcAft>
          <a:spcPct val="0"/>
        </a:spcAft>
        <a:defRPr sz="3800" b="1">
          <a:solidFill>
            <a:schemeClr val="bg1"/>
          </a:solidFill>
          <a:latin typeface="Arial" charset="0"/>
        </a:defRPr>
      </a:lvl8pPr>
      <a:lvl9pPr marL="1828800" algn="l" rtl="0" fontAlgn="base">
        <a:spcBef>
          <a:spcPct val="0"/>
        </a:spcBef>
        <a:spcAft>
          <a:spcPct val="0"/>
        </a:spcAft>
        <a:defRPr sz="3800" b="1">
          <a:solidFill>
            <a:schemeClr val="bg1"/>
          </a:solidFill>
          <a:latin typeface="Arial" charset="0"/>
        </a:defRPr>
      </a:lvl9pPr>
    </p:titleStyle>
    <p:bodyStyle>
      <a:lvl1pPr marL="263525" indent="-263525" algn="just" rtl="0" fontAlgn="base">
        <a:spcBef>
          <a:spcPct val="20000"/>
        </a:spcBef>
        <a:spcAft>
          <a:spcPct val="0"/>
        </a:spcAft>
        <a:buSzPct val="150000"/>
        <a:buBlip>
          <a:blip r:embed="rId16"/>
        </a:buBlip>
        <a:defRPr sz="2500" b="1">
          <a:solidFill>
            <a:srgbClr val="1E4C7C"/>
          </a:solidFill>
          <a:latin typeface="+mn-lt"/>
          <a:ea typeface="+mn-ea"/>
          <a:cs typeface="+mn-cs"/>
        </a:defRPr>
      </a:lvl1pPr>
      <a:lvl2pPr marL="628650" indent="-185738" algn="just" rtl="0" fontAlgn="base">
        <a:spcBef>
          <a:spcPct val="20000"/>
        </a:spcBef>
        <a:spcAft>
          <a:spcPct val="0"/>
        </a:spcAft>
        <a:buClr>
          <a:srgbClr val="FF0000"/>
        </a:buClr>
        <a:buSzPct val="90000"/>
        <a:buFont typeface="Wingdings 2" pitchFamily="18" charset="2"/>
        <a:buChar char=""/>
        <a:defRPr sz="2100" b="1">
          <a:solidFill>
            <a:srgbClr val="1E4C7C"/>
          </a:solidFill>
          <a:latin typeface="+mn-lt"/>
        </a:defRPr>
      </a:lvl2pPr>
      <a:lvl3pPr marL="982663" indent="-174625" algn="just" rtl="0" fontAlgn="base">
        <a:spcBef>
          <a:spcPct val="20000"/>
        </a:spcBef>
        <a:spcAft>
          <a:spcPct val="0"/>
        </a:spcAft>
        <a:buSzPct val="80000"/>
        <a:buFont typeface="Wingdings 2" pitchFamily="18" charset="2"/>
        <a:buChar char=""/>
        <a:defRPr sz="1900" b="1">
          <a:solidFill>
            <a:srgbClr val="1E4C7C"/>
          </a:solidFill>
          <a:latin typeface="+mn-lt"/>
        </a:defRPr>
      </a:lvl3pPr>
      <a:lvl4pPr marL="1349375" indent="-187325" algn="just" rtl="0" fontAlgn="base">
        <a:spcBef>
          <a:spcPct val="20000"/>
        </a:spcBef>
        <a:spcAft>
          <a:spcPct val="0"/>
        </a:spcAft>
        <a:buClr>
          <a:srgbClr val="3D445B"/>
        </a:buClr>
        <a:buSzPct val="80000"/>
        <a:buFont typeface="Wingdings 2" pitchFamily="18" charset="2"/>
        <a:buBlip>
          <a:blip r:embed="rId17"/>
        </a:buBlip>
        <a:defRPr sz="1900" i="1">
          <a:solidFill>
            <a:srgbClr val="1E4C7C"/>
          </a:solidFill>
          <a:latin typeface="+mn-lt"/>
        </a:defRPr>
      </a:lvl4pPr>
      <a:lvl5pPr marL="1703388" indent="-174625" algn="just" rtl="0" fontAlgn="base">
        <a:spcBef>
          <a:spcPct val="20000"/>
        </a:spcBef>
        <a:spcAft>
          <a:spcPct val="0"/>
        </a:spcAft>
        <a:buSzPct val="75000"/>
        <a:buBlip>
          <a:blip r:embed="rId18"/>
        </a:buBlip>
        <a:defRPr sz="1600">
          <a:solidFill>
            <a:srgbClr val="1E4C7C"/>
          </a:solidFill>
          <a:latin typeface="+mn-lt"/>
        </a:defRPr>
      </a:lvl5pPr>
      <a:lvl6pPr marL="2160588" indent="-174625" algn="just" rtl="0" fontAlgn="base">
        <a:spcBef>
          <a:spcPct val="20000"/>
        </a:spcBef>
        <a:spcAft>
          <a:spcPct val="0"/>
        </a:spcAft>
        <a:buSzPct val="75000"/>
        <a:buBlip>
          <a:blip r:embed="rId18"/>
        </a:buBlip>
        <a:defRPr sz="1600">
          <a:solidFill>
            <a:srgbClr val="1E4C7C"/>
          </a:solidFill>
          <a:latin typeface="+mn-lt"/>
        </a:defRPr>
      </a:lvl6pPr>
      <a:lvl7pPr marL="2617788" indent="-174625" algn="just" rtl="0" fontAlgn="base">
        <a:spcBef>
          <a:spcPct val="20000"/>
        </a:spcBef>
        <a:spcAft>
          <a:spcPct val="0"/>
        </a:spcAft>
        <a:buSzPct val="75000"/>
        <a:buBlip>
          <a:blip r:embed="rId18"/>
        </a:buBlip>
        <a:defRPr sz="1600">
          <a:solidFill>
            <a:srgbClr val="1E4C7C"/>
          </a:solidFill>
          <a:latin typeface="+mn-lt"/>
        </a:defRPr>
      </a:lvl7pPr>
      <a:lvl8pPr marL="3074988" indent="-174625" algn="just" rtl="0" fontAlgn="base">
        <a:spcBef>
          <a:spcPct val="20000"/>
        </a:spcBef>
        <a:spcAft>
          <a:spcPct val="0"/>
        </a:spcAft>
        <a:buSzPct val="75000"/>
        <a:buBlip>
          <a:blip r:embed="rId18"/>
        </a:buBlip>
        <a:defRPr sz="1600">
          <a:solidFill>
            <a:srgbClr val="1E4C7C"/>
          </a:solidFill>
          <a:latin typeface="+mn-lt"/>
        </a:defRPr>
      </a:lvl8pPr>
      <a:lvl9pPr marL="3532188" indent="-174625" algn="just" rtl="0" fontAlgn="base">
        <a:spcBef>
          <a:spcPct val="20000"/>
        </a:spcBef>
        <a:spcAft>
          <a:spcPct val="0"/>
        </a:spcAft>
        <a:buSzPct val="75000"/>
        <a:buBlip>
          <a:blip r:embed="rId18"/>
        </a:buBlip>
        <a:defRPr sz="1600">
          <a:solidFill>
            <a:srgbClr val="1E4C7C"/>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9.wmf"/><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8.wmf"/><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84.wmf"/><Relationship Id="rId5" Type="http://schemas.openxmlformats.org/officeDocument/2006/relationships/oleObject" Target="../embeddings/oleObject3.bin"/><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chart" Target="../charts/char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chart" Target="../charts/char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AutoShape 2"/>
          <p:cNvSpPr>
            <a:spLocks noGrp="1" noChangeArrowheads="1"/>
          </p:cNvSpPr>
          <p:nvPr>
            <p:ph type="ctrTitle"/>
          </p:nvPr>
        </p:nvSpPr>
        <p:spPr>
          <a:xfrm>
            <a:off x="683568" y="1916832"/>
            <a:ext cx="7776864" cy="2250519"/>
          </a:xfrm>
          <a:ln/>
        </p:spPr>
        <p:txBody>
          <a:bodyPr wrap="square" lIns="0" rIns="0"/>
          <a:lstStyle/>
          <a:p>
            <a:pPr>
              <a:lnSpc>
                <a:spcPct val="100000"/>
              </a:lnSpc>
              <a:spcBef>
                <a:spcPts val="1800"/>
              </a:spcBef>
              <a:spcAft>
                <a:spcPts val="0"/>
              </a:spcAft>
            </a:pPr>
            <a:r>
              <a:rPr lang="fr-FR" sz="3000" dirty="0" err="1" smtClean="0"/>
              <a:t>Perceptual</a:t>
            </a:r>
            <a:r>
              <a:rPr lang="fr-FR" sz="3000" dirty="0" smtClean="0"/>
              <a:t> factor and </a:t>
            </a:r>
            <a:r>
              <a:rPr lang="fr-FR" sz="3000" dirty="0" err="1" smtClean="0"/>
              <a:t>quality</a:t>
            </a:r>
            <a:r>
              <a:rPr lang="fr-FR" sz="3000" dirty="0" smtClean="0"/>
              <a:t> </a:t>
            </a:r>
            <a:r>
              <a:rPr lang="fr-FR" sz="3000" dirty="0" err="1" smtClean="0"/>
              <a:t>metrics</a:t>
            </a:r>
            <a:r>
              <a:rPr lang="fr-FR" sz="3000" dirty="0" smtClean="0"/>
              <a:t> for 3D </a:t>
            </a:r>
            <a:r>
              <a:rPr lang="fr-FR" sz="3000" dirty="0" err="1" smtClean="0"/>
              <a:t>meshes</a:t>
            </a:r>
            <a:r>
              <a:rPr lang="fr-FR" sz="3200" dirty="0" smtClean="0"/>
              <a:t/>
            </a:r>
            <a:br>
              <a:rPr lang="fr-FR" sz="3200" dirty="0" smtClean="0"/>
            </a:br>
            <a:r>
              <a:rPr lang="fr-FR" sz="1400" b="0" dirty="0" smtClean="0"/>
              <a:t/>
            </a:r>
            <a:br>
              <a:rPr lang="fr-FR" sz="1400" b="0" dirty="0" smtClean="0"/>
            </a:br>
            <a:r>
              <a:rPr lang="fr-FR" sz="3000" b="0" dirty="0" smtClean="0"/>
              <a:t>Applications to compression</a:t>
            </a:r>
            <a:endParaRPr lang="fr-FR" sz="3000" b="0" dirty="0">
              <a:cs typeface="+mj-cs"/>
            </a:endParaRPr>
          </a:p>
        </p:txBody>
      </p:sp>
      <p:sp>
        <p:nvSpPr>
          <p:cNvPr id="827396" name="AutoShape 4"/>
          <p:cNvSpPr>
            <a:spLocks noChangeArrowheads="1"/>
          </p:cNvSpPr>
          <p:nvPr/>
        </p:nvSpPr>
        <p:spPr bwMode="auto">
          <a:xfrm>
            <a:off x="2411760" y="6326188"/>
            <a:ext cx="6624735" cy="432792"/>
          </a:xfrm>
          <a:prstGeom prst="roundRect">
            <a:avLst>
              <a:gd name="adj" fmla="val 50000"/>
            </a:avLst>
          </a:prstGeom>
          <a:solidFill>
            <a:srgbClr val="174A7C"/>
          </a:solidFill>
          <a:ln w="9525">
            <a:noFill/>
            <a:round/>
            <a:headEnd/>
            <a:tailEnd/>
          </a:ln>
          <a:effectLst/>
        </p:spPr>
        <p:txBody>
          <a:bodyPr wrap="square" lIns="180000" rIns="180000">
            <a:spAutoFit/>
          </a:bodyPr>
          <a:lstStyle/>
          <a:p>
            <a:pPr algn="ctr"/>
            <a:r>
              <a:rPr lang="en-US" sz="1400" b="1" dirty="0" smtClean="0">
                <a:solidFill>
                  <a:schemeClr val="bg1"/>
                </a:solidFill>
              </a:rPr>
              <a:t>Technical Committee on Human Perception and Multimedia Computing</a:t>
            </a:r>
            <a:endParaRPr lang="fr-FR" sz="1400" b="1" dirty="0">
              <a:solidFill>
                <a:schemeClr val="bg1"/>
              </a:solidFill>
            </a:endParaRPr>
          </a:p>
        </p:txBody>
      </p:sp>
      <p:sp>
        <p:nvSpPr>
          <p:cNvPr id="8" name="Rectangle 7"/>
          <p:cNvSpPr/>
          <p:nvPr/>
        </p:nvSpPr>
        <p:spPr>
          <a:xfrm>
            <a:off x="2555776" y="5085184"/>
            <a:ext cx="4517199" cy="984885"/>
          </a:xfrm>
          <a:prstGeom prst="rect">
            <a:avLst/>
          </a:prstGeom>
        </p:spPr>
        <p:txBody>
          <a:bodyPr wrap="none">
            <a:spAutoFit/>
          </a:bodyPr>
          <a:lstStyle/>
          <a:p>
            <a:pPr algn="ctr">
              <a:spcBef>
                <a:spcPts val="1200"/>
              </a:spcBef>
              <a:defRPr/>
            </a:pPr>
            <a:r>
              <a:rPr lang="fr-FR" sz="2400" b="1" dirty="0" smtClean="0">
                <a:solidFill>
                  <a:srgbClr val="1E4C7C"/>
                </a:solidFill>
                <a:effectLst>
                  <a:outerShdw blurRad="38100" dist="38100" dir="2700000" algn="tl">
                    <a:srgbClr val="C0C0C0"/>
                  </a:outerShdw>
                </a:effectLst>
                <a:latin typeface="Trebuchet MS" pitchFamily="34" charset="0"/>
              </a:rPr>
              <a:t>Université de Lyon, INSA-Lyon</a:t>
            </a:r>
          </a:p>
          <a:p>
            <a:pPr algn="ctr">
              <a:spcBef>
                <a:spcPts val="1200"/>
              </a:spcBef>
              <a:defRPr/>
            </a:pPr>
            <a:r>
              <a:rPr lang="fr-FR" sz="2400" b="1" dirty="0" smtClean="0">
                <a:solidFill>
                  <a:srgbClr val="1E4C7C"/>
                </a:solidFill>
                <a:effectLst>
                  <a:outerShdw blurRad="38100" dist="38100" dir="2700000" algn="tl">
                    <a:srgbClr val="C0C0C0"/>
                  </a:outerShdw>
                </a:effectLst>
                <a:latin typeface="Trebuchet MS" pitchFamily="34" charset="0"/>
              </a:rPr>
              <a:t>LIRIS UMR CNRS 5205</a:t>
            </a:r>
          </a:p>
        </p:txBody>
      </p:sp>
      <p:sp>
        <p:nvSpPr>
          <p:cNvPr id="9" name="Rectangle 8"/>
          <p:cNvSpPr/>
          <p:nvPr/>
        </p:nvSpPr>
        <p:spPr>
          <a:xfrm>
            <a:off x="3419872" y="4437112"/>
            <a:ext cx="2752677" cy="461665"/>
          </a:xfrm>
          <a:prstGeom prst="rect">
            <a:avLst/>
          </a:prstGeom>
        </p:spPr>
        <p:txBody>
          <a:bodyPr wrap="none">
            <a:spAutoFit/>
          </a:bodyPr>
          <a:lstStyle/>
          <a:p>
            <a:pPr>
              <a:spcBef>
                <a:spcPts val="1200"/>
              </a:spcBef>
              <a:defRPr/>
            </a:pPr>
            <a:r>
              <a:rPr lang="fr-FR" sz="2400" b="1" dirty="0" smtClean="0">
                <a:solidFill>
                  <a:schemeClr val="bg1">
                    <a:lumMod val="10000"/>
                  </a:schemeClr>
                </a:solidFill>
                <a:effectLst>
                  <a:outerShdw blurRad="38100" dist="38100" dir="2700000" algn="tl">
                    <a:srgbClr val="C0C0C0"/>
                  </a:outerShdw>
                </a:effectLst>
                <a:latin typeface="Trebuchet MS" pitchFamily="34" charset="0"/>
              </a:rPr>
              <a:t>Guillaume </a:t>
            </a:r>
            <a:r>
              <a:rPr lang="fr-FR" sz="2400" b="1" dirty="0" err="1" smtClean="0">
                <a:solidFill>
                  <a:schemeClr val="bg1">
                    <a:lumMod val="10000"/>
                  </a:schemeClr>
                </a:solidFill>
                <a:effectLst>
                  <a:outerShdw blurRad="38100" dist="38100" dir="2700000" algn="tl">
                    <a:srgbClr val="C0C0C0"/>
                  </a:outerShdw>
                </a:effectLst>
                <a:latin typeface="Trebuchet MS" pitchFamily="34" charset="0"/>
              </a:rPr>
              <a:t>Lavoué</a:t>
            </a:r>
            <a:endParaRPr lang="fr-FR" sz="2400" b="1" dirty="0" smtClean="0">
              <a:solidFill>
                <a:schemeClr val="bg1">
                  <a:lumMod val="10000"/>
                </a:schemeClr>
              </a:solidFill>
              <a:effectLst>
                <a:outerShdw blurRad="38100" dist="38100" dir="2700000" algn="tl">
                  <a:srgbClr val="C0C0C0"/>
                </a:outerShdw>
              </a:effectLst>
              <a:latin typeface="Trebuchet MS" pitchFamily="34" charset="0"/>
            </a:endParaRPr>
          </a:p>
        </p:txBody>
      </p:sp>
      <p:pic>
        <p:nvPicPr>
          <p:cNvPr id="10" name="Picture 13" descr="insa"/>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536" y="5301208"/>
            <a:ext cx="1563688" cy="831850"/>
          </a:xfrm>
          <a:prstGeom prst="rect">
            <a:avLst/>
          </a:prstGeom>
          <a:noFill/>
        </p:spPr>
      </p:pic>
    </p:spTree>
  </p:cSld>
  <p:clrMapOvr>
    <a:masterClrMapping/>
  </p:clrMapOvr>
  <p:transition advTm="4514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8"/>
          <p:cNvSpPr txBox="1">
            <a:spLocks noChangeArrowheads="1"/>
          </p:cNvSpPr>
          <p:nvPr/>
        </p:nvSpPr>
        <p:spPr bwMode="auto">
          <a:xfrm>
            <a:off x="251520" y="819869"/>
            <a:ext cx="8892480" cy="1384995"/>
          </a:xfrm>
          <a:prstGeom prst="rect">
            <a:avLst/>
          </a:prstGeom>
          <a:noFill/>
          <a:ln w="9525">
            <a:noFill/>
            <a:miter lim="800000"/>
            <a:headEnd/>
            <a:tailEnd/>
          </a:ln>
          <a:effectLst/>
        </p:spPr>
        <p:txBody>
          <a:bodyPr wrap="square">
            <a:spAutoFit/>
          </a:bodyPr>
          <a:lstStyle/>
          <a:p>
            <a:pPr>
              <a:spcBef>
                <a:spcPct val="50000"/>
              </a:spcBef>
            </a:pPr>
            <a:r>
              <a:rPr lang="fr-FR" sz="2400" dirty="0" smtClean="0">
                <a:solidFill>
                  <a:srgbClr val="C00000"/>
                </a:solidFill>
              </a:rPr>
              <a:t>How to use </a:t>
            </a:r>
            <a:r>
              <a:rPr lang="fr-FR" sz="2400" dirty="0" err="1" smtClean="0">
                <a:solidFill>
                  <a:srgbClr val="C00000"/>
                </a:solidFill>
              </a:rPr>
              <a:t>it</a:t>
            </a:r>
            <a:r>
              <a:rPr lang="fr-FR" sz="2400" dirty="0" smtClean="0">
                <a:solidFill>
                  <a:srgbClr val="C00000"/>
                </a:solidFill>
              </a:rPr>
              <a:t>?</a:t>
            </a:r>
            <a:r>
              <a:rPr lang="fr-FR" sz="2400" dirty="0" smtClean="0"/>
              <a:t> </a:t>
            </a:r>
            <a:r>
              <a:rPr lang="en-US" sz="2400" dirty="0" smtClean="0"/>
              <a:t>Low frequency distortions are less visible than high frequency ones. </a:t>
            </a:r>
            <a:endParaRPr lang="fr-FR" sz="2400" dirty="0" smtClean="0"/>
          </a:p>
          <a:p>
            <a:pPr>
              <a:spcBef>
                <a:spcPct val="50000"/>
              </a:spcBef>
            </a:pPr>
            <a:endParaRPr lang="fr-FR" sz="2400" dirty="0" smtClean="0">
              <a:solidFill>
                <a:schemeClr val="hlink"/>
              </a:solidFill>
              <a:effectLst>
                <a:outerShdw blurRad="38100" dist="38100" dir="2700000" algn="tl">
                  <a:srgbClr val="C0C0C0"/>
                </a:outerShdw>
              </a:effectLst>
              <a:latin typeface="Tahoma" pitchFamily="34" charset="0"/>
            </a:endParaRPr>
          </a:p>
        </p:txBody>
      </p:sp>
      <p:sp>
        <p:nvSpPr>
          <p:cNvPr id="12" name="Espace réservé du numéro de diapositive 3"/>
          <p:cNvSpPr>
            <a:spLocks noGrp="1"/>
          </p:cNvSpPr>
          <p:nvPr>
            <p:ph type="sldNum" sz="quarter" idx="10"/>
          </p:nvPr>
        </p:nvSpPr>
        <p:spPr>
          <a:xfrm>
            <a:off x="8513763" y="6570663"/>
            <a:ext cx="477837" cy="287337"/>
          </a:xfrm>
        </p:spPr>
        <p:txBody>
          <a:bodyPr/>
          <a:lstStyle/>
          <a:p>
            <a:fld id="{B2D63F90-7796-4D4A-87F6-A66064A689D2}" type="slidenum">
              <a:rPr lang="fr-FR" smtClean="0"/>
              <a:pPr/>
              <a:t>10</a:t>
            </a:fld>
            <a:endParaRPr lang="fr-FR" dirty="0"/>
          </a:p>
        </p:txBody>
      </p:sp>
      <p:sp>
        <p:nvSpPr>
          <p:cNvPr id="13" name="Espace réservé du numéro de diapositive 4"/>
          <p:cNvSpPr txBox="1">
            <a:spLocks/>
          </p:cNvSpPr>
          <p:nvPr/>
        </p:nvSpPr>
        <p:spPr>
          <a:xfrm>
            <a:off x="8532813" y="6076702"/>
            <a:ext cx="611187" cy="304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9B7FB21-30AA-4806-B0AA-05C00EF7594A}" type="slidenum">
              <a:rPr kumimoji="0" lang="fr-FR"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fr-FR" sz="1800" b="0"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1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4408" y="4002141"/>
            <a:ext cx="3611568" cy="2414910"/>
          </a:xfrm>
          <a:prstGeom prst="rect">
            <a:avLst/>
          </a:prstGeom>
          <a:noFill/>
          <a:ln w="9525">
            <a:noFill/>
            <a:miter lim="800000"/>
            <a:headEnd/>
            <a:tailEnd/>
          </a:ln>
        </p:spPr>
      </p:pic>
      <p:pic>
        <p:nvPicPr>
          <p:cNvPr id="16"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5251" y="3997961"/>
            <a:ext cx="3615747" cy="2419090"/>
          </a:xfrm>
          <a:prstGeom prst="rect">
            <a:avLst/>
          </a:prstGeom>
          <a:noFill/>
          <a:ln w="9525">
            <a:noFill/>
            <a:miter lim="800000"/>
            <a:headEnd/>
            <a:tailEnd/>
          </a:ln>
        </p:spPr>
      </p:pic>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5251" y="1569646"/>
            <a:ext cx="3615747" cy="2448118"/>
          </a:xfrm>
          <a:prstGeom prst="rect">
            <a:avLst/>
          </a:prstGeom>
          <a:noFill/>
          <a:ln w="9525">
            <a:noFill/>
            <a:miter lim="800000"/>
            <a:headEnd/>
            <a:tailEnd/>
          </a:ln>
        </p:spPr>
      </p:pic>
      <p:pic>
        <p:nvPicPr>
          <p:cNvPr id="1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4408" y="1569491"/>
            <a:ext cx="3611568" cy="2448273"/>
          </a:xfrm>
          <a:prstGeom prst="rect">
            <a:avLst/>
          </a:prstGeom>
          <a:noFill/>
          <a:ln w="9525">
            <a:noFill/>
            <a:miter lim="800000"/>
            <a:headEnd/>
            <a:tailEnd/>
          </a:ln>
        </p:spPr>
      </p:pic>
      <p:sp>
        <p:nvSpPr>
          <p:cNvPr id="19" name="Rectangle 18"/>
          <p:cNvSpPr/>
          <p:nvPr/>
        </p:nvSpPr>
        <p:spPr>
          <a:xfrm>
            <a:off x="755576" y="4149080"/>
            <a:ext cx="2031262" cy="369332"/>
          </a:xfrm>
          <a:prstGeom prst="rect">
            <a:avLst/>
          </a:prstGeom>
        </p:spPr>
        <p:txBody>
          <a:bodyPr wrap="none">
            <a:spAutoFit/>
          </a:bodyPr>
          <a:lstStyle/>
          <a:p>
            <a:r>
              <a:rPr lang="fr-FR" dirty="0" smtClean="0">
                <a:solidFill>
                  <a:schemeClr val="tx1">
                    <a:lumMod val="65000"/>
                    <a:lumOff val="35000"/>
                  </a:schemeClr>
                </a:solidFill>
              </a:rPr>
              <a:t>[Wang et al. 2011]</a:t>
            </a:r>
          </a:p>
        </p:txBody>
      </p:sp>
      <p:sp>
        <p:nvSpPr>
          <p:cNvPr id="20" name="Rectangle 19"/>
          <p:cNvSpPr/>
          <p:nvPr/>
        </p:nvSpPr>
        <p:spPr>
          <a:xfrm>
            <a:off x="5508104" y="4221088"/>
            <a:ext cx="1877437" cy="369332"/>
          </a:xfrm>
          <a:prstGeom prst="rect">
            <a:avLst/>
          </a:prstGeom>
        </p:spPr>
        <p:txBody>
          <a:bodyPr wrap="none">
            <a:spAutoFit/>
          </a:bodyPr>
          <a:lstStyle/>
          <a:p>
            <a:r>
              <a:rPr lang="fr-FR" dirty="0" smtClean="0">
                <a:solidFill>
                  <a:schemeClr val="tx1">
                    <a:lumMod val="65000"/>
                    <a:lumOff val="35000"/>
                  </a:schemeClr>
                </a:solidFill>
              </a:rPr>
              <a:t>[Cho et al. 2006]</a:t>
            </a:r>
          </a:p>
        </p:txBody>
      </p:sp>
      <p:sp>
        <p:nvSpPr>
          <p:cNvPr id="21" name="ZoneTexte 20"/>
          <p:cNvSpPr txBox="1"/>
          <p:nvPr/>
        </p:nvSpPr>
        <p:spPr>
          <a:xfrm>
            <a:off x="3635896" y="3573016"/>
            <a:ext cx="2016224" cy="523220"/>
          </a:xfrm>
          <a:prstGeom prst="rect">
            <a:avLst/>
          </a:prstGeom>
          <a:noFill/>
        </p:spPr>
        <p:txBody>
          <a:bodyPr wrap="square" rtlCol="0">
            <a:spAutoFit/>
          </a:bodyPr>
          <a:lstStyle/>
          <a:p>
            <a:r>
              <a:rPr lang="fr-FR" sz="2800" dirty="0" err="1" smtClean="0"/>
              <a:t>Better</a:t>
            </a:r>
            <a:r>
              <a:rPr lang="fr-FR" sz="2800" dirty="0" smtClean="0"/>
              <a:t> </a:t>
            </a:r>
            <a:r>
              <a:rPr lang="fr-FR" sz="2800" dirty="0" err="1" smtClean="0"/>
              <a:t>than</a:t>
            </a:r>
            <a:endParaRPr lang="fr-FR" sz="2800" b="1" i="1" dirty="0" smtClean="0">
              <a:solidFill>
                <a:schemeClr val="accent6"/>
              </a:solidFill>
              <a:latin typeface="Times New Roman" pitchFamily="18" charset="0"/>
              <a:cs typeface="Times New Roman" pitchFamily="18" charset="0"/>
            </a:endParaRPr>
          </a:p>
        </p:txBody>
      </p:sp>
      <p:sp>
        <p:nvSpPr>
          <p:cNvPr id="23" name="Titre 1"/>
          <p:cNvSpPr txBox="1">
            <a:spLocks/>
          </p:cNvSpPr>
          <p:nvPr/>
        </p:nvSpPr>
        <p:spPr bwMode="auto">
          <a:xfrm>
            <a:off x="442913" y="15875"/>
            <a:ext cx="8233543"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Contrast</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Sensitivity</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Function</a:t>
            </a:r>
          </a:p>
        </p:txBody>
      </p:sp>
      <p:sp>
        <p:nvSpPr>
          <p:cNvPr id="22" name="ZoneTexte 21"/>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ransition advTm="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42913" y="15875"/>
            <a:ext cx="7513463" cy="908864"/>
          </a:xfrm>
        </p:spPr>
        <p:txBody>
          <a:bodyPr/>
          <a:lstStyle/>
          <a:p>
            <a:r>
              <a:rPr lang="fr-FR" dirty="0" smtClean="0"/>
              <a:t>Visual </a:t>
            </a:r>
            <a:r>
              <a:rPr lang="fr-FR" dirty="0" err="1" smtClean="0"/>
              <a:t>Masking</a:t>
            </a:r>
            <a:endParaRPr lang="fr-FR" dirty="0"/>
          </a:p>
        </p:txBody>
      </p:sp>
      <p:sp>
        <p:nvSpPr>
          <p:cNvPr id="4" name="Espace réservé du numéro de diapositive 3"/>
          <p:cNvSpPr>
            <a:spLocks noGrp="1"/>
          </p:cNvSpPr>
          <p:nvPr>
            <p:ph type="sldNum" sz="quarter" idx="10"/>
          </p:nvPr>
        </p:nvSpPr>
        <p:spPr/>
        <p:txBody>
          <a:bodyPr/>
          <a:lstStyle/>
          <a:p>
            <a:fld id="{B2D63F90-7796-4D4A-87F6-A66064A689D2}" type="slidenum">
              <a:rPr lang="fr-FR" smtClean="0"/>
              <a:pPr/>
              <a:t>11</a:t>
            </a:fld>
            <a:endParaRPr lang="fr-FR"/>
          </a:p>
        </p:txBody>
      </p:sp>
      <p:pic>
        <p:nvPicPr>
          <p:cNvPr id="5" name="Picture 2" descr="C:\MesDossiers\rapport\HDR\style\Template_These\images\chap1-MSDM-mask.png"/>
          <p:cNvPicPr>
            <a:picLocks noChangeAspect="1" noChangeArrowheads="1"/>
          </p:cNvPicPr>
          <p:nvPr/>
        </p:nvPicPr>
        <p:blipFill>
          <a:blip r:embed="rId4" cstate="email">
            <a:extLst>
              <a:ext uri="{28A0092B-C50C-407E-A947-70E740481C1C}">
                <a14:useLocalDpi xmlns:a14="http://schemas.microsoft.com/office/drawing/2010/main"/>
              </a:ext>
            </a:extLst>
          </a:blip>
          <a:srcRect r="57990" b="51724"/>
          <a:stretch>
            <a:fillRect/>
          </a:stretch>
        </p:blipFill>
        <p:spPr bwMode="auto">
          <a:xfrm>
            <a:off x="179512" y="1988840"/>
            <a:ext cx="2723545" cy="2016224"/>
          </a:xfrm>
          <a:prstGeom prst="rect">
            <a:avLst/>
          </a:prstGeom>
          <a:noFill/>
        </p:spPr>
      </p:pic>
      <p:sp>
        <p:nvSpPr>
          <p:cNvPr id="9" name="Rectangle 8"/>
          <p:cNvSpPr/>
          <p:nvPr/>
        </p:nvSpPr>
        <p:spPr>
          <a:xfrm>
            <a:off x="323528" y="1013827"/>
            <a:ext cx="8496944" cy="830997"/>
          </a:xfrm>
          <a:prstGeom prst="rect">
            <a:avLst/>
          </a:prstGeom>
        </p:spPr>
        <p:txBody>
          <a:bodyPr wrap="square">
            <a:spAutoFit/>
          </a:bodyPr>
          <a:lstStyle/>
          <a:p>
            <a:r>
              <a:rPr lang="en-US" sz="2400" dirty="0" smtClean="0">
                <a:latin typeface="Tahoma" pitchFamily="34" charset="0"/>
              </a:rPr>
              <a:t>Visual Masking defines the reduction in the visibility of one stimulus due to the simultaneous presence of another</a:t>
            </a:r>
          </a:p>
        </p:txBody>
      </p:sp>
      <p:sp>
        <p:nvSpPr>
          <p:cNvPr id="10" name="ZoneTexte 9"/>
          <p:cNvSpPr txBox="1"/>
          <p:nvPr/>
        </p:nvSpPr>
        <p:spPr>
          <a:xfrm>
            <a:off x="2555776" y="2276872"/>
            <a:ext cx="3600400" cy="461665"/>
          </a:xfrm>
          <a:prstGeom prst="rect">
            <a:avLst/>
          </a:prstGeom>
          <a:noFill/>
        </p:spPr>
        <p:txBody>
          <a:bodyPr wrap="square" rtlCol="0">
            <a:spAutoFit/>
          </a:bodyPr>
          <a:lstStyle/>
          <a:p>
            <a:pPr algn="ctr"/>
            <a:r>
              <a:rPr lang="fr-FR" dirty="0" err="1" smtClean="0"/>
              <a:t>Geometric</a:t>
            </a:r>
            <a:r>
              <a:rPr lang="fr-FR" dirty="0" smtClean="0"/>
              <a:t> </a:t>
            </a:r>
            <a:r>
              <a:rPr lang="fr-FR" dirty="0" err="1" smtClean="0"/>
              <a:t>quantization</a:t>
            </a:r>
            <a:endParaRPr lang="fr-FR" sz="2400" b="1" i="1" dirty="0" smtClean="0">
              <a:solidFill>
                <a:schemeClr val="accent6"/>
              </a:solidFill>
              <a:latin typeface="Times New Roman" pitchFamily="18" charset="0"/>
              <a:cs typeface="Times New Roman" pitchFamily="18" charset="0"/>
            </a:endParaRPr>
          </a:p>
        </p:txBody>
      </p:sp>
      <p:pic>
        <p:nvPicPr>
          <p:cNvPr id="11" name="Picture 2" descr="C:\MesDossiers\rapport\HDR\style\Template_These\images\chap1-MSDM-mask.png"/>
          <p:cNvPicPr>
            <a:picLocks noChangeAspect="1" noChangeArrowheads="1"/>
          </p:cNvPicPr>
          <p:nvPr/>
        </p:nvPicPr>
        <p:blipFill>
          <a:blip r:embed="rId4" cstate="email">
            <a:extLst>
              <a:ext uri="{28A0092B-C50C-407E-A947-70E740481C1C}">
                <a14:useLocalDpi xmlns:a14="http://schemas.microsoft.com/office/drawing/2010/main"/>
              </a:ext>
            </a:extLst>
          </a:blip>
          <a:srcRect t="50000" r="55571" b="-1725"/>
          <a:stretch>
            <a:fillRect/>
          </a:stretch>
        </p:blipFill>
        <p:spPr bwMode="auto">
          <a:xfrm>
            <a:off x="6012160" y="2060848"/>
            <a:ext cx="2880320" cy="2160240"/>
          </a:xfrm>
          <a:prstGeom prst="rect">
            <a:avLst/>
          </a:prstGeom>
          <a:noFill/>
        </p:spPr>
      </p:pic>
      <p:sp>
        <p:nvSpPr>
          <p:cNvPr id="12" name="Forme libre 11"/>
          <p:cNvSpPr/>
          <p:nvPr/>
        </p:nvSpPr>
        <p:spPr>
          <a:xfrm>
            <a:off x="2733675" y="2884488"/>
            <a:ext cx="3362325" cy="655637"/>
          </a:xfrm>
          <a:custGeom>
            <a:avLst/>
            <a:gdLst>
              <a:gd name="connsiteX0" fmla="*/ 0 w 3362325"/>
              <a:gd name="connsiteY0" fmla="*/ 449262 h 655637"/>
              <a:gd name="connsiteX1" fmla="*/ 809625 w 3362325"/>
              <a:gd name="connsiteY1" fmla="*/ 30162 h 655637"/>
              <a:gd name="connsiteX2" fmla="*/ 2009775 w 3362325"/>
              <a:gd name="connsiteY2" fmla="*/ 630237 h 655637"/>
              <a:gd name="connsiteX3" fmla="*/ 2800350 w 3362325"/>
              <a:gd name="connsiteY3" fmla="*/ 182562 h 655637"/>
              <a:gd name="connsiteX4" fmla="*/ 3362325 w 3362325"/>
              <a:gd name="connsiteY4" fmla="*/ 68262 h 655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325" h="655637">
                <a:moveTo>
                  <a:pt x="0" y="449262"/>
                </a:moveTo>
                <a:cubicBezTo>
                  <a:pt x="237331" y="224631"/>
                  <a:pt x="474663" y="0"/>
                  <a:pt x="809625" y="30162"/>
                </a:cubicBezTo>
                <a:cubicBezTo>
                  <a:pt x="1144587" y="60324"/>
                  <a:pt x="1677988" y="604837"/>
                  <a:pt x="2009775" y="630237"/>
                </a:cubicBezTo>
                <a:cubicBezTo>
                  <a:pt x="2341562" y="655637"/>
                  <a:pt x="2574925" y="276224"/>
                  <a:pt x="2800350" y="182562"/>
                </a:cubicBezTo>
                <a:cubicBezTo>
                  <a:pt x="3025775" y="88900"/>
                  <a:pt x="3194050" y="78581"/>
                  <a:pt x="3362325" y="68262"/>
                </a:cubicBezTo>
              </a:path>
            </a:pathLst>
          </a:custGeom>
          <a:noFill/>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3" name="Picture 2" descr="C:\MesDossiers\rapport\HDR\style\Template_These\images\chap1-MSDM-mask.png"/>
          <p:cNvPicPr>
            <a:picLocks noChangeAspect="1" noChangeArrowheads="1"/>
          </p:cNvPicPr>
          <p:nvPr/>
        </p:nvPicPr>
        <p:blipFill>
          <a:blip r:embed="rId4" cstate="email">
            <a:extLst>
              <a:ext uri="{28A0092B-C50C-407E-A947-70E740481C1C}">
                <a14:useLocalDpi xmlns:a14="http://schemas.microsoft.com/office/drawing/2010/main"/>
              </a:ext>
            </a:extLst>
          </a:blip>
          <a:srcRect l="58867" r="37" b="51724"/>
          <a:stretch>
            <a:fillRect/>
          </a:stretch>
        </p:blipFill>
        <p:spPr bwMode="auto">
          <a:xfrm>
            <a:off x="179512" y="4293096"/>
            <a:ext cx="2664296" cy="2016224"/>
          </a:xfrm>
          <a:prstGeom prst="rect">
            <a:avLst/>
          </a:prstGeom>
          <a:noFill/>
        </p:spPr>
      </p:pic>
      <p:sp>
        <p:nvSpPr>
          <p:cNvPr id="14" name="ZoneTexte 13"/>
          <p:cNvSpPr txBox="1"/>
          <p:nvPr/>
        </p:nvSpPr>
        <p:spPr>
          <a:xfrm>
            <a:off x="2555776" y="4581128"/>
            <a:ext cx="3600400" cy="461665"/>
          </a:xfrm>
          <a:prstGeom prst="rect">
            <a:avLst/>
          </a:prstGeom>
          <a:noFill/>
        </p:spPr>
        <p:txBody>
          <a:bodyPr wrap="square" rtlCol="0">
            <a:spAutoFit/>
          </a:bodyPr>
          <a:lstStyle/>
          <a:p>
            <a:pPr algn="ctr"/>
            <a:r>
              <a:rPr lang="fr-FR" dirty="0" err="1" smtClean="0"/>
              <a:t>Geometric</a:t>
            </a:r>
            <a:r>
              <a:rPr lang="fr-FR" dirty="0" smtClean="0"/>
              <a:t> </a:t>
            </a:r>
            <a:r>
              <a:rPr lang="fr-FR" dirty="0" err="1" smtClean="0"/>
              <a:t>quantization</a:t>
            </a:r>
            <a:endParaRPr lang="fr-FR" sz="2400" b="1" i="1" dirty="0" smtClean="0">
              <a:solidFill>
                <a:schemeClr val="accent6"/>
              </a:solidFill>
              <a:latin typeface="Times New Roman" pitchFamily="18" charset="0"/>
              <a:cs typeface="Times New Roman" pitchFamily="18" charset="0"/>
            </a:endParaRPr>
          </a:p>
        </p:txBody>
      </p:sp>
      <p:pic>
        <p:nvPicPr>
          <p:cNvPr id="15" name="Picture 2" descr="C:\MesDossiers\rapport\HDR\style\Template_These\images\chap1-MSDM-mask.png"/>
          <p:cNvPicPr>
            <a:picLocks noChangeAspect="1" noChangeArrowheads="1"/>
          </p:cNvPicPr>
          <p:nvPr/>
        </p:nvPicPr>
        <p:blipFill>
          <a:blip r:embed="rId4" cstate="print">
            <a:extLst>
              <a:ext uri="{28A0092B-C50C-407E-A947-70E740481C1C}">
                <a14:useLocalDpi xmlns:a14="http://schemas.microsoft.com/office/drawing/2010/main"/>
              </a:ext>
            </a:extLst>
          </a:blip>
          <a:srcRect l="59979" t="50000" r="-1075" b="-1725"/>
          <a:stretch>
            <a:fillRect/>
          </a:stretch>
        </p:blipFill>
        <p:spPr bwMode="auto">
          <a:xfrm>
            <a:off x="6012160" y="4365104"/>
            <a:ext cx="2664296" cy="2160240"/>
          </a:xfrm>
          <a:prstGeom prst="rect">
            <a:avLst/>
          </a:prstGeom>
          <a:noFill/>
        </p:spPr>
      </p:pic>
      <p:sp>
        <p:nvSpPr>
          <p:cNvPr id="16" name="Forme libre 15"/>
          <p:cNvSpPr/>
          <p:nvPr/>
        </p:nvSpPr>
        <p:spPr>
          <a:xfrm>
            <a:off x="2733675" y="5188744"/>
            <a:ext cx="3362325" cy="655637"/>
          </a:xfrm>
          <a:custGeom>
            <a:avLst/>
            <a:gdLst>
              <a:gd name="connsiteX0" fmla="*/ 0 w 3362325"/>
              <a:gd name="connsiteY0" fmla="*/ 449262 h 655637"/>
              <a:gd name="connsiteX1" fmla="*/ 809625 w 3362325"/>
              <a:gd name="connsiteY1" fmla="*/ 30162 h 655637"/>
              <a:gd name="connsiteX2" fmla="*/ 2009775 w 3362325"/>
              <a:gd name="connsiteY2" fmla="*/ 630237 h 655637"/>
              <a:gd name="connsiteX3" fmla="*/ 2800350 w 3362325"/>
              <a:gd name="connsiteY3" fmla="*/ 182562 h 655637"/>
              <a:gd name="connsiteX4" fmla="*/ 3362325 w 3362325"/>
              <a:gd name="connsiteY4" fmla="*/ 68262 h 655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325" h="655637">
                <a:moveTo>
                  <a:pt x="0" y="449262"/>
                </a:moveTo>
                <a:cubicBezTo>
                  <a:pt x="237331" y="224631"/>
                  <a:pt x="474663" y="0"/>
                  <a:pt x="809625" y="30162"/>
                </a:cubicBezTo>
                <a:cubicBezTo>
                  <a:pt x="1144587" y="60324"/>
                  <a:pt x="1677988" y="604837"/>
                  <a:pt x="2009775" y="630237"/>
                </a:cubicBezTo>
                <a:cubicBezTo>
                  <a:pt x="2341562" y="655637"/>
                  <a:pt x="2574925" y="276224"/>
                  <a:pt x="2800350" y="182562"/>
                </a:cubicBezTo>
                <a:cubicBezTo>
                  <a:pt x="3025775" y="88900"/>
                  <a:pt x="3194050" y="78581"/>
                  <a:pt x="3362325" y="68262"/>
                </a:cubicBezTo>
              </a:path>
            </a:pathLst>
          </a:custGeom>
          <a:noFill/>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ustDataLst>
      <p:tags r:id="rId1"/>
    </p:custDataLst>
  </p:cSld>
  <p:clrMapOvr>
    <a:masterClrMapping/>
  </p:clrMapOvr>
  <p:transition advTm="477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B2D63F90-7796-4D4A-87F6-A66064A689D2}" type="slidenum">
              <a:rPr lang="fr-FR" smtClean="0"/>
              <a:pPr/>
              <a:t>12</a:t>
            </a:fld>
            <a:endParaRPr lang="fr-FR"/>
          </a:p>
        </p:txBody>
      </p:sp>
      <p:sp>
        <p:nvSpPr>
          <p:cNvPr id="4" name="Text Box 28"/>
          <p:cNvSpPr txBox="1">
            <a:spLocks noChangeArrowheads="1"/>
          </p:cNvSpPr>
          <p:nvPr/>
        </p:nvSpPr>
        <p:spPr bwMode="auto">
          <a:xfrm>
            <a:off x="251520" y="1124744"/>
            <a:ext cx="8892480" cy="830997"/>
          </a:xfrm>
          <a:prstGeom prst="rect">
            <a:avLst/>
          </a:prstGeom>
          <a:noFill/>
          <a:ln w="9525">
            <a:noFill/>
            <a:miter lim="800000"/>
            <a:headEnd/>
            <a:tailEnd/>
          </a:ln>
          <a:effectLst/>
        </p:spPr>
        <p:txBody>
          <a:bodyPr wrap="square">
            <a:spAutoFit/>
          </a:bodyPr>
          <a:lstStyle/>
          <a:p>
            <a:pPr>
              <a:spcBef>
                <a:spcPct val="50000"/>
              </a:spcBef>
            </a:pPr>
            <a:r>
              <a:rPr lang="fr-FR" sz="2400" dirty="0" smtClean="0">
                <a:solidFill>
                  <a:srgbClr val="C00000"/>
                </a:solidFill>
              </a:rPr>
              <a:t>How to use </a:t>
            </a:r>
            <a:r>
              <a:rPr lang="fr-FR" sz="2400" dirty="0" err="1" smtClean="0">
                <a:solidFill>
                  <a:srgbClr val="C00000"/>
                </a:solidFill>
              </a:rPr>
              <a:t>it</a:t>
            </a:r>
            <a:r>
              <a:rPr lang="fr-FR" sz="2400" dirty="0" smtClean="0">
                <a:solidFill>
                  <a:srgbClr val="C00000"/>
                </a:solidFill>
              </a:rPr>
              <a:t>? </a:t>
            </a:r>
            <a:r>
              <a:rPr lang="en-US" sz="2400" dirty="0" smtClean="0"/>
              <a:t>Distortions in rough regions are less visible than in smooth ones.</a:t>
            </a:r>
            <a:endParaRPr lang="fr-FR" sz="2400" dirty="0" smtClean="0">
              <a:solidFill>
                <a:schemeClr val="hlink"/>
              </a:solidFill>
              <a:effectLst>
                <a:outerShdw blurRad="38100" dist="38100" dir="2700000" algn="tl">
                  <a:srgbClr val="C0C0C0"/>
                </a:outerShdw>
              </a:effectLst>
              <a:latin typeface="Tahoma" pitchFamily="34" charset="0"/>
            </a:endParaRPr>
          </a:p>
        </p:txBody>
      </p:sp>
      <p:pic>
        <p:nvPicPr>
          <p:cNvPr id="6" name="Picture 3" descr="lyon-noisesmoot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016" y="3197975"/>
            <a:ext cx="1926203" cy="2972536"/>
          </a:xfrm>
          <a:prstGeom prst="rect">
            <a:avLst/>
          </a:prstGeom>
          <a:noFill/>
        </p:spPr>
      </p:pic>
      <p:pic>
        <p:nvPicPr>
          <p:cNvPr id="7" name="Picture 4" descr="lyon-noiseroug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75029" y="3199041"/>
            <a:ext cx="1924881" cy="2977820"/>
          </a:xfrm>
          <a:prstGeom prst="rect">
            <a:avLst/>
          </a:prstGeom>
          <a:noFill/>
        </p:spPr>
      </p:pic>
      <p:pic>
        <p:nvPicPr>
          <p:cNvPr id="8" name="Picture 5" descr="lyon-ori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4016" y="3199041"/>
            <a:ext cx="1924882" cy="2977820"/>
          </a:xfrm>
          <a:prstGeom prst="rect">
            <a:avLst/>
          </a:prstGeom>
          <a:noFill/>
        </p:spPr>
      </p:pic>
      <p:pic>
        <p:nvPicPr>
          <p:cNvPr id="9" name="Picture 6" descr="lyon-class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03029" y="3199041"/>
            <a:ext cx="1924881" cy="2977820"/>
          </a:xfrm>
          <a:prstGeom prst="rect">
            <a:avLst/>
          </a:prstGeom>
          <a:noFill/>
        </p:spPr>
      </p:pic>
      <p:sp>
        <p:nvSpPr>
          <p:cNvPr id="10" name="Rectangle 9"/>
          <p:cNvSpPr/>
          <p:nvPr/>
        </p:nvSpPr>
        <p:spPr>
          <a:xfrm>
            <a:off x="2195736" y="2190929"/>
            <a:ext cx="2569934" cy="369332"/>
          </a:xfrm>
          <a:prstGeom prst="rect">
            <a:avLst/>
          </a:prstGeom>
        </p:spPr>
        <p:txBody>
          <a:bodyPr wrap="none">
            <a:spAutoFit/>
          </a:bodyPr>
          <a:lstStyle/>
          <a:p>
            <a:r>
              <a:rPr lang="en-US" i="1" dirty="0" smtClean="0"/>
              <a:t>Rough</a:t>
            </a:r>
            <a:r>
              <a:rPr lang="en-US" dirty="0" smtClean="0"/>
              <a:t> region detection</a:t>
            </a:r>
            <a:endParaRPr lang="fr-FR" dirty="0"/>
          </a:p>
        </p:txBody>
      </p:sp>
      <p:sp>
        <p:nvSpPr>
          <p:cNvPr id="11" name="Forme libre 10"/>
          <p:cNvSpPr/>
          <p:nvPr/>
        </p:nvSpPr>
        <p:spPr>
          <a:xfrm>
            <a:off x="3337076" y="2608711"/>
            <a:ext cx="385838" cy="515257"/>
          </a:xfrm>
          <a:custGeom>
            <a:avLst/>
            <a:gdLst>
              <a:gd name="connsiteX0" fmla="*/ 37495 w 385838"/>
              <a:gd name="connsiteY0" fmla="*/ 0 h 515257"/>
              <a:gd name="connsiteX1" fmla="*/ 385838 w 385838"/>
              <a:gd name="connsiteY1" fmla="*/ 116114 h 515257"/>
              <a:gd name="connsiteX2" fmla="*/ 37495 w 385838"/>
              <a:gd name="connsiteY2" fmla="*/ 232228 h 515257"/>
              <a:gd name="connsiteX3" fmla="*/ 160867 w 385838"/>
              <a:gd name="connsiteY3" fmla="*/ 435428 h 515257"/>
              <a:gd name="connsiteX4" fmla="*/ 175381 w 385838"/>
              <a:gd name="connsiteY4" fmla="*/ 515257 h 51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38" h="515257">
                <a:moveTo>
                  <a:pt x="37495" y="0"/>
                </a:moveTo>
                <a:cubicBezTo>
                  <a:pt x="211666" y="38704"/>
                  <a:pt x="385838" y="77409"/>
                  <a:pt x="385838" y="116114"/>
                </a:cubicBezTo>
                <a:cubicBezTo>
                  <a:pt x="385838" y="154819"/>
                  <a:pt x="74990" y="179009"/>
                  <a:pt x="37495" y="232228"/>
                </a:cubicBezTo>
                <a:cubicBezTo>
                  <a:pt x="0" y="285447"/>
                  <a:pt x="137886" y="388257"/>
                  <a:pt x="160867" y="435428"/>
                </a:cubicBezTo>
                <a:cubicBezTo>
                  <a:pt x="183848" y="482599"/>
                  <a:pt x="179614" y="498928"/>
                  <a:pt x="175381" y="515257"/>
                </a:cubicBezTo>
              </a:path>
            </a:pathLst>
          </a:custGeom>
          <a:ln w="190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Rectangle 11"/>
          <p:cNvSpPr/>
          <p:nvPr/>
        </p:nvSpPr>
        <p:spPr>
          <a:xfrm>
            <a:off x="4932040" y="2118921"/>
            <a:ext cx="1944216" cy="646331"/>
          </a:xfrm>
          <a:prstGeom prst="rect">
            <a:avLst/>
          </a:prstGeom>
        </p:spPr>
        <p:txBody>
          <a:bodyPr wrap="square">
            <a:spAutoFit/>
          </a:bodyPr>
          <a:lstStyle/>
          <a:p>
            <a:r>
              <a:rPr lang="en-US" dirty="0" smtClean="0"/>
              <a:t>Distortion on smooth regions</a:t>
            </a:r>
            <a:endParaRPr lang="fr-FR" dirty="0"/>
          </a:p>
        </p:txBody>
      </p:sp>
      <p:sp>
        <p:nvSpPr>
          <p:cNvPr id="13" name="Forme libre 12"/>
          <p:cNvSpPr/>
          <p:nvPr/>
        </p:nvSpPr>
        <p:spPr>
          <a:xfrm>
            <a:off x="5652120" y="2766993"/>
            <a:ext cx="144016" cy="371241"/>
          </a:xfrm>
          <a:custGeom>
            <a:avLst/>
            <a:gdLst>
              <a:gd name="connsiteX0" fmla="*/ 37495 w 385838"/>
              <a:gd name="connsiteY0" fmla="*/ 0 h 515257"/>
              <a:gd name="connsiteX1" fmla="*/ 385838 w 385838"/>
              <a:gd name="connsiteY1" fmla="*/ 116114 h 515257"/>
              <a:gd name="connsiteX2" fmla="*/ 37495 w 385838"/>
              <a:gd name="connsiteY2" fmla="*/ 232228 h 515257"/>
              <a:gd name="connsiteX3" fmla="*/ 160867 w 385838"/>
              <a:gd name="connsiteY3" fmla="*/ 435428 h 515257"/>
              <a:gd name="connsiteX4" fmla="*/ 175381 w 385838"/>
              <a:gd name="connsiteY4" fmla="*/ 515257 h 51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38" h="515257">
                <a:moveTo>
                  <a:pt x="37495" y="0"/>
                </a:moveTo>
                <a:cubicBezTo>
                  <a:pt x="211666" y="38704"/>
                  <a:pt x="385838" y="77409"/>
                  <a:pt x="385838" y="116114"/>
                </a:cubicBezTo>
                <a:cubicBezTo>
                  <a:pt x="385838" y="154819"/>
                  <a:pt x="74990" y="179009"/>
                  <a:pt x="37495" y="232228"/>
                </a:cubicBezTo>
                <a:cubicBezTo>
                  <a:pt x="0" y="285447"/>
                  <a:pt x="137886" y="388257"/>
                  <a:pt x="160867" y="435428"/>
                </a:cubicBezTo>
                <a:cubicBezTo>
                  <a:pt x="183848" y="482599"/>
                  <a:pt x="179614" y="498928"/>
                  <a:pt x="175381" y="515257"/>
                </a:cubicBezTo>
              </a:path>
            </a:pathLst>
          </a:custGeom>
          <a:ln w="190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Rectangle 13"/>
          <p:cNvSpPr/>
          <p:nvPr/>
        </p:nvSpPr>
        <p:spPr>
          <a:xfrm>
            <a:off x="7020272" y="2118921"/>
            <a:ext cx="1944216" cy="646331"/>
          </a:xfrm>
          <a:prstGeom prst="rect">
            <a:avLst/>
          </a:prstGeom>
        </p:spPr>
        <p:txBody>
          <a:bodyPr wrap="square">
            <a:spAutoFit/>
          </a:bodyPr>
          <a:lstStyle/>
          <a:p>
            <a:r>
              <a:rPr lang="en-US" dirty="0" smtClean="0"/>
              <a:t>Distortion on rough regions</a:t>
            </a:r>
            <a:endParaRPr lang="fr-FR" dirty="0"/>
          </a:p>
        </p:txBody>
      </p:sp>
      <p:sp>
        <p:nvSpPr>
          <p:cNvPr id="15" name="Forme libre 14"/>
          <p:cNvSpPr/>
          <p:nvPr/>
        </p:nvSpPr>
        <p:spPr>
          <a:xfrm>
            <a:off x="7740352" y="2766993"/>
            <a:ext cx="144016" cy="371241"/>
          </a:xfrm>
          <a:custGeom>
            <a:avLst/>
            <a:gdLst>
              <a:gd name="connsiteX0" fmla="*/ 37495 w 385838"/>
              <a:gd name="connsiteY0" fmla="*/ 0 h 515257"/>
              <a:gd name="connsiteX1" fmla="*/ 385838 w 385838"/>
              <a:gd name="connsiteY1" fmla="*/ 116114 h 515257"/>
              <a:gd name="connsiteX2" fmla="*/ 37495 w 385838"/>
              <a:gd name="connsiteY2" fmla="*/ 232228 h 515257"/>
              <a:gd name="connsiteX3" fmla="*/ 160867 w 385838"/>
              <a:gd name="connsiteY3" fmla="*/ 435428 h 515257"/>
              <a:gd name="connsiteX4" fmla="*/ 175381 w 385838"/>
              <a:gd name="connsiteY4" fmla="*/ 515257 h 51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38" h="515257">
                <a:moveTo>
                  <a:pt x="37495" y="0"/>
                </a:moveTo>
                <a:cubicBezTo>
                  <a:pt x="211666" y="38704"/>
                  <a:pt x="385838" y="77409"/>
                  <a:pt x="385838" y="116114"/>
                </a:cubicBezTo>
                <a:cubicBezTo>
                  <a:pt x="385838" y="154819"/>
                  <a:pt x="74990" y="179009"/>
                  <a:pt x="37495" y="232228"/>
                </a:cubicBezTo>
                <a:cubicBezTo>
                  <a:pt x="0" y="285447"/>
                  <a:pt x="137886" y="388257"/>
                  <a:pt x="160867" y="435428"/>
                </a:cubicBezTo>
                <a:cubicBezTo>
                  <a:pt x="183848" y="482599"/>
                  <a:pt x="179614" y="498928"/>
                  <a:pt x="175381" y="515257"/>
                </a:cubicBezTo>
              </a:path>
            </a:pathLst>
          </a:custGeom>
          <a:ln w="1905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Titre 1"/>
          <p:cNvSpPr txBox="1">
            <a:spLocks/>
          </p:cNvSpPr>
          <p:nvPr/>
        </p:nvSpPr>
        <p:spPr bwMode="auto">
          <a:xfrm>
            <a:off x="442913" y="15875"/>
            <a:ext cx="7513463"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Visual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Masking</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17" name="ZoneTexte 16"/>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FigOverview.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9083" y="1412776"/>
            <a:ext cx="8459381" cy="5068008"/>
          </a:xfrm>
          <a:prstGeom prst="rect">
            <a:avLst/>
          </a:prstGeom>
          <a:noFill/>
          <a:ln>
            <a:noFill/>
          </a:ln>
        </p:spPr>
      </p:pic>
      <p:sp>
        <p:nvSpPr>
          <p:cNvPr id="2" name="Titre 1"/>
          <p:cNvSpPr>
            <a:spLocks noGrp="1"/>
          </p:cNvSpPr>
          <p:nvPr>
            <p:ph type="title" idx="4294967295"/>
          </p:nvPr>
        </p:nvSpPr>
        <p:spPr>
          <a:xfrm>
            <a:off x="442912" y="15875"/>
            <a:ext cx="7153424" cy="1687890"/>
          </a:xfrm>
          <a:noFill/>
        </p:spPr>
        <p:txBody>
          <a:bodyPr/>
          <a:lstStyle/>
          <a:p>
            <a:r>
              <a:rPr lang="fr-FR" dirty="0" smtClean="0"/>
              <a:t>Utilisation du masquage</a:t>
            </a:r>
            <a:endParaRPr lang="fr-FR" dirty="0"/>
          </a:p>
        </p:txBody>
      </p:sp>
      <p:sp>
        <p:nvSpPr>
          <p:cNvPr id="3" name="Espace réservé du contenu 2"/>
          <p:cNvSpPr>
            <a:spLocks noGrp="1"/>
          </p:cNvSpPr>
          <p:nvPr>
            <p:ph idx="1"/>
          </p:nvPr>
        </p:nvSpPr>
        <p:spPr>
          <a:xfrm>
            <a:off x="395288" y="908720"/>
            <a:ext cx="8229600" cy="5343872"/>
          </a:xfrm>
        </p:spPr>
        <p:txBody>
          <a:bodyPr/>
          <a:lstStyle/>
          <a:p>
            <a:pPr marL="0" indent="0"/>
            <a:r>
              <a:rPr lang="fr-FR" dirty="0" err="1"/>
              <a:t>Example</a:t>
            </a:r>
            <a:r>
              <a:rPr lang="fr-FR" dirty="0"/>
              <a:t> of </a:t>
            </a:r>
            <a:r>
              <a:rPr lang="fr-FR" dirty="0" err="1"/>
              <a:t>roughness</a:t>
            </a:r>
            <a:r>
              <a:rPr lang="fr-FR" dirty="0"/>
              <a:t> </a:t>
            </a:r>
            <a:r>
              <a:rPr lang="fr-FR" dirty="0" err="1"/>
              <a:t>estimator</a:t>
            </a:r>
            <a:endParaRPr lang="fr-FR" dirty="0"/>
          </a:p>
        </p:txBody>
      </p:sp>
      <p:sp>
        <p:nvSpPr>
          <p:cNvPr id="4" name="Espace réservé du numéro de diapositive 3"/>
          <p:cNvSpPr>
            <a:spLocks noGrp="1"/>
          </p:cNvSpPr>
          <p:nvPr>
            <p:ph type="sldNum" sz="quarter" idx="10"/>
          </p:nvPr>
        </p:nvSpPr>
        <p:spPr/>
        <p:txBody>
          <a:bodyPr/>
          <a:lstStyle/>
          <a:p>
            <a:fld id="{B2D63F90-7796-4D4A-87F6-A66064A689D2}" type="slidenum">
              <a:rPr lang="fr-FR" smtClean="0"/>
              <a:pPr/>
              <a:t>13</a:t>
            </a:fld>
            <a:endParaRPr lang="fr-FR"/>
          </a:p>
        </p:txBody>
      </p:sp>
      <p:sp>
        <p:nvSpPr>
          <p:cNvPr id="8" name="Titre 1"/>
          <p:cNvSpPr txBox="1">
            <a:spLocks/>
          </p:cNvSpPr>
          <p:nvPr/>
        </p:nvSpPr>
        <p:spPr bwMode="auto">
          <a:xfrm>
            <a:off x="442913" y="15875"/>
            <a:ext cx="7513463"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Visual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Masking</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10" name="Rectangle 9"/>
          <p:cNvSpPr/>
          <p:nvPr/>
        </p:nvSpPr>
        <p:spPr>
          <a:xfrm>
            <a:off x="6732240" y="1268760"/>
            <a:ext cx="1646605" cy="369332"/>
          </a:xfrm>
          <a:prstGeom prst="rect">
            <a:avLst/>
          </a:prstGeom>
        </p:spPr>
        <p:txBody>
          <a:bodyPr wrap="none">
            <a:spAutoFit/>
          </a:bodyPr>
          <a:lstStyle/>
          <a:p>
            <a:r>
              <a:rPr lang="fr-FR" dirty="0" smtClean="0">
                <a:solidFill>
                  <a:schemeClr val="tx1">
                    <a:lumMod val="65000"/>
                    <a:lumOff val="35000"/>
                  </a:schemeClr>
                </a:solidFill>
              </a:rPr>
              <a:t>[Lavoué 2009]</a:t>
            </a:r>
          </a:p>
        </p:txBody>
      </p:sp>
      <p:sp>
        <p:nvSpPr>
          <p:cNvPr id="11" name="ZoneTexte 10"/>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ransition advTm="31169"/>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
        <p:nvSpPr>
          <p:cNvPr id="81"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14</a:t>
            </a:fld>
            <a:endParaRPr lang="fr-FR" dirty="0"/>
          </a:p>
        </p:txBody>
      </p:sp>
      <p:sp>
        <p:nvSpPr>
          <p:cNvPr id="8" name="Text Box 28"/>
          <p:cNvSpPr txBox="1">
            <a:spLocks noChangeArrowheads="1"/>
          </p:cNvSpPr>
          <p:nvPr/>
        </p:nvSpPr>
        <p:spPr bwMode="auto">
          <a:xfrm>
            <a:off x="251520" y="869811"/>
            <a:ext cx="9001000" cy="830997"/>
          </a:xfrm>
          <a:prstGeom prst="rect">
            <a:avLst/>
          </a:prstGeom>
          <a:noFill/>
          <a:ln w="9525">
            <a:noFill/>
            <a:miter lim="800000"/>
            <a:headEnd/>
            <a:tailEnd/>
          </a:ln>
          <a:effectLst/>
        </p:spPr>
        <p:txBody>
          <a:bodyPr wrap="square">
            <a:spAutoFit/>
          </a:bodyPr>
          <a:lstStyle/>
          <a:p>
            <a:r>
              <a:rPr lang="fr-FR" sz="2400" dirty="0" err="1" smtClean="0">
                <a:latin typeface="Tahoma" pitchFamily="34" charset="0"/>
              </a:rPr>
              <a:t>Saliency</a:t>
            </a:r>
            <a:r>
              <a:rPr lang="fr-FR" sz="2400" dirty="0" smtClean="0">
                <a:latin typeface="Tahoma" pitchFamily="34" charset="0"/>
              </a:rPr>
              <a:t> and </a:t>
            </a:r>
            <a:r>
              <a:rPr lang="fr-FR" sz="2400" dirty="0" err="1" smtClean="0">
                <a:latin typeface="Tahoma" pitchFamily="34" charset="0"/>
              </a:rPr>
              <a:t>eye</a:t>
            </a:r>
            <a:r>
              <a:rPr lang="fr-FR" sz="2400" dirty="0" smtClean="0">
                <a:latin typeface="Tahoma" pitchFamily="34" charset="0"/>
              </a:rPr>
              <a:t> fixation </a:t>
            </a:r>
            <a:r>
              <a:rPr lang="fr-FR" sz="2400" dirty="0" err="1" smtClean="0">
                <a:latin typeface="Tahoma" pitchFamily="34" charset="0"/>
              </a:rPr>
              <a:t>refer</a:t>
            </a:r>
            <a:r>
              <a:rPr lang="fr-FR" sz="2400" dirty="0" smtClean="0">
                <a:latin typeface="Tahoma" pitchFamily="34" charset="0"/>
              </a:rPr>
              <a:t> to the </a:t>
            </a:r>
            <a:r>
              <a:rPr lang="fr-FR" sz="2400" dirty="0" err="1" smtClean="0">
                <a:latin typeface="Tahoma" pitchFamily="34" charset="0"/>
              </a:rPr>
              <a:t>visual</a:t>
            </a:r>
            <a:r>
              <a:rPr lang="fr-FR" sz="2400" dirty="0" smtClean="0">
                <a:latin typeface="Tahoma" pitchFamily="34" charset="0"/>
              </a:rPr>
              <a:t> attention of the observer</a:t>
            </a:r>
          </a:p>
        </p:txBody>
      </p:sp>
      <p:sp>
        <p:nvSpPr>
          <p:cNvPr id="11" name="Rectangle 10"/>
          <p:cNvSpPr/>
          <p:nvPr/>
        </p:nvSpPr>
        <p:spPr>
          <a:xfrm>
            <a:off x="7236296" y="1916832"/>
            <a:ext cx="1667957" cy="369332"/>
          </a:xfrm>
          <a:prstGeom prst="rect">
            <a:avLst/>
          </a:prstGeom>
        </p:spPr>
        <p:txBody>
          <a:bodyPr wrap="none">
            <a:spAutoFit/>
          </a:bodyPr>
          <a:lstStyle/>
          <a:p>
            <a:r>
              <a:rPr lang="fr-FR" dirty="0" smtClean="0">
                <a:solidFill>
                  <a:schemeClr val="tx2">
                    <a:lumMod val="50000"/>
                  </a:schemeClr>
                </a:solidFill>
              </a:rPr>
              <a:t>[</a:t>
            </a:r>
            <a:r>
              <a:rPr lang="fr-FR" dirty="0" err="1" smtClean="0">
                <a:solidFill>
                  <a:schemeClr val="tx2">
                    <a:lumMod val="50000"/>
                  </a:schemeClr>
                </a:solidFill>
              </a:rPr>
              <a:t>Yarbus</a:t>
            </a:r>
            <a:r>
              <a:rPr lang="fr-FR" dirty="0" smtClean="0">
                <a:solidFill>
                  <a:schemeClr val="tx2">
                    <a:lumMod val="50000"/>
                  </a:schemeClr>
                </a:solidFill>
              </a:rPr>
              <a:t>, 1967]</a:t>
            </a:r>
          </a:p>
        </p:txBody>
      </p:sp>
      <p:pic>
        <p:nvPicPr>
          <p:cNvPr id="12" name="Espace réservé du contenu 36"/>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157662" y="1960562"/>
            <a:ext cx="4987925" cy="4897438"/>
          </a:xfrm>
        </p:spPr>
      </p:pic>
      <p:pic>
        <p:nvPicPr>
          <p:cNvPr id="13" name="Espace réservé du contenu 7"/>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4157662" y="1960562"/>
            <a:ext cx="4986338" cy="4897438"/>
          </a:xfrm>
          <a:prstGeom prst="rect">
            <a:avLst/>
          </a:prstGeom>
          <a:noFill/>
          <a:ln w="9525">
            <a:noFill/>
            <a:miter lim="800000"/>
            <a:headEnd/>
            <a:tailEnd/>
          </a:ln>
        </p:spPr>
      </p:pic>
      <p:pic>
        <p:nvPicPr>
          <p:cNvPr id="15" name="Espace réservé du contenu 10"/>
          <p:cNvPicPr>
            <a:picLocks/>
          </p:cNvPicPr>
          <p:nvPr/>
        </p:nvPicPr>
        <p:blipFill>
          <a:blip r:embed="rId5" cstate="email">
            <a:extLst>
              <a:ext uri="{28A0092B-C50C-407E-A947-70E740481C1C}">
                <a14:useLocalDpi xmlns:a14="http://schemas.microsoft.com/office/drawing/2010/main"/>
              </a:ext>
            </a:extLst>
          </a:blip>
          <a:srcRect/>
          <a:stretch>
            <a:fillRect/>
          </a:stretch>
        </p:blipFill>
        <p:spPr bwMode="auto">
          <a:xfrm>
            <a:off x="4157662" y="1960562"/>
            <a:ext cx="4986338" cy="4897438"/>
          </a:xfrm>
          <a:prstGeom prst="rect">
            <a:avLst/>
          </a:prstGeom>
          <a:noFill/>
          <a:ln w="9525">
            <a:noFill/>
            <a:miter lim="800000"/>
            <a:headEnd/>
            <a:tailEnd/>
          </a:ln>
        </p:spPr>
      </p:pic>
      <p:pic>
        <p:nvPicPr>
          <p:cNvPr id="16" name="Espace réservé du contenu 5"/>
          <p:cNvPicPr>
            <a:picLocks/>
          </p:cNvPicPr>
          <p:nvPr/>
        </p:nvPicPr>
        <p:blipFill>
          <a:blip r:embed="rId6" cstate="email">
            <a:extLst>
              <a:ext uri="{28A0092B-C50C-407E-A947-70E740481C1C}">
                <a14:useLocalDpi xmlns:a14="http://schemas.microsoft.com/office/drawing/2010/main"/>
              </a:ext>
            </a:extLst>
          </a:blip>
          <a:srcRect/>
          <a:stretch>
            <a:fillRect/>
          </a:stretch>
        </p:blipFill>
        <p:spPr bwMode="auto">
          <a:xfrm>
            <a:off x="4157662" y="1960562"/>
            <a:ext cx="4986338" cy="4897438"/>
          </a:xfrm>
          <a:prstGeom prst="rect">
            <a:avLst/>
          </a:prstGeom>
          <a:noFill/>
          <a:ln w="9525">
            <a:noFill/>
            <a:miter lim="800000"/>
            <a:headEnd/>
            <a:tailEnd/>
          </a:ln>
        </p:spPr>
      </p:pic>
      <p:pic>
        <p:nvPicPr>
          <p:cNvPr id="19" name="Espace réservé du contenu 5"/>
          <p:cNvPicPr>
            <a:picLocks/>
          </p:cNvPicPr>
          <p:nvPr/>
        </p:nvPicPr>
        <p:blipFill>
          <a:blip r:embed="rId7" cstate="email">
            <a:extLst>
              <a:ext uri="{28A0092B-C50C-407E-A947-70E740481C1C}">
                <a14:useLocalDpi xmlns:a14="http://schemas.microsoft.com/office/drawing/2010/main"/>
              </a:ext>
            </a:extLst>
          </a:blip>
          <a:srcRect/>
          <a:stretch>
            <a:fillRect/>
          </a:stretch>
        </p:blipFill>
        <p:spPr bwMode="auto">
          <a:xfrm>
            <a:off x="4157662" y="1960562"/>
            <a:ext cx="4986338" cy="4897438"/>
          </a:xfrm>
          <a:prstGeom prst="rect">
            <a:avLst/>
          </a:prstGeom>
          <a:noFill/>
          <a:ln w="9525">
            <a:noFill/>
            <a:miter lim="800000"/>
            <a:headEnd/>
            <a:tailEnd/>
          </a:ln>
        </p:spPr>
      </p:pic>
      <p:pic>
        <p:nvPicPr>
          <p:cNvPr id="21" name="Espace réservé du contenu 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57662" y="1960562"/>
            <a:ext cx="4987925" cy="4897438"/>
          </a:xfrm>
          <a:prstGeom prst="rect">
            <a:avLst/>
          </a:prstGeom>
          <a:noFill/>
          <a:ln w="9525">
            <a:noFill/>
            <a:miter lim="800000"/>
            <a:headEnd/>
            <a:tailEnd/>
          </a:ln>
        </p:spPr>
      </p:pic>
      <p:pic>
        <p:nvPicPr>
          <p:cNvPr id="22" name="Image 21" descr="repin_FINAL.jpg"/>
          <p:cNvPicPr>
            <a:picLocks/>
          </p:cNvPicPr>
          <p:nvPr/>
        </p:nvPicPr>
        <p:blipFill>
          <a:blip r:embed="rId9" cstate="print">
            <a:extLst>
              <a:ext uri="{28A0092B-C50C-407E-A947-70E740481C1C}">
                <a14:useLocalDpi xmlns:a14="http://schemas.microsoft.com/office/drawing/2010/main"/>
              </a:ext>
            </a:extLst>
          </a:blip>
          <a:srcRect/>
          <a:stretch>
            <a:fillRect/>
          </a:stretch>
        </p:blipFill>
        <p:spPr bwMode="auto">
          <a:xfrm>
            <a:off x="4157662" y="1960562"/>
            <a:ext cx="4986338" cy="4895850"/>
          </a:xfrm>
          <a:prstGeom prst="rect">
            <a:avLst/>
          </a:prstGeom>
          <a:noFill/>
          <a:ln w="9525">
            <a:noFill/>
            <a:miter lim="800000"/>
            <a:headEnd/>
            <a:tailEnd/>
          </a:ln>
        </p:spPr>
      </p:pic>
      <p:sp>
        <p:nvSpPr>
          <p:cNvPr id="23" name="Espace réservé du contenu 5"/>
          <p:cNvSpPr txBox="1">
            <a:spLocks/>
          </p:cNvSpPr>
          <p:nvPr/>
        </p:nvSpPr>
        <p:spPr bwMode="auto">
          <a:xfrm>
            <a:off x="104775" y="2189162"/>
            <a:ext cx="4011612" cy="4525963"/>
          </a:xfrm>
          <a:prstGeom prst="rect">
            <a:avLst/>
          </a:prstGeom>
          <a:noFill/>
          <a:ln w="9525">
            <a:noFill/>
            <a:miter lim="800000"/>
            <a:headEnd/>
            <a:tailEnd/>
          </a:ln>
        </p:spPr>
        <p:txBody>
          <a:bodyPr/>
          <a:lstStyle/>
          <a:p>
            <a:pPr marL="263525" indent="-263525" algn="just" eaLnBrk="0" hangingPunct="0">
              <a:spcBef>
                <a:spcPts val="1200"/>
              </a:spcBef>
              <a:buClr>
                <a:srgbClr val="333399"/>
              </a:buClr>
              <a:buSzPct val="150000"/>
              <a:buFont typeface="Arial" pitchFamily="34" charset="0"/>
              <a:buChar char="•"/>
            </a:pPr>
            <a:r>
              <a:rPr lang="en-US" sz="2000" dirty="0" err="1" smtClean="0">
                <a:solidFill>
                  <a:srgbClr val="1E4C7C"/>
                </a:solidFill>
                <a:latin typeface="+mn-lt"/>
              </a:rPr>
              <a:t>Yarbus</a:t>
            </a:r>
            <a:r>
              <a:rPr lang="en-US" sz="2000" dirty="0" smtClean="0">
                <a:solidFill>
                  <a:srgbClr val="1E4C7C"/>
                </a:solidFill>
                <a:latin typeface="+mn-lt"/>
              </a:rPr>
              <a:t> (1967) conducted a pioneering experiment.</a:t>
            </a:r>
          </a:p>
          <a:p>
            <a:pPr marL="263525" indent="-263525" algn="just" eaLnBrk="0" hangingPunct="0">
              <a:spcBef>
                <a:spcPts val="1200"/>
              </a:spcBef>
              <a:buClr>
                <a:srgbClr val="333399"/>
              </a:buClr>
              <a:buSzPct val="150000"/>
              <a:buFont typeface="Arial" pitchFamily="34" charset="0"/>
              <a:buChar char="•"/>
            </a:pPr>
            <a:r>
              <a:rPr lang="en-US" sz="2000" dirty="0" smtClean="0">
                <a:solidFill>
                  <a:srgbClr val="1E4C7C"/>
                </a:solidFill>
                <a:latin typeface="+mn-lt"/>
              </a:rPr>
              <a:t>He showed </a:t>
            </a:r>
            <a:r>
              <a:rPr lang="en-US" sz="2000" dirty="0" err="1" smtClean="0">
                <a:solidFill>
                  <a:srgbClr val="1E4C7C"/>
                </a:solidFill>
                <a:latin typeface="+mn-lt"/>
              </a:rPr>
              <a:t>Ilya</a:t>
            </a:r>
            <a:r>
              <a:rPr lang="en-US" sz="2000" dirty="0" smtClean="0">
                <a:solidFill>
                  <a:srgbClr val="1E4C7C"/>
                </a:solidFill>
                <a:latin typeface="+mn-lt"/>
              </a:rPr>
              <a:t> </a:t>
            </a:r>
            <a:r>
              <a:rPr lang="en-US" sz="2000" dirty="0" err="1" smtClean="0">
                <a:solidFill>
                  <a:srgbClr val="1E4C7C"/>
                </a:solidFill>
                <a:latin typeface="+mn-lt"/>
              </a:rPr>
              <a:t>Repin’s</a:t>
            </a:r>
            <a:r>
              <a:rPr lang="en-US" sz="2000" dirty="0" smtClean="0">
                <a:solidFill>
                  <a:srgbClr val="1E4C7C"/>
                </a:solidFill>
                <a:latin typeface="+mn-lt"/>
              </a:rPr>
              <a:t> painting to several observers and assigned to them different viewing tasks.</a:t>
            </a:r>
          </a:p>
          <a:p>
            <a:pPr marL="263525" indent="-263525" algn="just" eaLnBrk="0" hangingPunct="0">
              <a:spcBef>
                <a:spcPts val="1200"/>
              </a:spcBef>
              <a:buClr>
                <a:srgbClr val="333399"/>
              </a:buClr>
              <a:buSzPct val="150000"/>
              <a:buFont typeface="Arial" pitchFamily="34" charset="0"/>
              <a:buChar char="•"/>
            </a:pPr>
            <a:r>
              <a:rPr lang="en-US" sz="2000" dirty="0" smtClean="0">
                <a:solidFill>
                  <a:srgbClr val="1E4C7C"/>
                </a:solidFill>
                <a:latin typeface="+mn-lt"/>
              </a:rPr>
              <a:t>Results show that depending on the assigned tasks the saccades and the fixations are different.</a:t>
            </a:r>
          </a:p>
        </p:txBody>
      </p:sp>
      <p:sp>
        <p:nvSpPr>
          <p:cNvPr id="17" name="Titre 1"/>
          <p:cNvSpPr txBox="1">
            <a:spLocks/>
          </p:cNvSpPr>
          <p:nvPr/>
        </p:nvSpPr>
        <p:spPr bwMode="auto">
          <a:xfrm>
            <a:off x="442913" y="15875"/>
            <a:ext cx="7513463"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3600" kern="0" dirty="0" err="1" smtClean="0">
                <a:latin typeface="Tahoma" pitchFamily="34" charset="0"/>
                <a:ea typeface="Tahoma" pitchFamily="34" charset="0"/>
                <a:cs typeface="Tahoma" pitchFamily="34" charset="0"/>
              </a:rPr>
              <a:t>Eye</a:t>
            </a:r>
            <a:r>
              <a:rPr lang="fr-FR" sz="3600" kern="0" dirty="0" smtClean="0">
                <a:latin typeface="Tahoma" pitchFamily="34" charset="0"/>
                <a:ea typeface="Tahoma" pitchFamily="34" charset="0"/>
                <a:cs typeface="Tahoma" pitchFamily="34" charset="0"/>
              </a:rPr>
              <a:t> fixation - </a:t>
            </a:r>
            <a:r>
              <a:rPr lang="fr-FR" sz="3600" kern="0" dirty="0" err="1" smtClean="0">
                <a:latin typeface="Tahoma" pitchFamily="34" charset="0"/>
                <a:ea typeface="Tahoma" pitchFamily="34" charset="0"/>
                <a:cs typeface="Tahoma" pitchFamily="34" charset="0"/>
              </a:rPr>
              <a:t>Saliency</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
        <p:nvSpPr>
          <p:cNvPr id="14" name="Titre 1"/>
          <p:cNvSpPr txBox="1">
            <a:spLocks/>
          </p:cNvSpPr>
          <p:nvPr/>
        </p:nvSpPr>
        <p:spPr bwMode="auto">
          <a:xfrm>
            <a:off x="442913" y="15875"/>
            <a:ext cx="7513463"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3600" kern="0" dirty="0" err="1" smtClean="0">
                <a:latin typeface="Tahoma" pitchFamily="34" charset="0"/>
                <a:ea typeface="Tahoma" pitchFamily="34" charset="0"/>
                <a:cs typeface="Tahoma" pitchFamily="34" charset="0"/>
              </a:rPr>
              <a:t>Eye</a:t>
            </a:r>
            <a:r>
              <a:rPr lang="fr-FR" sz="3600" kern="0" dirty="0" smtClean="0">
                <a:latin typeface="Tahoma" pitchFamily="34" charset="0"/>
                <a:ea typeface="Tahoma" pitchFamily="34" charset="0"/>
                <a:cs typeface="Tahoma" pitchFamily="34" charset="0"/>
              </a:rPr>
              <a:t> fixation - </a:t>
            </a:r>
            <a:r>
              <a:rPr lang="fr-FR" sz="3600" kern="0" dirty="0" err="1" smtClean="0">
                <a:latin typeface="Tahoma" pitchFamily="34" charset="0"/>
                <a:ea typeface="Tahoma" pitchFamily="34" charset="0"/>
                <a:cs typeface="Tahoma" pitchFamily="34" charset="0"/>
              </a:rPr>
              <a:t>Saliency</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81"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15</a:t>
            </a:fld>
            <a:endParaRPr lang="fr-FR" dirty="0"/>
          </a:p>
        </p:txBody>
      </p:sp>
      <p:sp>
        <p:nvSpPr>
          <p:cNvPr id="8" name="Text Box 28"/>
          <p:cNvSpPr txBox="1">
            <a:spLocks noChangeArrowheads="1"/>
          </p:cNvSpPr>
          <p:nvPr/>
        </p:nvSpPr>
        <p:spPr bwMode="auto">
          <a:xfrm>
            <a:off x="251520" y="764704"/>
            <a:ext cx="8892480" cy="461665"/>
          </a:xfrm>
          <a:prstGeom prst="rect">
            <a:avLst/>
          </a:prstGeom>
          <a:noFill/>
          <a:ln w="9525">
            <a:noFill/>
            <a:miter lim="800000"/>
            <a:headEnd/>
            <a:tailEnd/>
          </a:ln>
          <a:effectLst/>
        </p:spPr>
        <p:txBody>
          <a:bodyPr wrap="square">
            <a:spAutoFit/>
          </a:bodyPr>
          <a:lstStyle/>
          <a:p>
            <a:r>
              <a:rPr lang="fr-FR" sz="2400" dirty="0" err="1" smtClean="0">
                <a:latin typeface="Tahoma" pitchFamily="34" charset="0"/>
              </a:rPr>
              <a:t>Saliency and eye fixation, illustrations for 3D meshes</a:t>
            </a:r>
          </a:p>
        </p:txBody>
      </p:sp>
      <p:pic>
        <p:nvPicPr>
          <p:cNvPr id="727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6178" y="1268760"/>
            <a:ext cx="4967841" cy="2808296"/>
          </a:xfrm>
          <a:prstGeom prst="rect">
            <a:avLst/>
          </a:prstGeom>
          <a:noFill/>
          <a:ln w="9525">
            <a:noFill/>
            <a:miter lim="800000"/>
            <a:headEnd/>
            <a:tailEnd/>
          </a:ln>
        </p:spPr>
      </p:pic>
      <p:pic>
        <p:nvPicPr>
          <p:cNvPr id="7270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6178" y="4077072"/>
            <a:ext cx="4972286" cy="2639444"/>
          </a:xfrm>
          <a:prstGeom prst="rect">
            <a:avLst/>
          </a:prstGeom>
          <a:noFill/>
          <a:ln w="9525">
            <a:noFill/>
            <a:miter lim="800000"/>
            <a:headEnd/>
            <a:tailEnd/>
          </a:ln>
        </p:spPr>
      </p:pic>
      <p:pic>
        <p:nvPicPr>
          <p:cNvPr id="7270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504" y="1340767"/>
            <a:ext cx="2736304" cy="2052797"/>
          </a:xfrm>
          <a:prstGeom prst="rect">
            <a:avLst/>
          </a:prstGeom>
          <a:noFill/>
          <a:ln w="9525">
            <a:noFill/>
            <a:miter lim="800000"/>
            <a:headEnd/>
            <a:tailEnd/>
          </a:ln>
        </p:spPr>
      </p:pic>
      <p:sp>
        <p:nvSpPr>
          <p:cNvPr id="10" name="Forme libre 9"/>
          <p:cNvSpPr/>
          <p:nvPr/>
        </p:nvSpPr>
        <p:spPr>
          <a:xfrm>
            <a:off x="2888343" y="2053772"/>
            <a:ext cx="1255486" cy="609600"/>
          </a:xfrm>
          <a:custGeom>
            <a:avLst/>
            <a:gdLst>
              <a:gd name="connsiteX0" fmla="*/ 0 w 1255486"/>
              <a:gd name="connsiteY0" fmla="*/ 181428 h 609600"/>
              <a:gd name="connsiteX1" fmla="*/ 326571 w 1255486"/>
              <a:gd name="connsiteY1" fmla="*/ 65314 h 609600"/>
              <a:gd name="connsiteX2" fmla="*/ 602343 w 1255486"/>
              <a:gd name="connsiteY2" fmla="*/ 573314 h 609600"/>
              <a:gd name="connsiteX3" fmla="*/ 718457 w 1255486"/>
              <a:gd name="connsiteY3" fmla="*/ 283028 h 609600"/>
              <a:gd name="connsiteX4" fmla="*/ 943428 w 1255486"/>
              <a:gd name="connsiteY4" fmla="*/ 457199 h 609600"/>
              <a:gd name="connsiteX5" fmla="*/ 1255486 w 1255486"/>
              <a:gd name="connsiteY5" fmla="*/ 370114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486" h="609600">
                <a:moveTo>
                  <a:pt x="0" y="181428"/>
                </a:moveTo>
                <a:cubicBezTo>
                  <a:pt x="113090" y="90714"/>
                  <a:pt x="226181" y="0"/>
                  <a:pt x="326571" y="65314"/>
                </a:cubicBezTo>
                <a:cubicBezTo>
                  <a:pt x="426961" y="130628"/>
                  <a:pt x="537029" y="537028"/>
                  <a:pt x="602343" y="573314"/>
                </a:cubicBezTo>
                <a:cubicBezTo>
                  <a:pt x="667657" y="609600"/>
                  <a:pt x="661610" y="302381"/>
                  <a:pt x="718457" y="283028"/>
                </a:cubicBezTo>
                <a:cubicBezTo>
                  <a:pt x="775305" y="263676"/>
                  <a:pt x="853923" y="442685"/>
                  <a:pt x="943428" y="457199"/>
                </a:cubicBezTo>
                <a:cubicBezTo>
                  <a:pt x="1032933" y="471713"/>
                  <a:pt x="1144209" y="420913"/>
                  <a:pt x="1255486" y="370114"/>
                </a:cubicBezTo>
              </a:path>
            </a:pathLst>
          </a:custGeom>
          <a:ln w="1905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Rectangle 11"/>
          <p:cNvSpPr/>
          <p:nvPr/>
        </p:nvSpPr>
        <p:spPr>
          <a:xfrm>
            <a:off x="1763688" y="3501008"/>
            <a:ext cx="1851789" cy="369332"/>
          </a:xfrm>
          <a:prstGeom prst="rect">
            <a:avLst/>
          </a:prstGeom>
        </p:spPr>
        <p:txBody>
          <a:bodyPr wrap="none">
            <a:spAutoFit/>
          </a:bodyPr>
          <a:lstStyle/>
          <a:p>
            <a:r>
              <a:rPr lang="fr-FR" dirty="0" smtClean="0">
                <a:solidFill>
                  <a:schemeClr val="tx1">
                    <a:lumMod val="65000"/>
                    <a:lumOff val="35000"/>
                  </a:schemeClr>
                </a:solidFill>
              </a:rPr>
              <a:t>[Kim et al. 2010]</a:t>
            </a:r>
          </a:p>
        </p:txBody>
      </p:sp>
      <p:sp>
        <p:nvSpPr>
          <p:cNvPr id="13" name="ZoneTexte 12"/>
          <p:cNvSpPr txBox="1"/>
          <p:nvPr/>
        </p:nvSpPr>
        <p:spPr>
          <a:xfrm>
            <a:off x="0" y="4653136"/>
            <a:ext cx="3635896" cy="1200329"/>
          </a:xfrm>
          <a:prstGeom prst="rect">
            <a:avLst/>
          </a:prstGeom>
          <a:noFill/>
        </p:spPr>
        <p:txBody>
          <a:bodyPr wrap="square" rtlCol="0">
            <a:spAutoFit/>
          </a:bodyPr>
          <a:lstStyle/>
          <a:p>
            <a:pPr algn="ctr"/>
            <a:r>
              <a:rPr lang="fr-FR" sz="2400" dirty="0" err="1" smtClean="0"/>
              <a:t>Automatic</a:t>
            </a:r>
            <a:r>
              <a:rPr lang="fr-FR" sz="2400" dirty="0" smtClean="0"/>
              <a:t> </a:t>
            </a:r>
            <a:r>
              <a:rPr lang="fr-FR" sz="2400" dirty="0" err="1" smtClean="0"/>
              <a:t>saliency</a:t>
            </a:r>
            <a:r>
              <a:rPr lang="fr-FR" sz="2400" dirty="0" smtClean="0"/>
              <a:t> computation </a:t>
            </a:r>
            <a:r>
              <a:rPr lang="fr-FR" dirty="0" smtClean="0">
                <a:solidFill>
                  <a:schemeClr val="tx1">
                    <a:lumMod val="65000"/>
                    <a:lumOff val="35000"/>
                  </a:schemeClr>
                </a:solidFill>
              </a:rPr>
              <a:t>[Lee et al. 2005]</a:t>
            </a:r>
          </a:p>
          <a:p>
            <a:pPr algn="ctr"/>
            <a:endParaRPr lang="fr-FR" sz="2400" b="1" i="1" dirty="0" smtClean="0">
              <a:solidFill>
                <a:schemeClr val="accent6"/>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77416"/>
            <a:ext cx="6305707" cy="649188"/>
          </a:xfrm>
        </p:spPr>
        <p:txBody>
          <a:bodyPr/>
          <a:lstStyle/>
          <a:p>
            <a:r>
              <a:rPr lang="en-US" sz="3000" b="0" dirty="0" smtClean="0"/>
              <a:t>Perceptual mechanisms: Saliency</a:t>
            </a:r>
            <a:endParaRPr lang="fr-FR" sz="3000" b="0" dirty="0" smtClean="0"/>
          </a:p>
        </p:txBody>
      </p:sp>
      <p:sp>
        <p:nvSpPr>
          <p:cNvPr id="81"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16</a:t>
            </a:fld>
            <a:endParaRPr lang="fr-FR" dirty="0"/>
          </a:p>
        </p:txBody>
      </p:sp>
      <p:sp>
        <p:nvSpPr>
          <p:cNvPr id="8" name="Text Box 28"/>
          <p:cNvSpPr txBox="1">
            <a:spLocks noChangeArrowheads="1"/>
          </p:cNvSpPr>
          <p:nvPr/>
        </p:nvSpPr>
        <p:spPr bwMode="auto">
          <a:xfrm>
            <a:off x="251520" y="764704"/>
            <a:ext cx="8892480" cy="461665"/>
          </a:xfrm>
          <a:prstGeom prst="rect">
            <a:avLst/>
          </a:prstGeom>
          <a:noFill/>
          <a:ln w="9525">
            <a:noFill/>
            <a:miter lim="800000"/>
            <a:headEnd/>
            <a:tailEnd/>
          </a:ln>
          <a:effectLst/>
        </p:spPr>
        <p:txBody>
          <a:bodyPr wrap="square">
            <a:spAutoFit/>
          </a:bodyPr>
          <a:lstStyle/>
          <a:p>
            <a:pPr>
              <a:spcBef>
                <a:spcPct val="50000"/>
              </a:spcBef>
            </a:pPr>
            <a:r>
              <a:rPr lang="fr-FR" sz="2400" dirty="0" err="1" smtClean="0">
                <a:solidFill>
                  <a:srgbClr val="C00000"/>
                </a:solidFill>
              </a:rPr>
              <a:t>Example</a:t>
            </a:r>
            <a:r>
              <a:rPr lang="fr-FR" sz="2400" dirty="0" smtClean="0">
                <a:solidFill>
                  <a:srgbClr val="C00000"/>
                </a:solidFill>
              </a:rPr>
              <a:t> of use:</a:t>
            </a:r>
            <a:endParaRPr lang="fr-FR" sz="2400" dirty="0" smtClean="0">
              <a:solidFill>
                <a:schemeClr val="hlink"/>
              </a:solidFill>
              <a:effectLst>
                <a:outerShdw blurRad="38100" dist="38100" dir="2700000" algn="tl">
                  <a:srgbClr val="C0C0C0"/>
                </a:outerShdw>
              </a:effectLst>
              <a:latin typeface="Tahoma" pitchFamily="34" charset="0"/>
            </a:endParaRPr>
          </a:p>
        </p:txBody>
      </p:sp>
      <p:sp>
        <p:nvSpPr>
          <p:cNvPr id="11" name="Rectangle 10"/>
          <p:cNvSpPr/>
          <p:nvPr/>
        </p:nvSpPr>
        <p:spPr>
          <a:xfrm>
            <a:off x="3491880" y="836712"/>
            <a:ext cx="1838965" cy="369332"/>
          </a:xfrm>
          <a:prstGeom prst="rect">
            <a:avLst/>
          </a:prstGeom>
        </p:spPr>
        <p:txBody>
          <a:bodyPr wrap="none">
            <a:spAutoFit/>
          </a:bodyPr>
          <a:lstStyle/>
          <a:p>
            <a:r>
              <a:rPr lang="fr-FR" dirty="0" smtClean="0">
                <a:solidFill>
                  <a:schemeClr val="tx1">
                    <a:lumMod val="65000"/>
                    <a:lumOff val="35000"/>
                  </a:schemeClr>
                </a:solidFill>
              </a:rPr>
              <a:t>[Lee et al. 2005]</a:t>
            </a:r>
          </a:p>
        </p:txBody>
      </p:sp>
      <p:pic>
        <p:nvPicPr>
          <p:cNvPr id="757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40768"/>
            <a:ext cx="9149789" cy="4752528"/>
          </a:xfrm>
          <a:prstGeom prst="rect">
            <a:avLst/>
          </a:prstGeom>
          <a:noFill/>
          <a:ln w="9525">
            <a:noFill/>
            <a:miter lim="800000"/>
            <a:headEnd/>
            <a:tailEnd/>
          </a:ln>
        </p:spPr>
      </p:pic>
      <p:sp>
        <p:nvSpPr>
          <p:cNvPr id="7" name="ZoneTexte 6"/>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17</a:t>
            </a:fld>
            <a:endParaRPr lang="en-US"/>
          </a:p>
        </p:txBody>
      </p:sp>
      <p:sp>
        <p:nvSpPr>
          <p:cNvPr id="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Outline</a:t>
            </a:r>
            <a:endParaRPr lang="fr-FR" b="0" dirty="0" smtClean="0">
              <a:latin typeface="Tahoma" pitchFamily="34" charset="0"/>
            </a:endParaRPr>
          </a:p>
        </p:txBody>
      </p:sp>
      <p:sp>
        <p:nvSpPr>
          <p:cNvPr id="7" name="Rectangle 6"/>
          <p:cNvSpPr/>
          <p:nvPr/>
        </p:nvSpPr>
        <p:spPr>
          <a:xfrm>
            <a:off x="611560" y="1052737"/>
            <a:ext cx="8064896" cy="2508379"/>
          </a:xfrm>
          <a:prstGeom prst="rect">
            <a:avLst/>
          </a:prstGeom>
        </p:spPr>
        <p:txBody>
          <a:bodyPr wrap="square">
            <a:spAutoFit/>
          </a:bodyPr>
          <a:lstStyle/>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Several</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mechanisms</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from</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perception</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Quality </a:t>
            </a:r>
            <a:r>
              <a:rPr lang="de-DE" sz="2800" dirty="0" err="1" smtClean="0">
                <a:latin typeface="Tahoma" pitchFamily="34" charset="0"/>
                <a:ea typeface="Tahoma" pitchFamily="34" charset="0"/>
                <a:cs typeface="Tahoma" pitchFamily="34" charset="0"/>
              </a:rPr>
              <a:t>metrics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Evaluation </a:t>
            </a:r>
            <a:r>
              <a:rPr lang="de-DE" sz="2800" dirty="0" err="1" smtClean="0">
                <a:latin typeface="Tahoma" pitchFamily="34" charset="0"/>
                <a:ea typeface="Tahoma" pitchFamily="34" charset="0"/>
                <a:cs typeface="Tahoma" pitchFamily="34" charset="0"/>
              </a:rPr>
              <a:t>and</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Databases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Applications</a:t>
            </a:r>
            <a:endParaRPr lang="de-DE" sz="2800" dirty="0" smtClean="0">
              <a:latin typeface="Tahoma" pitchFamily="34" charset="0"/>
              <a:ea typeface="Tahoma" pitchFamily="34" charset="0"/>
              <a:cs typeface="Tahoma" pitchFamily="34" charset="0"/>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18</a:t>
            </a:fld>
            <a:endParaRPr lang="en-US"/>
          </a:p>
        </p:txBody>
      </p:sp>
      <p:sp>
        <p:nvSpPr>
          <p:cNvPr id="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Outline</a:t>
            </a:r>
            <a:endParaRPr lang="fr-FR" b="0" dirty="0" smtClean="0">
              <a:latin typeface="Tahoma" pitchFamily="34" charset="0"/>
            </a:endParaRPr>
          </a:p>
        </p:txBody>
      </p:sp>
      <p:sp>
        <p:nvSpPr>
          <p:cNvPr id="7" name="Rectangle 6"/>
          <p:cNvSpPr/>
          <p:nvPr/>
        </p:nvSpPr>
        <p:spPr>
          <a:xfrm>
            <a:off x="611560" y="1052737"/>
            <a:ext cx="8064896" cy="3785652"/>
          </a:xfrm>
          <a:prstGeom prst="rect">
            <a:avLst/>
          </a:prstGeom>
        </p:spPr>
        <p:txBody>
          <a:bodyPr wrap="square">
            <a:spAutoFit/>
          </a:bodyPr>
          <a:lstStyle/>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Several</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mechanisms</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from</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perception</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solidFill>
                  <a:srgbClr val="C00000"/>
                </a:solidFill>
                <a:latin typeface="Tahoma" pitchFamily="34" charset="0"/>
                <a:ea typeface="Tahoma" pitchFamily="34" charset="0"/>
                <a:cs typeface="Tahoma" pitchFamily="34" charset="0"/>
              </a:rPr>
              <a:t> Quality </a:t>
            </a:r>
            <a:r>
              <a:rPr lang="de-DE" sz="2800" dirty="0" err="1" smtClean="0">
                <a:solidFill>
                  <a:srgbClr val="C00000"/>
                </a:solidFill>
                <a:latin typeface="Tahoma" pitchFamily="34" charset="0"/>
                <a:ea typeface="Tahoma" pitchFamily="34" charset="0"/>
                <a:cs typeface="Tahoma" pitchFamily="34" charset="0"/>
              </a:rPr>
              <a:t>metrics</a:t>
            </a:r>
            <a:endParaRPr lang="de-DE" sz="2800" dirty="0" smtClean="0">
              <a:solidFill>
                <a:srgbClr val="C00000"/>
              </a:solidFill>
              <a:latin typeface="Tahoma" pitchFamily="34" charset="0"/>
              <a:ea typeface="Tahoma" pitchFamily="34" charset="0"/>
              <a:cs typeface="Tahoma" pitchFamily="34" charset="0"/>
            </a:endParaRPr>
          </a:p>
          <a:p>
            <a:pPr lvl="2">
              <a:spcBef>
                <a:spcPts val="600"/>
              </a:spcBef>
              <a:buFont typeface="Arial" pitchFamily="34" charset="0"/>
              <a:buChar char="•"/>
            </a:pPr>
            <a:r>
              <a:rPr lang="de-DE" sz="2000" dirty="0" smtClean="0">
                <a:solidFill>
                  <a:srgbClr val="C00000"/>
                </a:solidFill>
                <a:latin typeface="Tahoma" pitchFamily="34" charset="0"/>
                <a:ea typeface="Tahoma" pitchFamily="34" charset="0"/>
                <a:cs typeface="Tahoma" pitchFamily="34" charset="0"/>
              </a:rPr>
              <a:t> Image</a:t>
            </a:r>
          </a:p>
          <a:p>
            <a:pPr lvl="2">
              <a:spcBef>
                <a:spcPts val="600"/>
              </a:spcBef>
              <a:buFont typeface="Arial" pitchFamily="34" charset="0"/>
              <a:buChar char="•"/>
            </a:pPr>
            <a:r>
              <a:rPr lang="de-DE" sz="2000" dirty="0" smtClean="0">
                <a:solidFill>
                  <a:srgbClr val="C00000"/>
                </a:solidFill>
                <a:latin typeface="Tahoma" pitchFamily="34" charset="0"/>
                <a:ea typeface="Tahoma" pitchFamily="34" charset="0"/>
                <a:cs typeface="Tahoma" pitchFamily="34" charset="0"/>
              </a:rPr>
              <a:t> </a:t>
            </a:r>
            <a:r>
              <a:rPr lang="de-DE" sz="2000" dirty="0" err="1" smtClean="0">
                <a:solidFill>
                  <a:srgbClr val="C00000"/>
                </a:solidFill>
                <a:latin typeface="Tahoma" pitchFamily="34" charset="0"/>
                <a:ea typeface="Tahoma" pitchFamily="34" charset="0"/>
                <a:cs typeface="Tahoma" pitchFamily="34" charset="0"/>
              </a:rPr>
              <a:t>Static</a:t>
            </a:r>
            <a:r>
              <a:rPr lang="de-DE" sz="2000" dirty="0" smtClean="0">
                <a:solidFill>
                  <a:srgbClr val="C00000"/>
                </a:solidFill>
                <a:latin typeface="Tahoma" pitchFamily="34" charset="0"/>
                <a:ea typeface="Tahoma" pitchFamily="34" charset="0"/>
                <a:cs typeface="Tahoma" pitchFamily="34" charset="0"/>
              </a:rPr>
              <a:t> mesh</a:t>
            </a:r>
          </a:p>
          <a:p>
            <a:pPr lvl="2">
              <a:spcBef>
                <a:spcPts val="600"/>
              </a:spcBef>
              <a:buFont typeface="Arial" pitchFamily="34" charset="0"/>
              <a:buChar char="•"/>
            </a:pPr>
            <a:r>
              <a:rPr lang="de-DE" sz="2000" dirty="0" smtClean="0">
                <a:solidFill>
                  <a:srgbClr val="C00000"/>
                </a:solidFill>
                <a:latin typeface="Tahoma" pitchFamily="34" charset="0"/>
                <a:ea typeface="Tahoma" pitchFamily="34" charset="0"/>
                <a:cs typeface="Tahoma" pitchFamily="34" charset="0"/>
              </a:rPr>
              <a:t> Dynamic mesh</a:t>
            </a: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Evaluation </a:t>
            </a:r>
            <a:r>
              <a:rPr lang="de-DE" sz="2800" dirty="0" err="1" smtClean="0">
                <a:latin typeface="Tahoma" pitchFamily="34" charset="0"/>
                <a:ea typeface="Tahoma" pitchFamily="34" charset="0"/>
                <a:cs typeface="Tahoma" pitchFamily="34" charset="0"/>
              </a:rPr>
              <a:t>and</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Databases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Applications</a:t>
            </a:r>
            <a:endParaRPr lang="de-DE" sz="2800" dirty="0" smtClean="0">
              <a:latin typeface="Tahoma" pitchFamily="34" charset="0"/>
              <a:ea typeface="Tahoma" pitchFamily="34" charset="0"/>
              <a:cs typeface="Tahoma" pitchFamily="34" charset="0"/>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
            <a:ext cx="5630700" cy="822305"/>
          </a:xfrm>
        </p:spPr>
        <p:txBody>
          <a:bodyPr/>
          <a:lstStyle/>
          <a:p>
            <a:r>
              <a:rPr lang="fr-FR" dirty="0" smtClean="0"/>
              <a:t>Image </a:t>
            </a:r>
            <a:r>
              <a:rPr lang="fr-FR" dirty="0" err="1" smtClean="0"/>
              <a:t>Quality</a:t>
            </a:r>
            <a:r>
              <a:rPr lang="fr-FR" dirty="0" smtClean="0"/>
              <a:t> </a:t>
            </a:r>
            <a:r>
              <a:rPr lang="fr-FR" dirty="0" err="1" smtClean="0"/>
              <a:t>metrics</a:t>
            </a:r>
            <a:endParaRPr lang="fr-FR" dirty="0"/>
          </a:p>
        </p:txBody>
      </p:sp>
      <p:sp>
        <p:nvSpPr>
          <p:cNvPr id="5"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19</a:t>
            </a:fld>
            <a:endParaRPr lang="fr-FR"/>
          </a:p>
        </p:txBody>
      </p:sp>
      <p:sp>
        <p:nvSpPr>
          <p:cNvPr id="6" name="Text Box 28"/>
          <p:cNvSpPr txBox="1">
            <a:spLocks noChangeArrowheads="1"/>
          </p:cNvSpPr>
          <p:nvPr/>
        </p:nvSpPr>
        <p:spPr bwMode="auto">
          <a:xfrm>
            <a:off x="251520" y="879103"/>
            <a:ext cx="8892480" cy="461665"/>
          </a:xfrm>
          <a:prstGeom prst="rect">
            <a:avLst/>
          </a:prstGeom>
          <a:noFill/>
          <a:ln w="9525">
            <a:noFill/>
            <a:miter lim="800000"/>
            <a:headEnd/>
            <a:tailEnd/>
          </a:ln>
          <a:effectLst/>
        </p:spPr>
        <p:txBody>
          <a:bodyPr wrap="square">
            <a:spAutoFit/>
          </a:bodyPr>
          <a:lstStyle/>
          <a:p>
            <a:pPr>
              <a:spcBef>
                <a:spcPct val="50000"/>
              </a:spcBef>
            </a:pPr>
            <a:r>
              <a:rPr lang="fr-FR" sz="2400" dirty="0" smtClean="0"/>
              <a:t>Standard IQA model:</a:t>
            </a:r>
          </a:p>
        </p:txBody>
      </p:sp>
      <p:graphicFrame>
        <p:nvGraphicFramePr>
          <p:cNvPr id="11" name="Object 2"/>
          <p:cNvGraphicFramePr>
            <a:graphicFrameLocks noChangeAspect="1"/>
          </p:cNvGraphicFramePr>
          <p:nvPr/>
        </p:nvGraphicFramePr>
        <p:xfrm>
          <a:off x="381000" y="1371600"/>
          <a:ext cx="8305800" cy="1973263"/>
        </p:xfrm>
        <a:graphic>
          <a:graphicData uri="http://schemas.openxmlformats.org/presentationml/2006/ole">
            <mc:AlternateContent xmlns:mc="http://schemas.openxmlformats.org/markup-compatibility/2006">
              <mc:Choice xmlns:v="urn:schemas-microsoft-com:vml" Requires="v">
                <p:oleObj spid="_x0000_s339096" name="Visio" r:id="rId4" imgW="6619878" imgH="1595066" progId="Visio.Drawing.11">
                  <p:embed/>
                </p:oleObj>
              </mc:Choice>
              <mc:Fallback>
                <p:oleObj name="Visio" r:id="rId4" imgW="6619878" imgH="1595066" progId="Visio.Drawing.11">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71600"/>
                        <a:ext cx="8305800"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3"/>
          <p:cNvGraphicFramePr>
            <a:graphicFrameLocks noChangeAspect="1"/>
          </p:cNvGraphicFramePr>
          <p:nvPr/>
        </p:nvGraphicFramePr>
        <p:xfrm>
          <a:off x="6629400" y="3349625"/>
          <a:ext cx="2209800" cy="841375"/>
        </p:xfrm>
        <a:graphic>
          <a:graphicData uri="http://schemas.openxmlformats.org/presentationml/2006/ole">
            <mc:AlternateContent xmlns:mc="http://schemas.openxmlformats.org/markup-compatibility/2006">
              <mc:Choice xmlns:v="urn:schemas-microsoft-com:vml" Requires="v">
                <p:oleObj spid="_x0000_s339097" name="Equation" r:id="rId6" imgW="7315200" imgH="2781300" progId="Equation.3">
                  <p:embed/>
                </p:oleObj>
              </mc:Choice>
              <mc:Fallback>
                <p:oleObj name="Equation" r:id="rId6" imgW="7315200" imgH="27813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3349625"/>
                        <a:ext cx="2209800"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Line 10"/>
          <p:cNvSpPr>
            <a:spLocks noChangeShapeType="1"/>
          </p:cNvSpPr>
          <p:nvPr/>
        </p:nvSpPr>
        <p:spPr bwMode="auto">
          <a:xfrm>
            <a:off x="7010400" y="2667000"/>
            <a:ext cx="533400" cy="838200"/>
          </a:xfrm>
          <a:prstGeom prst="line">
            <a:avLst/>
          </a:prstGeom>
          <a:noFill/>
          <a:ln w="28575">
            <a:solidFill>
              <a:schemeClr val="tx1"/>
            </a:solidFill>
            <a:round/>
            <a:headEnd/>
            <a:tailEnd type="triangle" w="lg" len="lg"/>
          </a:ln>
        </p:spPr>
        <p:txBody>
          <a:bodyPr/>
          <a:lstStyle/>
          <a:p>
            <a:endParaRPr lang="fr-FR"/>
          </a:p>
        </p:txBody>
      </p:sp>
      <p:sp>
        <p:nvSpPr>
          <p:cNvPr id="14" name="Espace réservé du contenu 14"/>
          <p:cNvSpPr>
            <a:spLocks noGrp="1"/>
          </p:cNvSpPr>
          <p:nvPr>
            <p:ph idx="1"/>
          </p:nvPr>
        </p:nvSpPr>
        <p:spPr>
          <a:xfrm>
            <a:off x="179388" y="3429000"/>
            <a:ext cx="8785225" cy="2743200"/>
          </a:xfrm>
        </p:spPr>
        <p:txBody>
          <a:bodyPr/>
          <a:lstStyle/>
          <a:p>
            <a:pPr marL="266700" lvl="1" indent="-263525">
              <a:spcBef>
                <a:spcPts val="1800"/>
              </a:spcBef>
              <a:buClrTx/>
              <a:buSzPct val="100000"/>
              <a:buFont typeface="Wingdings" pitchFamily="2" charset="2"/>
              <a:buChar char="§"/>
            </a:pPr>
            <a:r>
              <a:rPr lang="en-US" sz="2400" b="0" kern="1200" dirty="0" smtClean="0">
                <a:solidFill>
                  <a:schemeClr val="tx1"/>
                </a:solidFill>
                <a:latin typeface="Tahoma" pitchFamily="34" charset="0"/>
                <a:ea typeface="Tahoma" pitchFamily="34" charset="0"/>
                <a:cs typeface="Tahoma" pitchFamily="34" charset="0"/>
              </a:rPr>
              <a:t>Motivation</a:t>
            </a:r>
          </a:p>
          <a:p>
            <a:pPr marL="666750" lvl="2" indent="-263525">
              <a:spcBef>
                <a:spcPts val="600"/>
              </a:spcBef>
              <a:buFont typeface="Arial" pitchFamily="34" charset="0"/>
              <a:buChar char="•"/>
            </a:pPr>
            <a:r>
              <a:rPr lang="en-US" sz="2000" b="0" kern="1200" dirty="0" smtClean="0">
                <a:solidFill>
                  <a:schemeClr val="tx1"/>
                </a:solidFill>
                <a:latin typeface="Tahoma" pitchFamily="34" charset="0"/>
                <a:ea typeface="Tahoma" pitchFamily="34" charset="0"/>
                <a:cs typeface="Tahoma" pitchFamily="34" charset="0"/>
              </a:rPr>
              <a:t>Simulate relevant early HVS components</a:t>
            </a:r>
          </a:p>
          <a:p>
            <a:pPr marL="266700" lvl="1" indent="-263525">
              <a:spcBef>
                <a:spcPts val="1800"/>
              </a:spcBef>
              <a:buClrTx/>
              <a:buSzPct val="100000"/>
              <a:buFont typeface="Wingdings" pitchFamily="2" charset="2"/>
              <a:buChar char="§"/>
            </a:pPr>
            <a:r>
              <a:rPr lang="en-US" sz="2400" b="0" kern="1200" dirty="0" smtClean="0">
                <a:solidFill>
                  <a:schemeClr val="tx1"/>
                </a:solidFill>
                <a:latin typeface="Tahoma" pitchFamily="34" charset="0"/>
                <a:ea typeface="Tahoma" pitchFamily="34" charset="0"/>
                <a:cs typeface="Tahoma" pitchFamily="34" charset="0"/>
              </a:rPr>
              <a:t>Key features</a:t>
            </a:r>
          </a:p>
          <a:p>
            <a:pPr marL="666750" lvl="2" indent="-263525">
              <a:spcBef>
                <a:spcPts val="600"/>
              </a:spcBef>
              <a:buFont typeface="Arial" pitchFamily="34" charset="0"/>
              <a:buChar char="•"/>
            </a:pPr>
            <a:r>
              <a:rPr lang="en-US" sz="2000" b="0" kern="1200" dirty="0" smtClean="0">
                <a:solidFill>
                  <a:schemeClr val="tx1"/>
                </a:solidFill>
                <a:latin typeface="Tahoma" pitchFamily="34" charset="0"/>
                <a:ea typeface="Tahoma" pitchFamily="34" charset="0"/>
                <a:cs typeface="Tahoma" pitchFamily="34" charset="0"/>
              </a:rPr>
              <a:t>Channel decomposition </a:t>
            </a:r>
            <a:r>
              <a:rPr lang="en-US" sz="2000" b="0" kern="1200" dirty="0" smtClean="0">
                <a:solidFill>
                  <a:schemeClr val="tx1"/>
                </a:solidFill>
                <a:latin typeface="Tahoma" pitchFamily="34" charset="0"/>
                <a:ea typeface="Tahoma" pitchFamily="34" charset="0"/>
                <a:cs typeface="Tahoma" pitchFamily="34" charset="0"/>
                <a:sym typeface="Wingdings" pitchFamily="2" charset="2"/>
              </a:rPr>
              <a:t> linear frequency/orientation transforms</a:t>
            </a:r>
          </a:p>
          <a:p>
            <a:pPr marL="666750" lvl="2" indent="-263525">
              <a:spcBef>
                <a:spcPts val="600"/>
              </a:spcBef>
              <a:buFont typeface="Arial" pitchFamily="34" charset="0"/>
              <a:buChar char="•"/>
            </a:pPr>
            <a:r>
              <a:rPr lang="en-US" sz="2000" b="0" kern="1200" dirty="0" smtClean="0">
                <a:solidFill>
                  <a:schemeClr val="tx1"/>
                </a:solidFill>
                <a:latin typeface="Tahoma" pitchFamily="34" charset="0"/>
                <a:ea typeface="Tahoma" pitchFamily="34" charset="0"/>
                <a:cs typeface="Tahoma" pitchFamily="34" charset="0"/>
                <a:sym typeface="Wingdings" pitchFamily="2" charset="2"/>
              </a:rPr>
              <a:t>Frequency weighting  contrast sensitivity function</a:t>
            </a:r>
          </a:p>
          <a:p>
            <a:pPr marL="666750" lvl="2" indent="-263525">
              <a:spcBef>
                <a:spcPts val="600"/>
              </a:spcBef>
              <a:buFont typeface="Arial" pitchFamily="34" charset="0"/>
              <a:buChar char="•"/>
            </a:pPr>
            <a:r>
              <a:rPr lang="en-US" sz="2000" b="0" kern="1200" dirty="0" smtClean="0">
                <a:solidFill>
                  <a:schemeClr val="tx1"/>
                </a:solidFill>
                <a:latin typeface="Tahoma" pitchFamily="34" charset="0"/>
                <a:ea typeface="Tahoma" pitchFamily="34" charset="0"/>
                <a:cs typeface="Tahoma" pitchFamily="34" charset="0"/>
                <a:sym typeface="Wingdings" pitchFamily="2" charset="2"/>
              </a:rPr>
              <a:t>Masking  intra/inter channel interaction</a:t>
            </a:r>
            <a:endParaRPr lang="en-US" sz="2000" b="0" kern="1200" dirty="0" smtClean="0">
              <a:solidFill>
                <a:schemeClr val="tx1"/>
              </a:solidFill>
              <a:latin typeface="Tahoma" pitchFamily="34" charset="0"/>
              <a:ea typeface="Tahoma" pitchFamily="34" charset="0"/>
              <a:cs typeface="Tahoma" pitchFamily="34" charset="0"/>
            </a:endParaRPr>
          </a:p>
          <a:p>
            <a:pPr marL="454025" indent="-454025">
              <a:spcBef>
                <a:spcPct val="50000"/>
              </a:spcBef>
              <a:buNone/>
            </a:pPr>
            <a:endParaRPr lang="en-US" dirty="0" smtClean="0">
              <a:latin typeface="Book Antiqua" pitchFamily="18" charset="0"/>
            </a:endParaRPr>
          </a:p>
          <a:p>
            <a:pPr marL="454025" indent="-454025"/>
            <a:endParaRPr lang="en-US" dirty="0" smtClean="0"/>
          </a:p>
        </p:txBody>
      </p:sp>
      <p:sp>
        <p:nvSpPr>
          <p:cNvPr id="15" name="ZoneTexte 14"/>
          <p:cNvSpPr txBox="1"/>
          <p:nvPr/>
        </p:nvSpPr>
        <p:spPr>
          <a:xfrm>
            <a:off x="3254084" y="908720"/>
            <a:ext cx="3766187" cy="369332"/>
          </a:xfrm>
          <a:prstGeom prst="rect">
            <a:avLst/>
          </a:prstGeom>
          <a:noFill/>
        </p:spPr>
        <p:txBody>
          <a:bodyPr wrap="square" rtlCol="0">
            <a:spAutoFit/>
          </a:bodyPr>
          <a:lstStyle/>
          <a:p>
            <a:r>
              <a:rPr lang="fr-FR" dirty="0" smtClean="0">
                <a:solidFill>
                  <a:schemeClr val="tx1">
                    <a:lumMod val="65000"/>
                    <a:lumOff val="35000"/>
                  </a:schemeClr>
                </a:solidFill>
              </a:rPr>
              <a:t>[Daly, 1994][Lubin, 1995][...]</a:t>
            </a:r>
          </a:p>
        </p:txBody>
      </p:sp>
      <p:sp>
        <p:nvSpPr>
          <p:cNvPr id="10" name="ZoneTexte 9"/>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95536" y="980728"/>
            <a:ext cx="8424936" cy="5328592"/>
            <a:chOff x="323528" y="1033770"/>
            <a:chExt cx="8424936" cy="4984418"/>
          </a:xfrm>
        </p:grpSpPr>
        <p:sp>
          <p:nvSpPr>
            <p:cNvPr id="5" name="Rectangle à coins arrondis 4"/>
            <p:cNvSpPr/>
            <p:nvPr/>
          </p:nvSpPr>
          <p:spPr>
            <a:xfrm>
              <a:off x="323528" y="1033770"/>
              <a:ext cx="8424936" cy="4984418"/>
            </a:xfrm>
            <a:prstGeom prst="roundRect">
              <a:avLst>
                <a:gd name="adj" fmla="val 5828"/>
              </a:avLst>
            </a:prstGeom>
            <a:solidFill>
              <a:srgbClr val="C1C6D7"/>
            </a:solidFill>
            <a:ln>
              <a:solidFill>
                <a:srgbClr val="1E4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7132" name="Text Box 28"/>
            <p:cNvSpPr txBox="1">
              <a:spLocks noChangeArrowheads="1"/>
            </p:cNvSpPr>
            <p:nvPr/>
          </p:nvSpPr>
          <p:spPr bwMode="auto">
            <a:xfrm>
              <a:off x="467544" y="1246594"/>
              <a:ext cx="7920880" cy="791718"/>
            </a:xfrm>
            <a:prstGeom prst="rect">
              <a:avLst/>
            </a:prstGeom>
            <a:noFill/>
            <a:ln w="9525">
              <a:noFill/>
              <a:miter lim="800000"/>
              <a:headEnd/>
              <a:tailEnd/>
            </a:ln>
            <a:effectLst/>
          </p:spPr>
          <p:txBody>
            <a:bodyPr wrap="square">
              <a:spAutoFit/>
            </a:bodyPr>
            <a:lstStyle/>
            <a:p>
              <a:pPr>
                <a:spcBef>
                  <a:spcPts val="0"/>
                </a:spcBef>
              </a:pPr>
              <a:endParaRPr lang="fr-FR" sz="2200" dirty="0" smtClean="0">
                <a:solidFill>
                  <a:srgbClr val="C00000"/>
                </a:solidFill>
                <a:effectLst>
                  <a:outerShdw blurRad="38100" dist="38100" dir="2700000" algn="tl">
                    <a:srgbClr val="C0C0C0"/>
                  </a:outerShdw>
                </a:effectLst>
                <a:latin typeface="Tahoma" pitchFamily="34" charset="0"/>
              </a:endParaRPr>
            </a:p>
            <a:p>
              <a:pPr lvl="1">
                <a:spcBef>
                  <a:spcPts val="600"/>
                </a:spcBef>
              </a:pPr>
              <a:endParaRPr lang="fr-FR" sz="2200" dirty="0">
                <a:solidFill>
                  <a:srgbClr val="009999"/>
                </a:solidFill>
                <a:effectLst>
                  <a:outerShdw blurRad="38100" dist="38100" dir="2700000" algn="tl">
                    <a:srgbClr val="C0C0C0"/>
                  </a:outerShdw>
                </a:effectLst>
                <a:latin typeface="Tahoma" pitchFamily="34" charset="0"/>
              </a:endParaRPr>
            </a:p>
          </p:txBody>
        </p:sp>
      </p:grpSp>
      <p:sp>
        <p:nvSpPr>
          <p:cNvPr id="14" name="Espace réservé du numéro de diapositive 3"/>
          <p:cNvSpPr>
            <a:spLocks noGrp="1"/>
          </p:cNvSpPr>
          <p:nvPr>
            <p:ph type="sldNum" sz="quarter" idx="10"/>
          </p:nvPr>
        </p:nvSpPr>
        <p:spPr/>
        <p:txBody>
          <a:bodyPr/>
          <a:lstStyle/>
          <a:p>
            <a:fld id="{068250DF-57F4-4825-B019-C073C9650B01}" type="slidenum">
              <a:rPr lang="fr-FR"/>
              <a:pPr/>
              <a:t>2</a:t>
            </a:fld>
            <a:endParaRPr lang="fr-FR"/>
          </a:p>
        </p:txBody>
      </p:sp>
      <p:sp>
        <p:nvSpPr>
          <p:cNvPr id="7" name="Titre 1"/>
          <p:cNvSpPr txBox="1">
            <a:spLocks/>
          </p:cNvSpPr>
          <p:nvPr/>
        </p:nvSpPr>
        <p:spPr bwMode="auto">
          <a:xfrm>
            <a:off x="442912" y="-144"/>
            <a:ext cx="6937400"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3600" kern="0" noProof="0" dirty="0" smtClean="0">
                <a:latin typeface="Tahoma" pitchFamily="34" charset="0"/>
                <a:ea typeface="Tahoma" pitchFamily="34" charset="0"/>
                <a:cs typeface="Tahoma" pitchFamily="34" charset="0"/>
              </a:rPr>
              <a:t>A joint </a:t>
            </a:r>
            <a:r>
              <a:rPr lang="fr-FR" sz="3600" kern="0" noProof="0" dirty="0" err="1" smtClean="0">
                <a:latin typeface="Tahoma" pitchFamily="34" charset="0"/>
                <a:ea typeface="Tahoma" pitchFamily="34" charset="0"/>
                <a:cs typeface="Tahoma" pitchFamily="34" charset="0"/>
              </a:rPr>
              <a:t>work</a:t>
            </a:r>
            <a:r>
              <a:rPr lang="fr-FR" sz="3600" kern="0" noProof="0" dirty="0" smtClean="0">
                <a:latin typeface="Tahoma" pitchFamily="34" charset="0"/>
                <a:ea typeface="Tahoma" pitchFamily="34" charset="0"/>
                <a:cs typeface="Tahoma" pitchFamily="34" charset="0"/>
              </a:rPr>
              <a:t> </a:t>
            </a:r>
            <a:r>
              <a:rPr lang="fr-FR" sz="3600" kern="0" noProof="0" dirty="0" err="1" smtClean="0">
                <a:latin typeface="Tahoma" pitchFamily="34" charset="0"/>
                <a:ea typeface="Tahoma" pitchFamily="34" charset="0"/>
                <a:cs typeface="Tahoma" pitchFamily="34" charset="0"/>
              </a:rPr>
              <a:t>with</a:t>
            </a:r>
            <a:r>
              <a:rPr lang="fr-FR" sz="3600" kern="0" noProof="0" dirty="0" smtClean="0">
                <a:latin typeface="Tahoma" pitchFamily="34" charset="0"/>
                <a:ea typeface="Tahoma" pitchFamily="34" charset="0"/>
                <a:cs typeface="Tahoma" pitchFamily="34" charset="0"/>
              </a:rPr>
              <a:t>:</a:t>
            </a:r>
            <a:endParaRPr kumimoji="0" lang="fr-FR" sz="360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pic>
        <p:nvPicPr>
          <p:cNvPr id="10" name="Picture 4" descr="http://herakles.zcu.cz/%7Elvasa/liborvas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4725144"/>
            <a:ext cx="1152128" cy="1368152"/>
          </a:xfrm>
          <a:prstGeom prst="rect">
            <a:avLst/>
          </a:prstGeom>
          <a:noFill/>
        </p:spPr>
      </p:pic>
      <p:grpSp>
        <p:nvGrpSpPr>
          <p:cNvPr id="17" name="Groupe 16"/>
          <p:cNvGrpSpPr/>
          <p:nvPr/>
        </p:nvGrpSpPr>
        <p:grpSpPr>
          <a:xfrm>
            <a:off x="4283968" y="4725144"/>
            <a:ext cx="1163136" cy="1737484"/>
            <a:chOff x="7165980" y="3356992"/>
            <a:chExt cx="1163136" cy="1737484"/>
          </a:xfrm>
        </p:grpSpPr>
        <p:pic>
          <p:nvPicPr>
            <p:cNvPr id="63490" name="Picture 2" descr="Ing. Old&amp;rcaron;ich Pet&amp;rcaron;í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3012" y="3356992"/>
              <a:ext cx="936104" cy="1404156"/>
            </a:xfrm>
            <a:prstGeom prst="rect">
              <a:avLst/>
            </a:prstGeom>
            <a:noFill/>
          </p:spPr>
        </p:pic>
        <p:sp>
          <p:nvSpPr>
            <p:cNvPr id="16" name="Rectangle 15"/>
            <p:cNvSpPr/>
            <p:nvPr/>
          </p:nvSpPr>
          <p:spPr>
            <a:xfrm>
              <a:off x="7165980" y="4725144"/>
              <a:ext cx="184731" cy="369332"/>
            </a:xfrm>
            <a:prstGeom prst="rect">
              <a:avLst/>
            </a:prstGeom>
          </p:spPr>
          <p:txBody>
            <a:bodyPr wrap="none">
              <a:spAutoFit/>
            </a:bodyPr>
            <a:lstStyle/>
            <a:p>
              <a:endParaRPr lang="de-DE" dirty="0" smtClean="0"/>
            </a:p>
          </p:txBody>
        </p:sp>
      </p:grpSp>
      <p:grpSp>
        <p:nvGrpSpPr>
          <p:cNvPr id="20" name="Groupe 19"/>
          <p:cNvGrpSpPr/>
          <p:nvPr/>
        </p:nvGrpSpPr>
        <p:grpSpPr>
          <a:xfrm>
            <a:off x="1331640" y="4725144"/>
            <a:ext cx="1728192" cy="1719446"/>
            <a:chOff x="3419872" y="1430814"/>
            <a:chExt cx="1728192" cy="1719446"/>
          </a:xfrm>
        </p:grpSpPr>
        <p:pic>
          <p:nvPicPr>
            <p:cNvPr id="8" name="Picture 2" descr="http://vcg.isti.cnr.it/%7Ecorsini/portrai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95936" y="1430814"/>
              <a:ext cx="1152128" cy="1350114"/>
            </a:xfrm>
            <a:prstGeom prst="rect">
              <a:avLst/>
            </a:prstGeom>
            <a:noFill/>
          </p:spPr>
        </p:pic>
        <p:sp>
          <p:nvSpPr>
            <p:cNvPr id="19" name="Rectangle 18"/>
            <p:cNvSpPr/>
            <p:nvPr/>
          </p:nvSpPr>
          <p:spPr>
            <a:xfrm>
              <a:off x="3419872" y="2780928"/>
              <a:ext cx="184731" cy="369332"/>
            </a:xfrm>
            <a:prstGeom prst="rect">
              <a:avLst/>
            </a:prstGeom>
          </p:spPr>
          <p:txBody>
            <a:bodyPr wrap="none">
              <a:spAutoFit/>
            </a:bodyPr>
            <a:lstStyle/>
            <a:p>
              <a:endParaRPr lang="de-DE" i="1" dirty="0" smtClean="0"/>
            </a:p>
          </p:txBody>
        </p:sp>
      </p:grpSp>
      <p:grpSp>
        <p:nvGrpSpPr>
          <p:cNvPr id="24" name="Groupe 23"/>
          <p:cNvGrpSpPr/>
          <p:nvPr/>
        </p:nvGrpSpPr>
        <p:grpSpPr>
          <a:xfrm>
            <a:off x="5652120" y="4725144"/>
            <a:ext cx="1164938" cy="1809492"/>
            <a:chOff x="3683684" y="4149080"/>
            <a:chExt cx="1164938" cy="1809492"/>
          </a:xfrm>
        </p:grpSpPr>
        <p:pic>
          <p:nvPicPr>
            <p:cNvPr id="1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07904" y="4149080"/>
              <a:ext cx="1140718" cy="1425898"/>
            </a:xfrm>
            <a:prstGeom prst="rect">
              <a:avLst/>
            </a:prstGeom>
            <a:noFill/>
            <a:ln w="9525">
              <a:noFill/>
              <a:miter lim="800000"/>
              <a:headEnd/>
              <a:tailEnd/>
            </a:ln>
          </p:spPr>
        </p:pic>
        <p:sp>
          <p:nvSpPr>
            <p:cNvPr id="21" name="Rectangle 20"/>
            <p:cNvSpPr/>
            <p:nvPr/>
          </p:nvSpPr>
          <p:spPr>
            <a:xfrm>
              <a:off x="3683684" y="5589240"/>
              <a:ext cx="184731" cy="369332"/>
            </a:xfrm>
            <a:prstGeom prst="rect">
              <a:avLst/>
            </a:prstGeom>
          </p:spPr>
          <p:txBody>
            <a:bodyPr wrap="none">
              <a:spAutoFit/>
            </a:bodyPr>
            <a:lstStyle/>
            <a:p>
              <a:endParaRPr lang="fr-FR" i="1" dirty="0" smtClean="0">
                <a:latin typeface="Tahoma" pitchFamily="34" charset="0"/>
              </a:endParaRPr>
            </a:p>
          </p:txBody>
        </p:sp>
      </p:grpSp>
      <p:pic>
        <p:nvPicPr>
          <p:cNvPr id="11" name="Picture 6" descr="http://mmspg.epfl.ch/files/content/sites/mmspl/files/shared/star2013/SPEAKERS/Chaker_Larabi.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03848" y="4725144"/>
            <a:ext cx="1036479" cy="1368152"/>
          </a:xfrm>
          <a:prstGeom prst="rect">
            <a:avLst/>
          </a:prstGeom>
          <a:noFill/>
        </p:spPr>
      </p:pic>
      <p:sp>
        <p:nvSpPr>
          <p:cNvPr id="22" name="Rectangle 21"/>
          <p:cNvSpPr/>
          <p:nvPr/>
        </p:nvSpPr>
        <p:spPr>
          <a:xfrm>
            <a:off x="4788024" y="2780928"/>
            <a:ext cx="184731" cy="369332"/>
          </a:xfrm>
          <a:prstGeom prst="rect">
            <a:avLst/>
          </a:prstGeom>
        </p:spPr>
        <p:txBody>
          <a:bodyPr wrap="none">
            <a:spAutoFit/>
          </a:bodyPr>
          <a:lstStyle/>
          <a:p>
            <a:endParaRPr lang="de-DE" i="1" dirty="0" smtClean="0"/>
          </a:p>
        </p:txBody>
      </p:sp>
      <p:sp>
        <p:nvSpPr>
          <p:cNvPr id="27" name="Rectangle 26"/>
          <p:cNvSpPr/>
          <p:nvPr/>
        </p:nvSpPr>
        <p:spPr>
          <a:xfrm>
            <a:off x="539552" y="1196752"/>
            <a:ext cx="8208912" cy="4247317"/>
          </a:xfrm>
          <a:prstGeom prst="rect">
            <a:avLst/>
          </a:prstGeom>
        </p:spPr>
        <p:txBody>
          <a:bodyPr wrap="square">
            <a:spAutoFit/>
          </a:bodyPr>
          <a:lstStyle/>
          <a:p>
            <a:pPr>
              <a:spcBef>
                <a:spcPts val="1800"/>
              </a:spcBef>
            </a:pPr>
            <a:r>
              <a:rPr lang="de-DE" sz="2400" dirty="0" smtClean="0">
                <a:latin typeface="Tahoma" pitchFamily="34" charset="0"/>
                <a:ea typeface="Tahoma" pitchFamily="34" charset="0"/>
                <a:cs typeface="Tahoma" pitchFamily="34" charset="0"/>
              </a:rPr>
              <a:t>Libor </a:t>
            </a:r>
            <a:r>
              <a:rPr lang="de-DE" sz="2400" dirty="0" err="1" smtClean="0">
                <a:latin typeface="Tahoma" pitchFamily="34" charset="0"/>
                <a:ea typeface="Tahoma" pitchFamily="34" charset="0"/>
                <a:cs typeface="Tahoma" pitchFamily="34" charset="0"/>
              </a:rPr>
              <a:t>Váša</a:t>
            </a:r>
            <a:r>
              <a:rPr lang="de-DE" sz="2400" dirty="0" smtClean="0">
                <a:latin typeface="Tahoma" pitchFamily="34" charset="0"/>
                <a:ea typeface="Tahoma" pitchFamily="34" charset="0"/>
                <a:cs typeface="Tahoma" pitchFamily="34" charset="0"/>
              </a:rPr>
              <a:t> - </a:t>
            </a:r>
            <a:r>
              <a:rPr lang="de-DE" sz="2400" i="1" dirty="0" smtClean="0">
                <a:latin typeface="Tahoma" pitchFamily="34" charset="0"/>
                <a:ea typeface="Tahoma" pitchFamily="34" charset="0"/>
                <a:cs typeface="Tahoma" pitchFamily="34" charset="0"/>
              </a:rPr>
              <a:t>University </a:t>
            </a:r>
            <a:r>
              <a:rPr lang="de-DE" sz="2400" i="1" dirty="0" err="1" smtClean="0">
                <a:latin typeface="Tahoma" pitchFamily="34" charset="0"/>
                <a:ea typeface="Tahoma" pitchFamily="34" charset="0"/>
                <a:cs typeface="Tahoma" pitchFamily="34" charset="0"/>
              </a:rPr>
              <a:t>of</a:t>
            </a:r>
            <a:r>
              <a:rPr lang="de-DE" sz="2400" i="1" dirty="0" smtClean="0">
                <a:latin typeface="Tahoma" pitchFamily="34" charset="0"/>
                <a:ea typeface="Tahoma" pitchFamily="34" charset="0"/>
                <a:cs typeface="Tahoma" pitchFamily="34" charset="0"/>
              </a:rPr>
              <a:t> West </a:t>
            </a:r>
            <a:r>
              <a:rPr lang="de-DE" sz="2400" i="1" dirty="0" err="1" smtClean="0">
                <a:latin typeface="Tahoma" pitchFamily="34" charset="0"/>
                <a:ea typeface="Tahoma" pitchFamily="34" charset="0"/>
                <a:cs typeface="Tahoma" pitchFamily="34" charset="0"/>
              </a:rPr>
              <a:t>Bohemia</a:t>
            </a:r>
            <a:r>
              <a:rPr lang="de-DE" sz="2400" i="1" dirty="0" smtClean="0">
                <a:latin typeface="Tahoma" pitchFamily="34" charset="0"/>
                <a:ea typeface="Tahoma" pitchFamily="34" charset="0"/>
                <a:cs typeface="Tahoma" pitchFamily="34" charset="0"/>
              </a:rPr>
              <a:t>, Czech </a:t>
            </a:r>
            <a:r>
              <a:rPr lang="de-DE" sz="2400" i="1" dirty="0" err="1" smtClean="0">
                <a:latin typeface="Tahoma" pitchFamily="34" charset="0"/>
                <a:ea typeface="Tahoma" pitchFamily="34" charset="0"/>
                <a:cs typeface="Tahoma" pitchFamily="34" charset="0"/>
              </a:rPr>
              <a:t>Republic</a:t>
            </a:r>
            <a:endParaRPr lang="de-DE" sz="2400" i="1" dirty="0" smtClean="0">
              <a:latin typeface="Tahoma" pitchFamily="34" charset="0"/>
              <a:ea typeface="Tahoma" pitchFamily="34" charset="0"/>
              <a:cs typeface="Tahoma" pitchFamily="34" charset="0"/>
            </a:endParaRPr>
          </a:p>
          <a:p>
            <a:pPr>
              <a:spcBef>
                <a:spcPts val="1800"/>
              </a:spcBef>
            </a:pPr>
            <a:r>
              <a:rPr lang="de-DE" sz="2400" dirty="0" smtClean="0">
                <a:latin typeface="Tahoma" pitchFamily="34" charset="0"/>
                <a:ea typeface="Tahoma" pitchFamily="34" charset="0"/>
                <a:cs typeface="Tahoma" pitchFamily="34" charset="0"/>
              </a:rPr>
              <a:t>Massimiliano </a:t>
            </a:r>
            <a:r>
              <a:rPr lang="de-DE" sz="2400" dirty="0" err="1" smtClean="0">
                <a:latin typeface="Tahoma" pitchFamily="34" charset="0"/>
                <a:ea typeface="Tahoma" pitchFamily="34" charset="0"/>
                <a:cs typeface="Tahoma" pitchFamily="34" charset="0"/>
              </a:rPr>
              <a:t>Corsini</a:t>
            </a:r>
            <a:r>
              <a:rPr lang="de-DE" sz="2400" dirty="0" smtClean="0">
                <a:latin typeface="Tahoma" pitchFamily="34" charset="0"/>
                <a:ea typeface="Tahoma" pitchFamily="34" charset="0"/>
                <a:cs typeface="Tahoma" pitchFamily="34" charset="0"/>
              </a:rPr>
              <a:t> - </a:t>
            </a:r>
            <a:r>
              <a:rPr lang="de-DE" sz="2400" i="1" dirty="0" smtClean="0">
                <a:latin typeface="Tahoma" pitchFamily="34" charset="0"/>
                <a:ea typeface="Tahoma" pitchFamily="34" charset="0"/>
                <a:cs typeface="Tahoma" pitchFamily="34" charset="0"/>
              </a:rPr>
              <a:t>ISTI-CNR, </a:t>
            </a:r>
            <a:r>
              <a:rPr lang="de-DE" sz="2400" i="1" dirty="0" err="1" smtClean="0">
                <a:latin typeface="Tahoma" pitchFamily="34" charset="0"/>
                <a:ea typeface="Tahoma" pitchFamily="34" charset="0"/>
                <a:cs typeface="Tahoma" pitchFamily="34" charset="0"/>
              </a:rPr>
              <a:t>Italy</a:t>
            </a:r>
            <a:endParaRPr lang="de-DE" sz="2400" i="1" dirty="0" smtClean="0">
              <a:latin typeface="Tahoma" pitchFamily="34" charset="0"/>
              <a:ea typeface="Tahoma" pitchFamily="34" charset="0"/>
              <a:cs typeface="Tahoma" pitchFamily="34" charset="0"/>
            </a:endParaRPr>
          </a:p>
          <a:p>
            <a:pPr>
              <a:spcBef>
                <a:spcPts val="1800"/>
              </a:spcBef>
            </a:pPr>
            <a:r>
              <a:rPr lang="de-DE" sz="2400" dirty="0" smtClean="0">
                <a:latin typeface="Tahoma" pitchFamily="34" charset="0"/>
                <a:ea typeface="Tahoma" pitchFamily="34" charset="0"/>
                <a:cs typeface="Tahoma" pitchFamily="34" charset="0"/>
              </a:rPr>
              <a:t>Mohamed-Chaker </a:t>
            </a:r>
            <a:r>
              <a:rPr lang="de-DE" sz="2400" dirty="0" err="1" smtClean="0">
                <a:latin typeface="Tahoma" pitchFamily="34" charset="0"/>
                <a:ea typeface="Tahoma" pitchFamily="34" charset="0"/>
                <a:cs typeface="Tahoma" pitchFamily="34" charset="0"/>
              </a:rPr>
              <a:t>Larabi</a:t>
            </a:r>
            <a:r>
              <a:rPr lang="de-DE" sz="2400" dirty="0" smtClean="0">
                <a:latin typeface="Tahoma" pitchFamily="34" charset="0"/>
                <a:ea typeface="Tahoma" pitchFamily="34" charset="0"/>
                <a:cs typeface="Tahoma" pitchFamily="34" charset="0"/>
              </a:rPr>
              <a:t> - </a:t>
            </a:r>
            <a:r>
              <a:rPr lang="de-DE" sz="2400" i="1" dirty="0" smtClean="0">
                <a:latin typeface="Tahoma" pitchFamily="34" charset="0"/>
                <a:ea typeface="Tahoma" pitchFamily="34" charset="0"/>
                <a:cs typeface="Tahoma" pitchFamily="34" charset="0"/>
              </a:rPr>
              <a:t>XLIM-SIC, </a:t>
            </a:r>
            <a:r>
              <a:rPr lang="de-DE" sz="2400" i="1" dirty="0" err="1" smtClean="0">
                <a:latin typeface="Tahoma" pitchFamily="34" charset="0"/>
                <a:ea typeface="Tahoma" pitchFamily="34" charset="0"/>
                <a:cs typeface="Tahoma" pitchFamily="34" charset="0"/>
              </a:rPr>
              <a:t>Poitiers</a:t>
            </a:r>
            <a:endParaRPr lang="de-DE" sz="2400" i="1" dirty="0" smtClean="0">
              <a:latin typeface="Tahoma" pitchFamily="34" charset="0"/>
              <a:ea typeface="Tahoma" pitchFamily="34" charset="0"/>
              <a:cs typeface="Tahoma" pitchFamily="34" charset="0"/>
            </a:endParaRPr>
          </a:p>
          <a:p>
            <a:pPr>
              <a:spcBef>
                <a:spcPts val="1800"/>
              </a:spcBef>
            </a:pPr>
            <a:r>
              <a:rPr lang="de-DE" sz="2400" dirty="0" err="1" smtClean="0">
                <a:latin typeface="Tahoma" pitchFamily="34" charset="0"/>
                <a:ea typeface="Tahoma" pitchFamily="34" charset="0"/>
                <a:cs typeface="Tahoma" pitchFamily="34" charset="0"/>
              </a:rPr>
              <a:t>Oldřich</a:t>
            </a:r>
            <a:r>
              <a:rPr lang="de-DE" sz="2400" dirty="0" smtClean="0">
                <a:latin typeface="Tahoma" pitchFamily="34" charset="0"/>
                <a:ea typeface="Tahoma" pitchFamily="34" charset="0"/>
                <a:cs typeface="Tahoma" pitchFamily="34" charset="0"/>
              </a:rPr>
              <a:t> </a:t>
            </a:r>
            <a:r>
              <a:rPr lang="de-DE" sz="2400" dirty="0" err="1" smtClean="0">
                <a:latin typeface="Tahoma" pitchFamily="34" charset="0"/>
                <a:ea typeface="Tahoma" pitchFamily="34" charset="0"/>
                <a:cs typeface="Tahoma" pitchFamily="34" charset="0"/>
              </a:rPr>
              <a:t>Petřík</a:t>
            </a:r>
            <a:r>
              <a:rPr lang="de-DE" sz="2400" dirty="0" smtClean="0">
                <a:latin typeface="Tahoma" pitchFamily="34" charset="0"/>
                <a:ea typeface="Tahoma" pitchFamily="34" charset="0"/>
                <a:cs typeface="Tahoma" pitchFamily="34" charset="0"/>
              </a:rPr>
              <a:t> - </a:t>
            </a:r>
            <a:r>
              <a:rPr lang="de-DE" sz="2400" i="1" dirty="0" smtClean="0">
                <a:latin typeface="Tahoma" pitchFamily="34" charset="0"/>
                <a:ea typeface="Tahoma" pitchFamily="34" charset="0"/>
                <a:cs typeface="Tahoma" pitchFamily="34" charset="0"/>
              </a:rPr>
              <a:t>University </a:t>
            </a:r>
            <a:r>
              <a:rPr lang="de-DE" sz="2400" i="1" dirty="0" err="1" smtClean="0">
                <a:latin typeface="Tahoma" pitchFamily="34" charset="0"/>
                <a:ea typeface="Tahoma" pitchFamily="34" charset="0"/>
                <a:cs typeface="Tahoma" pitchFamily="34" charset="0"/>
              </a:rPr>
              <a:t>of</a:t>
            </a:r>
            <a:r>
              <a:rPr lang="de-DE" sz="2400" i="1" dirty="0" smtClean="0">
                <a:latin typeface="Tahoma" pitchFamily="34" charset="0"/>
                <a:ea typeface="Tahoma" pitchFamily="34" charset="0"/>
                <a:cs typeface="Tahoma" pitchFamily="34" charset="0"/>
              </a:rPr>
              <a:t> West </a:t>
            </a:r>
            <a:r>
              <a:rPr lang="de-DE" sz="2400" i="1" dirty="0" err="1" smtClean="0">
                <a:latin typeface="Tahoma" pitchFamily="34" charset="0"/>
                <a:ea typeface="Tahoma" pitchFamily="34" charset="0"/>
                <a:cs typeface="Tahoma" pitchFamily="34" charset="0"/>
              </a:rPr>
              <a:t>Bohemia</a:t>
            </a:r>
            <a:r>
              <a:rPr lang="de-DE" sz="2400" i="1" dirty="0" smtClean="0">
                <a:latin typeface="Tahoma" pitchFamily="34" charset="0"/>
                <a:ea typeface="Tahoma" pitchFamily="34" charset="0"/>
                <a:cs typeface="Tahoma" pitchFamily="34" charset="0"/>
              </a:rPr>
              <a:t>, Czech </a:t>
            </a:r>
            <a:r>
              <a:rPr lang="de-DE" sz="2400" i="1" dirty="0" err="1" smtClean="0">
                <a:latin typeface="Tahoma" pitchFamily="34" charset="0"/>
                <a:ea typeface="Tahoma" pitchFamily="34" charset="0"/>
                <a:cs typeface="Tahoma" pitchFamily="34" charset="0"/>
              </a:rPr>
              <a:t>Republic</a:t>
            </a:r>
            <a:endParaRPr lang="de-DE" sz="2400" i="1" dirty="0" smtClean="0">
              <a:latin typeface="Tahoma" pitchFamily="34" charset="0"/>
              <a:ea typeface="Tahoma" pitchFamily="34" charset="0"/>
              <a:cs typeface="Tahoma" pitchFamily="34" charset="0"/>
            </a:endParaRPr>
          </a:p>
          <a:p>
            <a:pPr>
              <a:spcBef>
                <a:spcPts val="1800"/>
              </a:spcBef>
            </a:pPr>
            <a:r>
              <a:rPr lang="de-DE" sz="2400" dirty="0" smtClean="0">
                <a:latin typeface="Tahoma" pitchFamily="34" charset="0"/>
                <a:ea typeface="Tahoma" pitchFamily="34" charset="0"/>
                <a:cs typeface="Tahoma" pitchFamily="34" charset="0"/>
              </a:rPr>
              <a:t>Kai Wang - </a:t>
            </a:r>
            <a:r>
              <a:rPr lang="de-DE" sz="2400" i="1" dirty="0" err="1" smtClean="0">
                <a:latin typeface="Tahoma" pitchFamily="34" charset="0"/>
                <a:ea typeface="Tahoma" pitchFamily="34" charset="0"/>
                <a:cs typeface="Tahoma" pitchFamily="34" charset="0"/>
              </a:rPr>
              <a:t>Gipsa</a:t>
            </a:r>
            <a:r>
              <a:rPr lang="de-DE" sz="2400" i="1" dirty="0" smtClean="0">
                <a:latin typeface="Tahoma" pitchFamily="34" charset="0"/>
                <a:ea typeface="Tahoma" pitchFamily="34" charset="0"/>
                <a:cs typeface="Tahoma" pitchFamily="34" charset="0"/>
              </a:rPr>
              <a:t>-Lab, Grenoble</a:t>
            </a:r>
            <a:endParaRPr lang="fr-FR" sz="2400" i="1" dirty="0" smtClean="0">
              <a:latin typeface="Tahoma" pitchFamily="34" charset="0"/>
              <a:ea typeface="Tahoma" pitchFamily="34" charset="0"/>
              <a:cs typeface="Tahoma" pitchFamily="34" charset="0"/>
            </a:endParaRPr>
          </a:p>
          <a:p>
            <a:endParaRPr lang="de-DE" i="1" dirty="0" smtClean="0"/>
          </a:p>
          <a:p>
            <a:endParaRPr lang="de-DE" dirty="0" smtClean="0"/>
          </a:p>
          <a:p>
            <a:endParaRPr lang="de-DE" dirty="0" smtClean="0"/>
          </a:p>
          <a:p>
            <a:endParaRPr lang="de-DE" i="1" dirty="0" smtClean="0"/>
          </a:p>
          <a:p>
            <a:endParaRPr lang="de-DE" i="1" dirty="0" smtClean="0"/>
          </a:p>
        </p:txBody>
      </p:sp>
      <p:sp>
        <p:nvSpPr>
          <p:cNvPr id="23" name="Rectangle 22"/>
          <p:cNvSpPr/>
          <p:nvPr/>
        </p:nvSpPr>
        <p:spPr>
          <a:xfrm>
            <a:off x="6012160" y="3861048"/>
            <a:ext cx="3312368" cy="1200329"/>
          </a:xfrm>
          <a:prstGeom prst="rect">
            <a:avLst/>
          </a:prstGeom>
        </p:spPr>
        <p:txBody>
          <a:bodyPr wrap="square">
            <a:spAutoFit/>
          </a:bodyPr>
          <a:lstStyle/>
          <a:p>
            <a:r>
              <a:rPr lang="de-DE" sz="2400" dirty="0" err="1" smtClean="0">
                <a:solidFill>
                  <a:schemeClr val="tx1">
                    <a:lumMod val="65000"/>
                    <a:lumOff val="35000"/>
                  </a:schemeClr>
                </a:solidFill>
              </a:rPr>
              <a:t>Eurographics</a:t>
            </a:r>
            <a:r>
              <a:rPr lang="de-DE" sz="2400" dirty="0" smtClean="0">
                <a:solidFill>
                  <a:schemeClr val="tx1">
                    <a:lumMod val="65000"/>
                    <a:lumOff val="35000"/>
                  </a:schemeClr>
                </a:solidFill>
              </a:rPr>
              <a:t> 2012</a:t>
            </a:r>
          </a:p>
          <a:p>
            <a:r>
              <a:rPr lang="de-DE" sz="2400" dirty="0" smtClean="0">
                <a:solidFill>
                  <a:schemeClr val="tx1">
                    <a:lumMod val="65000"/>
                    <a:lumOff val="35000"/>
                  </a:schemeClr>
                </a:solidFill>
              </a:rPr>
              <a:t>State </a:t>
            </a:r>
            <a:r>
              <a:rPr lang="de-DE" sz="2400" dirty="0" err="1" smtClean="0">
                <a:solidFill>
                  <a:schemeClr val="tx1">
                    <a:lumMod val="65000"/>
                    <a:lumOff val="35000"/>
                  </a:schemeClr>
                </a:solidFill>
              </a:rPr>
              <a:t>of</a:t>
            </a:r>
            <a:r>
              <a:rPr lang="de-DE" sz="2400" dirty="0" smtClean="0">
                <a:solidFill>
                  <a:schemeClr val="tx1">
                    <a:lumMod val="65000"/>
                    <a:lumOff val="35000"/>
                  </a:schemeClr>
                </a:solidFill>
              </a:rPr>
              <a:t> The Art</a:t>
            </a:r>
          </a:p>
          <a:p>
            <a:endParaRPr lang="fr-FR" sz="2400" dirty="0" smtClean="0">
              <a:solidFill>
                <a:schemeClr val="tx1">
                  <a:lumMod val="65000"/>
                  <a:lumOff val="35000"/>
                </a:schemeClr>
              </a:solidFill>
            </a:endParaRPr>
          </a:p>
        </p:txBody>
      </p:sp>
    </p:spTree>
  </p:cSld>
  <p:clrMapOvr>
    <a:masterClrMapping/>
  </p:clrMapOvr>
  <p:transition advTm="30483"/>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
            <a:ext cx="5630700" cy="822305"/>
          </a:xfrm>
        </p:spPr>
        <p:txBody>
          <a:bodyPr/>
          <a:lstStyle/>
          <a:p>
            <a:r>
              <a:rPr lang="fr-FR" dirty="0" smtClean="0"/>
              <a:t>Image </a:t>
            </a:r>
            <a:r>
              <a:rPr lang="fr-FR" dirty="0" err="1" smtClean="0"/>
              <a:t>Quality</a:t>
            </a:r>
            <a:r>
              <a:rPr lang="fr-FR" dirty="0" smtClean="0"/>
              <a:t> </a:t>
            </a:r>
            <a:r>
              <a:rPr lang="fr-FR" dirty="0" err="1" smtClean="0"/>
              <a:t>metrics</a:t>
            </a:r>
            <a:endParaRPr lang="fr-FR" dirty="0"/>
          </a:p>
        </p:txBody>
      </p:sp>
      <p:sp>
        <p:nvSpPr>
          <p:cNvPr id="5"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20</a:t>
            </a:fld>
            <a:endParaRPr lang="fr-FR"/>
          </a:p>
        </p:txBody>
      </p:sp>
      <p:sp>
        <p:nvSpPr>
          <p:cNvPr id="6" name="Text Box 28"/>
          <p:cNvSpPr txBox="1">
            <a:spLocks noChangeArrowheads="1"/>
          </p:cNvSpPr>
          <p:nvPr/>
        </p:nvSpPr>
        <p:spPr bwMode="auto">
          <a:xfrm>
            <a:off x="251520" y="879103"/>
            <a:ext cx="8892480" cy="461665"/>
          </a:xfrm>
          <a:prstGeom prst="rect">
            <a:avLst/>
          </a:prstGeom>
          <a:noFill/>
          <a:ln w="9525">
            <a:noFill/>
            <a:miter lim="800000"/>
            <a:headEnd/>
            <a:tailEnd/>
          </a:ln>
          <a:effectLst/>
        </p:spPr>
        <p:txBody>
          <a:bodyPr wrap="square">
            <a:spAutoFit/>
          </a:bodyPr>
          <a:lstStyle/>
          <a:p>
            <a:pPr>
              <a:spcBef>
                <a:spcPct val="50000"/>
              </a:spcBef>
            </a:pPr>
            <a:r>
              <a:rPr lang="fr-FR" sz="2400" dirty="0" err="1" smtClean="0"/>
              <a:t>Simpler</a:t>
            </a:r>
            <a:r>
              <a:rPr lang="fr-FR" sz="2400" dirty="0" smtClean="0"/>
              <a:t> </a:t>
            </a:r>
            <a:r>
              <a:rPr lang="fr-FR" sz="2400" dirty="0" err="1" smtClean="0"/>
              <a:t>models</a:t>
            </a:r>
            <a:r>
              <a:rPr lang="fr-FR" sz="2400" dirty="0" smtClean="0"/>
              <a:t> </a:t>
            </a:r>
            <a:r>
              <a:rPr lang="fr-FR" sz="2400" dirty="0" err="1" smtClean="0"/>
              <a:t>relying</a:t>
            </a:r>
            <a:r>
              <a:rPr lang="fr-FR" sz="2400" dirty="0" smtClean="0"/>
              <a:t> on simple signal </a:t>
            </a:r>
            <a:r>
              <a:rPr lang="fr-FR" sz="2400" dirty="0" err="1" smtClean="0"/>
              <a:t>fidelity</a:t>
            </a:r>
            <a:r>
              <a:rPr lang="fr-FR" sz="2400" dirty="0" smtClean="0"/>
              <a:t> </a:t>
            </a:r>
            <a:r>
              <a:rPr lang="fr-FR" sz="2400" dirty="0" err="1" smtClean="0"/>
              <a:t>measure</a:t>
            </a:r>
            <a:endParaRPr lang="fr-FR" sz="2400" dirty="0" smtClean="0"/>
          </a:p>
        </p:txBody>
      </p:sp>
      <p:pic>
        <p:nvPicPr>
          <p:cNvPr id="3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1484784"/>
            <a:ext cx="8153400" cy="3130550"/>
          </a:xfrm>
          <a:prstGeom prst="rect">
            <a:avLst/>
          </a:prstGeom>
          <a:noFill/>
          <a:ln w="9525">
            <a:noFill/>
            <a:miter lim="800000"/>
            <a:headEnd/>
            <a:tailEnd/>
          </a:ln>
        </p:spPr>
      </p:pic>
      <p:pic>
        <p:nvPicPr>
          <p:cNvPr id="35" name="Picture 5"/>
          <p:cNvPicPr>
            <a:picLocks noChangeAspect="1"/>
          </p:cNvPicPr>
          <p:nvPr/>
        </p:nvPicPr>
        <p:blipFill>
          <a:blip r:embed="rId4" cstate="email">
            <a:lum bright="-100000"/>
            <a:grayscl/>
            <a:biLevel thresh="50000"/>
            <a:extLst>
              <a:ext uri="{28A0092B-C50C-407E-A947-70E740481C1C}">
                <a14:useLocalDpi xmlns:a14="http://schemas.microsoft.com/office/drawing/2010/main"/>
              </a:ext>
            </a:extLst>
          </a:blip>
          <a:srcRect/>
          <a:stretch>
            <a:fillRect/>
          </a:stretch>
        </p:blipFill>
        <p:spPr bwMode="auto">
          <a:xfrm>
            <a:off x="878136" y="4932833"/>
            <a:ext cx="7177087" cy="1160463"/>
          </a:xfrm>
          <a:prstGeom prst="rect">
            <a:avLst/>
          </a:prstGeom>
          <a:noFill/>
          <a:ln w="9525">
            <a:noFill/>
            <a:miter lim="800000"/>
            <a:headEnd/>
            <a:tailEnd/>
          </a:ln>
        </p:spPr>
      </p:pic>
      <p:sp>
        <p:nvSpPr>
          <p:cNvPr id="36" name="Rectangle 35"/>
          <p:cNvSpPr/>
          <p:nvPr/>
        </p:nvSpPr>
        <p:spPr>
          <a:xfrm>
            <a:off x="5652120" y="1700808"/>
            <a:ext cx="2112501" cy="369332"/>
          </a:xfrm>
          <a:prstGeom prst="rect">
            <a:avLst/>
          </a:prstGeom>
        </p:spPr>
        <p:txBody>
          <a:bodyPr wrap="none">
            <a:spAutoFit/>
          </a:bodyPr>
          <a:lstStyle/>
          <a:p>
            <a:r>
              <a:rPr lang="fr-FR" dirty="0" smtClean="0">
                <a:solidFill>
                  <a:schemeClr val="tx1">
                    <a:lumMod val="65000"/>
                    <a:lumOff val="35000"/>
                  </a:schemeClr>
                </a:solidFill>
              </a:rPr>
              <a:t>[Wang et al., 2004]</a:t>
            </a:r>
          </a:p>
        </p:txBody>
      </p:sp>
      <p:sp>
        <p:nvSpPr>
          <p:cNvPr id="8" name="ZoneTexte 7"/>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
            <a:ext cx="5630700" cy="822305"/>
          </a:xfrm>
        </p:spPr>
        <p:txBody>
          <a:bodyPr/>
          <a:lstStyle/>
          <a:p>
            <a:r>
              <a:rPr lang="fr-FR" dirty="0" smtClean="0"/>
              <a:t>Image </a:t>
            </a:r>
            <a:r>
              <a:rPr lang="fr-FR" dirty="0" err="1" smtClean="0"/>
              <a:t>Quality</a:t>
            </a:r>
            <a:r>
              <a:rPr lang="fr-FR" dirty="0" smtClean="0"/>
              <a:t> </a:t>
            </a:r>
            <a:r>
              <a:rPr lang="fr-FR" dirty="0" err="1" smtClean="0"/>
              <a:t>metrics</a:t>
            </a:r>
            <a:endParaRPr lang="fr-FR" dirty="0"/>
          </a:p>
        </p:txBody>
      </p:sp>
      <p:sp>
        <p:nvSpPr>
          <p:cNvPr id="5"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21</a:t>
            </a:fld>
            <a:endParaRPr lang="fr-FR"/>
          </a:p>
        </p:txBody>
      </p:sp>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008" y="3943689"/>
            <a:ext cx="3067170" cy="2304000"/>
          </a:xfrm>
          <a:prstGeom prst="rect">
            <a:avLst/>
          </a:prstGeom>
          <a:noFill/>
          <a:ln w="9525">
            <a:noFill/>
            <a:miter lim="800000"/>
            <a:headEnd/>
            <a:tailEnd/>
          </a:ln>
        </p:spPr>
      </p:pic>
      <p:pic>
        <p:nvPicPr>
          <p:cNvPr id="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008" y="991361"/>
            <a:ext cx="3073613" cy="2304000"/>
          </a:xfrm>
          <a:prstGeom prst="rect">
            <a:avLst/>
          </a:prstGeom>
          <a:noFill/>
          <a:ln w="9525">
            <a:noFill/>
            <a:miter lim="800000"/>
            <a:headEnd/>
            <a:tailEnd/>
          </a:ln>
        </p:spPr>
      </p:pic>
      <p:sp>
        <p:nvSpPr>
          <p:cNvPr id="10" name="Rectangle 8"/>
          <p:cNvSpPr>
            <a:spLocks noChangeArrowheads="1"/>
          </p:cNvSpPr>
          <p:nvPr/>
        </p:nvSpPr>
        <p:spPr bwMode="auto">
          <a:xfrm>
            <a:off x="225943" y="3933056"/>
            <a:ext cx="576263" cy="576262"/>
          </a:xfrm>
          <a:prstGeom prst="rect">
            <a:avLst/>
          </a:prstGeom>
          <a:solidFill>
            <a:schemeClr val="bg1">
              <a:alpha val="21001"/>
            </a:schemeClr>
          </a:solidFill>
          <a:ln w="28575">
            <a:solidFill>
              <a:srgbClr val="FF0000"/>
            </a:solidFill>
            <a:miter lim="800000"/>
            <a:headEnd/>
            <a:tailEnd/>
          </a:ln>
          <a:effectLst/>
        </p:spPr>
        <p:txBody>
          <a:bodyPr wrap="none" anchor="ctr"/>
          <a:lstStyle/>
          <a:p>
            <a:endParaRPr lang="fr-FR"/>
          </a:p>
        </p:txBody>
      </p:sp>
      <p:sp>
        <p:nvSpPr>
          <p:cNvPr id="11" name="Rectangle 8"/>
          <p:cNvSpPr>
            <a:spLocks noChangeArrowheads="1"/>
          </p:cNvSpPr>
          <p:nvPr/>
        </p:nvSpPr>
        <p:spPr bwMode="auto">
          <a:xfrm>
            <a:off x="215007" y="980728"/>
            <a:ext cx="576263" cy="576262"/>
          </a:xfrm>
          <a:prstGeom prst="rect">
            <a:avLst/>
          </a:prstGeom>
          <a:solidFill>
            <a:schemeClr val="bg1">
              <a:alpha val="21001"/>
            </a:schemeClr>
          </a:solidFill>
          <a:ln w="28575">
            <a:solidFill>
              <a:srgbClr val="FF0000"/>
            </a:solidFill>
            <a:miter lim="800000"/>
            <a:headEnd/>
            <a:tailEnd/>
          </a:ln>
          <a:effectLst/>
        </p:spPr>
        <p:txBody>
          <a:bodyPr wrap="none" anchor="ctr"/>
          <a:lstStyle/>
          <a:p>
            <a:endParaRPr lang="fr-FR"/>
          </a:p>
        </p:txBody>
      </p:sp>
      <p:sp>
        <p:nvSpPr>
          <p:cNvPr id="12" name="Freeform 10"/>
          <p:cNvSpPr>
            <a:spLocks/>
          </p:cNvSpPr>
          <p:nvPr/>
        </p:nvSpPr>
        <p:spPr bwMode="auto">
          <a:xfrm rot="19676961" flipH="1">
            <a:off x="405782" y="805443"/>
            <a:ext cx="3219867" cy="1506212"/>
          </a:xfrm>
          <a:custGeom>
            <a:avLst/>
            <a:gdLst/>
            <a:ahLst/>
            <a:cxnLst>
              <a:cxn ang="0">
                <a:pos x="408" y="0"/>
              </a:cxn>
              <a:cxn ang="0">
                <a:pos x="362" y="590"/>
              </a:cxn>
              <a:cxn ang="0">
                <a:pos x="0" y="1043"/>
              </a:cxn>
            </a:cxnLst>
            <a:rect l="0" t="0" r="r" b="b"/>
            <a:pathLst>
              <a:path w="430" h="1043">
                <a:moveTo>
                  <a:pt x="408" y="0"/>
                </a:moveTo>
                <a:cubicBezTo>
                  <a:pt x="419" y="208"/>
                  <a:pt x="430" y="416"/>
                  <a:pt x="362" y="590"/>
                </a:cubicBezTo>
                <a:cubicBezTo>
                  <a:pt x="294" y="764"/>
                  <a:pt x="147" y="903"/>
                  <a:pt x="0" y="1043"/>
                </a:cubicBezTo>
              </a:path>
            </a:pathLst>
          </a:custGeom>
          <a:noFill/>
          <a:ln w="28575" cap="flat">
            <a:solidFill>
              <a:srgbClr val="FF0000"/>
            </a:solidFill>
            <a:prstDash val="sysDash"/>
            <a:round/>
            <a:headEnd/>
            <a:tailEnd type="triangle" w="lg" len="med"/>
          </a:ln>
          <a:effectLst/>
        </p:spPr>
        <p:txBody>
          <a:bodyPr/>
          <a:lstStyle/>
          <a:p>
            <a:endParaRPr lang="fr-FR"/>
          </a:p>
        </p:txBody>
      </p:sp>
      <p:sp>
        <p:nvSpPr>
          <p:cNvPr id="13" name="Freeform 11"/>
          <p:cNvSpPr>
            <a:spLocks/>
          </p:cNvSpPr>
          <p:nvPr/>
        </p:nvSpPr>
        <p:spPr bwMode="auto">
          <a:xfrm rot="10800000" flipH="1" flipV="1">
            <a:off x="791072" y="1330135"/>
            <a:ext cx="2808312" cy="2901586"/>
          </a:xfrm>
          <a:custGeom>
            <a:avLst/>
            <a:gdLst/>
            <a:ahLst/>
            <a:cxnLst>
              <a:cxn ang="0">
                <a:pos x="2676" y="0"/>
              </a:cxn>
              <a:cxn ang="0">
                <a:pos x="635" y="817"/>
              </a:cxn>
              <a:cxn ang="0">
                <a:pos x="0" y="907"/>
              </a:cxn>
            </a:cxnLst>
            <a:rect l="0" t="0" r="r" b="b"/>
            <a:pathLst>
              <a:path w="2676" h="968">
                <a:moveTo>
                  <a:pt x="2676" y="0"/>
                </a:moveTo>
                <a:cubicBezTo>
                  <a:pt x="1878" y="333"/>
                  <a:pt x="1081" y="666"/>
                  <a:pt x="635" y="817"/>
                </a:cubicBezTo>
                <a:cubicBezTo>
                  <a:pt x="189" y="968"/>
                  <a:pt x="94" y="937"/>
                  <a:pt x="0" y="907"/>
                </a:cubicBezTo>
              </a:path>
            </a:pathLst>
          </a:custGeom>
          <a:noFill/>
          <a:ln w="28575" cap="flat">
            <a:solidFill>
              <a:srgbClr val="FF0000"/>
            </a:solidFill>
            <a:prstDash val="sysDash"/>
            <a:round/>
            <a:headEnd/>
            <a:tailEnd/>
          </a:ln>
          <a:effectLst/>
        </p:spPr>
        <p:txBody>
          <a:bodyPr/>
          <a:lstStyle/>
          <a:p>
            <a:endParaRPr lang="fr-FR"/>
          </a:p>
        </p:txBody>
      </p:sp>
      <p:sp>
        <p:nvSpPr>
          <p:cNvPr id="14" name="Rectangle 20"/>
          <p:cNvSpPr>
            <a:spLocks noChangeArrowheads="1"/>
          </p:cNvSpPr>
          <p:nvPr/>
        </p:nvSpPr>
        <p:spPr bwMode="auto">
          <a:xfrm>
            <a:off x="308282" y="620688"/>
            <a:ext cx="329163" cy="429897"/>
          </a:xfrm>
          <a:prstGeom prst="rect">
            <a:avLst/>
          </a:prstGeom>
          <a:noFill/>
          <a:ln w="9525">
            <a:noFill/>
            <a:miter lim="800000"/>
            <a:headEnd/>
            <a:tailEnd/>
          </a:ln>
          <a:effectLst/>
        </p:spPr>
        <p:txBody>
          <a:bodyPr wrap="none">
            <a:spAutoFit/>
          </a:bodyPr>
          <a:lstStyle/>
          <a:p>
            <a:r>
              <a:rPr lang="en-US" sz="2000" i="1" dirty="0">
                <a:solidFill>
                  <a:srgbClr val="FF0000"/>
                </a:solidFill>
                <a:effectLst>
                  <a:outerShdw blurRad="38100" dist="38100" dir="2700000" algn="tl">
                    <a:srgbClr val="C0C0C0"/>
                  </a:outerShdw>
                </a:effectLst>
                <a:latin typeface="Times" pitchFamily="18" charset="0"/>
              </a:rPr>
              <a:t>x</a:t>
            </a:r>
            <a:endParaRPr lang="fr-FR" sz="2000" i="1" dirty="0">
              <a:solidFill>
                <a:srgbClr val="FF0000"/>
              </a:solidFill>
              <a:effectLst>
                <a:outerShdw blurRad="38100" dist="38100" dir="2700000" algn="tl">
                  <a:srgbClr val="C0C0C0"/>
                </a:outerShdw>
              </a:effectLst>
              <a:latin typeface="Times" pitchFamily="18" charset="0"/>
            </a:endParaRPr>
          </a:p>
        </p:txBody>
      </p:sp>
      <p:sp>
        <p:nvSpPr>
          <p:cNvPr id="15" name="Rectangle 21"/>
          <p:cNvSpPr>
            <a:spLocks noChangeArrowheads="1"/>
          </p:cNvSpPr>
          <p:nvPr/>
        </p:nvSpPr>
        <p:spPr bwMode="auto">
          <a:xfrm>
            <a:off x="380290" y="3532907"/>
            <a:ext cx="329163" cy="429897"/>
          </a:xfrm>
          <a:prstGeom prst="rect">
            <a:avLst/>
          </a:prstGeom>
          <a:noFill/>
          <a:ln w="9525">
            <a:noFill/>
            <a:miter lim="800000"/>
            <a:headEnd/>
            <a:tailEnd/>
          </a:ln>
          <a:effectLst/>
        </p:spPr>
        <p:txBody>
          <a:bodyPr wrap="none">
            <a:spAutoFit/>
          </a:bodyPr>
          <a:lstStyle/>
          <a:p>
            <a:r>
              <a:rPr lang="en-US" sz="2000" i="1" dirty="0">
                <a:solidFill>
                  <a:srgbClr val="FF0000"/>
                </a:solidFill>
                <a:effectLst>
                  <a:outerShdw blurRad="38100" dist="38100" dir="2700000" algn="tl">
                    <a:srgbClr val="C0C0C0"/>
                  </a:outerShdw>
                </a:effectLst>
                <a:latin typeface="Times" pitchFamily="18" charset="0"/>
              </a:rPr>
              <a:t>y</a:t>
            </a:r>
            <a:endParaRPr lang="fr-FR" sz="2000" i="1" dirty="0">
              <a:solidFill>
                <a:srgbClr val="FF0000"/>
              </a:solidFill>
              <a:effectLst>
                <a:outerShdw blurRad="38100" dist="38100" dir="2700000" algn="tl">
                  <a:srgbClr val="C0C0C0"/>
                </a:outerShdw>
              </a:effectLst>
              <a:latin typeface="Times" pitchFamily="18" charset="0"/>
            </a:endParaRPr>
          </a:p>
        </p:txBody>
      </p:sp>
      <p:sp>
        <p:nvSpPr>
          <p:cNvPr id="19" name="Rectangle 101"/>
          <p:cNvSpPr>
            <a:spLocks noChangeArrowheads="1"/>
          </p:cNvSpPr>
          <p:nvPr/>
        </p:nvSpPr>
        <p:spPr bwMode="auto">
          <a:xfrm>
            <a:off x="3599384" y="1423409"/>
            <a:ext cx="1439862" cy="646331"/>
          </a:xfrm>
          <a:prstGeom prst="rect">
            <a:avLst/>
          </a:prstGeom>
          <a:noFill/>
          <a:ln w="9525">
            <a:noFill/>
            <a:miter lim="800000"/>
            <a:headEnd/>
            <a:tailEnd/>
          </a:ln>
          <a:effectLst/>
        </p:spPr>
        <p:txBody>
          <a:bodyPr>
            <a:spAutoFit/>
          </a:bodyPr>
          <a:lstStyle/>
          <a:p>
            <a:pPr algn="ctr">
              <a:spcBef>
                <a:spcPct val="50000"/>
              </a:spcBef>
            </a:pPr>
            <a:r>
              <a:rPr lang="en-US" dirty="0" smtClean="0">
                <a:solidFill>
                  <a:srgbClr val="C00000"/>
                </a:solidFill>
              </a:rPr>
              <a:t>Local distortion</a:t>
            </a:r>
          </a:p>
        </p:txBody>
      </p:sp>
      <p:pic>
        <p:nvPicPr>
          <p:cNvPr id="20"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35488" y="2492896"/>
            <a:ext cx="2971321" cy="2232000"/>
          </a:xfrm>
          <a:prstGeom prst="rect">
            <a:avLst/>
          </a:prstGeom>
          <a:noFill/>
          <a:ln w="9525">
            <a:noFill/>
            <a:miter lim="800000"/>
            <a:headEnd/>
            <a:tailEnd/>
          </a:ln>
        </p:spPr>
      </p:pic>
      <p:sp>
        <p:nvSpPr>
          <p:cNvPr id="21" name="Rectangle 20"/>
          <p:cNvSpPr/>
          <p:nvPr/>
        </p:nvSpPr>
        <p:spPr>
          <a:xfrm>
            <a:off x="4841994" y="4725144"/>
            <a:ext cx="2492991" cy="400110"/>
          </a:xfrm>
          <a:prstGeom prst="rect">
            <a:avLst/>
          </a:prstGeom>
        </p:spPr>
        <p:txBody>
          <a:bodyPr wrap="none">
            <a:spAutoFit/>
          </a:bodyPr>
          <a:lstStyle/>
          <a:p>
            <a:pPr algn="ctr">
              <a:spcBef>
                <a:spcPct val="50000"/>
              </a:spcBef>
            </a:pPr>
            <a:r>
              <a:rPr lang="en-US" sz="2000" dirty="0" smtClean="0">
                <a:solidFill>
                  <a:srgbClr val="C00000"/>
                </a:solidFill>
                <a:effectLst>
                  <a:outerShdw blurRad="38100" dist="38100" dir="2700000" algn="tl">
                    <a:srgbClr val="C0C0C0"/>
                  </a:outerShdw>
                </a:effectLst>
                <a:latin typeface="Tahoma" charset="0"/>
              </a:rPr>
              <a:t>Local Distortion Map</a:t>
            </a:r>
          </a:p>
        </p:txBody>
      </p:sp>
      <p:sp>
        <p:nvSpPr>
          <p:cNvPr id="22" name="ZoneTexte 21"/>
          <p:cNvSpPr txBox="1"/>
          <p:nvPr/>
        </p:nvSpPr>
        <p:spPr>
          <a:xfrm>
            <a:off x="6119664" y="5157192"/>
            <a:ext cx="3131840" cy="646331"/>
          </a:xfrm>
          <a:prstGeom prst="rect">
            <a:avLst/>
          </a:prstGeom>
          <a:noFill/>
        </p:spPr>
        <p:txBody>
          <a:bodyPr wrap="square" rtlCol="0">
            <a:spAutoFit/>
          </a:bodyPr>
          <a:lstStyle/>
          <a:p>
            <a:r>
              <a:rPr lang="fr-FR" dirty="0" smtClean="0">
                <a:effectLst>
                  <a:outerShdw blurRad="38100" dist="38100" dir="2700000" algn="tl">
                    <a:srgbClr val="C0C0C0"/>
                  </a:outerShdw>
                </a:effectLst>
                <a:latin typeface="Tahoma" charset="0"/>
              </a:rPr>
              <a:t>Spatial </a:t>
            </a:r>
            <a:r>
              <a:rPr lang="fr-FR" dirty="0" err="1" smtClean="0">
                <a:effectLst>
                  <a:outerShdw blurRad="38100" dist="38100" dir="2700000" algn="tl">
                    <a:srgbClr val="C0C0C0"/>
                  </a:outerShdw>
                </a:effectLst>
                <a:latin typeface="Tahoma" charset="0"/>
              </a:rPr>
              <a:t>pooling</a:t>
            </a:r>
            <a:endParaRPr lang="fr-FR" dirty="0" smtClean="0">
              <a:effectLst>
                <a:outerShdw blurRad="38100" dist="38100" dir="2700000" algn="tl">
                  <a:srgbClr val="C0C0C0"/>
                </a:outerShdw>
              </a:effectLst>
              <a:latin typeface="Tahoma" charset="0"/>
            </a:endParaRPr>
          </a:p>
          <a:p>
            <a:r>
              <a:rPr lang="fr-FR" dirty="0" smtClean="0">
                <a:effectLst>
                  <a:outerShdw blurRad="38100" dist="38100" dir="2700000" algn="tl">
                    <a:srgbClr val="C0C0C0"/>
                  </a:outerShdw>
                </a:effectLst>
                <a:latin typeface="Tahoma" charset="0"/>
              </a:rPr>
              <a:t>(simple </a:t>
            </a:r>
            <a:r>
              <a:rPr lang="fr-FR" dirty="0" err="1" smtClean="0">
                <a:effectLst>
                  <a:outerShdw blurRad="38100" dist="38100" dir="2700000" algn="tl">
                    <a:srgbClr val="C0C0C0"/>
                  </a:outerShdw>
                </a:effectLst>
                <a:latin typeface="Tahoma" charset="0"/>
              </a:rPr>
              <a:t>average</a:t>
            </a:r>
            <a:r>
              <a:rPr lang="fr-FR" dirty="0" smtClean="0">
                <a:effectLst>
                  <a:outerShdw blurRad="38100" dist="38100" dir="2700000" algn="tl">
                    <a:srgbClr val="C0C0C0"/>
                  </a:outerShdw>
                </a:effectLst>
                <a:latin typeface="Tahoma" charset="0"/>
              </a:rPr>
              <a:t> over pixels)</a:t>
            </a:r>
          </a:p>
        </p:txBody>
      </p:sp>
      <p:sp>
        <p:nvSpPr>
          <p:cNvPr id="23" name="Rectangle 22"/>
          <p:cNvSpPr/>
          <p:nvPr/>
        </p:nvSpPr>
        <p:spPr>
          <a:xfrm>
            <a:off x="4823520" y="6021288"/>
            <a:ext cx="2772747" cy="400110"/>
          </a:xfrm>
          <a:prstGeom prst="rect">
            <a:avLst/>
          </a:prstGeom>
        </p:spPr>
        <p:txBody>
          <a:bodyPr wrap="none">
            <a:spAutoFit/>
          </a:bodyPr>
          <a:lstStyle/>
          <a:p>
            <a:pPr algn="ctr">
              <a:spcBef>
                <a:spcPct val="50000"/>
              </a:spcBef>
            </a:pPr>
            <a:r>
              <a:rPr lang="en-US" sz="2000" dirty="0" smtClean="0">
                <a:solidFill>
                  <a:srgbClr val="C00000"/>
                </a:solidFill>
                <a:effectLst>
                  <a:outerShdw blurRad="38100" dist="38100" dir="2700000" algn="tl">
                    <a:srgbClr val="C0C0C0"/>
                  </a:outerShdw>
                </a:effectLst>
                <a:latin typeface="Tahoma" charset="0"/>
              </a:rPr>
              <a:t>Global Distortion Score</a:t>
            </a:r>
          </a:p>
        </p:txBody>
      </p:sp>
      <p:sp>
        <p:nvSpPr>
          <p:cNvPr id="24" name="ZoneTexte 23"/>
          <p:cNvSpPr txBox="1"/>
          <p:nvPr/>
        </p:nvSpPr>
        <p:spPr>
          <a:xfrm>
            <a:off x="107504" y="3214317"/>
            <a:ext cx="3131840" cy="369332"/>
          </a:xfrm>
          <a:prstGeom prst="rect">
            <a:avLst/>
          </a:prstGeom>
          <a:noFill/>
        </p:spPr>
        <p:txBody>
          <a:bodyPr wrap="square" rtlCol="0">
            <a:spAutoFit/>
          </a:bodyPr>
          <a:lstStyle/>
          <a:p>
            <a:r>
              <a:rPr lang="fr-FR" i="1" dirty="0" err="1" smtClean="0">
                <a:latin typeface="Tahoma" charset="0"/>
              </a:rPr>
              <a:t>Distorted</a:t>
            </a:r>
            <a:r>
              <a:rPr lang="fr-FR" i="1" dirty="0" smtClean="0">
                <a:latin typeface="Tahoma" charset="0"/>
              </a:rPr>
              <a:t> image</a:t>
            </a:r>
          </a:p>
        </p:txBody>
      </p:sp>
      <p:sp>
        <p:nvSpPr>
          <p:cNvPr id="25" name="ZoneTexte 24"/>
          <p:cNvSpPr txBox="1"/>
          <p:nvPr/>
        </p:nvSpPr>
        <p:spPr>
          <a:xfrm>
            <a:off x="107504" y="6175937"/>
            <a:ext cx="3131840" cy="369332"/>
          </a:xfrm>
          <a:prstGeom prst="rect">
            <a:avLst/>
          </a:prstGeom>
          <a:noFill/>
        </p:spPr>
        <p:txBody>
          <a:bodyPr wrap="square" rtlCol="0">
            <a:spAutoFit/>
          </a:bodyPr>
          <a:lstStyle/>
          <a:p>
            <a:r>
              <a:rPr lang="fr-FR" i="1" dirty="0" smtClean="0">
                <a:effectLst>
                  <a:outerShdw blurRad="38100" dist="38100" dir="2700000" algn="tl">
                    <a:srgbClr val="C0C0C0"/>
                  </a:outerShdw>
                </a:effectLst>
                <a:latin typeface="Tahoma" charset="0"/>
              </a:rPr>
              <a:t>Original image</a:t>
            </a:r>
          </a:p>
        </p:txBody>
      </p:sp>
      <p:sp>
        <p:nvSpPr>
          <p:cNvPr id="26" name="AutoShape 20"/>
          <p:cNvSpPr>
            <a:spLocks noChangeArrowheads="1"/>
          </p:cNvSpPr>
          <p:nvPr/>
        </p:nvSpPr>
        <p:spPr bwMode="auto">
          <a:xfrm rot="5400000">
            <a:off x="5464296" y="5431254"/>
            <a:ext cx="906629" cy="315975"/>
          </a:xfrm>
          <a:prstGeom prst="rightArrow">
            <a:avLst>
              <a:gd name="adj1" fmla="val 41176"/>
              <a:gd name="adj2" fmla="val 68815"/>
            </a:avLst>
          </a:prstGeom>
          <a:solidFill>
            <a:schemeClr val="accent1">
              <a:lumMod val="90000"/>
            </a:schemeClr>
          </a:solidFill>
          <a:ln w="12700">
            <a:solidFill>
              <a:schemeClr val="tx1"/>
            </a:solidFill>
            <a:miter lim="800000"/>
            <a:headEnd/>
            <a:tailEnd/>
          </a:ln>
          <a:effectLst/>
        </p:spPr>
        <p:txBody>
          <a:bodyPr wrap="none" anchor="ctr"/>
          <a:lstStyle/>
          <a:p>
            <a:endParaRPr lang="fr-FR"/>
          </a:p>
        </p:txBody>
      </p:sp>
      <p:pic>
        <p:nvPicPr>
          <p:cNvPr id="27"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87416" y="1135377"/>
            <a:ext cx="1584176" cy="347096"/>
          </a:xfrm>
          <a:prstGeom prst="rect">
            <a:avLst/>
          </a:prstGeom>
          <a:noFill/>
          <a:ln w="9525">
            <a:noFill/>
            <a:miter lim="800000"/>
            <a:headEnd/>
            <a:tailEnd/>
          </a:ln>
        </p:spPr>
      </p:pic>
      <p:sp>
        <p:nvSpPr>
          <p:cNvPr id="28" name="ZoneTexte 27"/>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accel="50000" decel="50000" fill="hold" grpId="0" nodeType="clickEffect">
                                  <p:stCondLst>
                                    <p:cond delay="0"/>
                                  </p:stCondLst>
                                  <p:childTnLst>
                                    <p:animMotion origin="layout" path="M 0.0033 1.48148E-6 L 0.27101 0.0169 L 0.27101 0.04977 L 0.00347 0.06643 L 0.00347 0.09884 L 0.27101 0.11481 L 0.27101 0.14838 L 0.00347 0.16412 L 0.00347 0.19629 L 0.27101 0.21296 L 0.00018 0.25 L 0.27101 0.24583 " pathEditMode="relative" rAng="0" ptsTypes="FFFFFFFFFFFF">
                                      <p:cBhvr>
                                        <p:cTn id="6" dur="2000" fill="hold"/>
                                        <p:tgtEl>
                                          <p:spTgt spid="10"/>
                                        </p:tgtEl>
                                        <p:attrNameLst>
                                          <p:attrName>ppt_x</p:attrName>
                                          <p:attrName>ppt_y</p:attrName>
                                        </p:attrNameLst>
                                      </p:cBhvr>
                                      <p:rCtr x="13200" y="12500"/>
                                    </p:animMotion>
                                  </p:childTnLst>
                                </p:cTn>
                              </p:par>
                              <p:par>
                                <p:cTn id="7" presetID="38" presetClass="path" presetSubtype="0" accel="50000" decel="50000" fill="hold" grpId="0" nodeType="withEffect">
                                  <p:stCondLst>
                                    <p:cond delay="0"/>
                                  </p:stCondLst>
                                  <p:childTnLst>
                                    <p:animMotion origin="layout" path="M -0.00017 -0.00023 L 0.26754 0.01667 L 0.26754 0.04954 L -1.66667E-6 0.0662 L -1.66667E-6 0.09861 L 0.26754 0.11458 L 0.26754 0.14815 L -1.66667E-6 0.16389 L -1.66667E-6 0.19606 L 0.26754 0.21273 L -0.0033 0.24977 L 0.26754 0.2456 " pathEditMode="relative" rAng="0" ptsTypes="FFFFFFFFFFFF">
                                      <p:cBhvr>
                                        <p:cTn id="8" dur="2000" fill="hold"/>
                                        <p:tgtEl>
                                          <p:spTgt spid="11"/>
                                        </p:tgtEl>
                                        <p:attrNameLst>
                                          <p:attrName>ppt_x</p:attrName>
                                          <p:attrName>ppt_y</p:attrName>
                                        </p:attrNameLst>
                                      </p:cBhvr>
                                      <p:rCtr x="13200" y="12500"/>
                                    </p:animMotion>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21" grpId="0"/>
      <p:bldP spid="22" grpId="0"/>
      <p:bldP spid="22" grpId="1"/>
      <p:bldP spid="23" grpId="0"/>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
            <a:ext cx="7584079" cy="908864"/>
          </a:xfrm>
        </p:spPr>
        <p:txBody>
          <a:bodyPr/>
          <a:lstStyle/>
          <a:p>
            <a:r>
              <a:rPr lang="fr-FR" dirty="0" err="1" smtClean="0"/>
              <a:t>Quality</a:t>
            </a:r>
            <a:r>
              <a:rPr lang="fr-FR" dirty="0" smtClean="0"/>
              <a:t> </a:t>
            </a:r>
            <a:r>
              <a:rPr lang="fr-FR" dirty="0" err="1" smtClean="0"/>
              <a:t>metrics</a:t>
            </a:r>
            <a:r>
              <a:rPr lang="fr-FR" dirty="0" smtClean="0"/>
              <a:t> for </a:t>
            </a:r>
            <a:r>
              <a:rPr lang="fr-FR" dirty="0" err="1" smtClean="0"/>
              <a:t>static</a:t>
            </a:r>
            <a:r>
              <a:rPr lang="fr-FR" dirty="0" smtClean="0"/>
              <a:t> </a:t>
            </a:r>
            <a:r>
              <a:rPr lang="fr-FR" dirty="0" err="1" smtClean="0"/>
              <a:t>meshes</a:t>
            </a:r>
            <a:endParaRPr lang="fr-FR" dirty="0"/>
          </a:p>
        </p:txBody>
      </p:sp>
      <p:sp>
        <p:nvSpPr>
          <p:cNvPr id="5"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22</a:t>
            </a:fld>
            <a:endParaRPr lang="fr-FR"/>
          </a:p>
        </p:txBody>
      </p:sp>
      <p:sp>
        <p:nvSpPr>
          <p:cNvPr id="29" name="Rectangle 28"/>
          <p:cNvSpPr/>
          <p:nvPr/>
        </p:nvSpPr>
        <p:spPr>
          <a:xfrm>
            <a:off x="251520" y="980728"/>
            <a:ext cx="8568952" cy="1384995"/>
          </a:xfrm>
          <a:prstGeom prst="rect">
            <a:avLst/>
          </a:prstGeom>
        </p:spPr>
        <p:txBody>
          <a:bodyPr wrap="square">
            <a:spAutoFit/>
          </a:bodyPr>
          <a:lstStyle/>
          <a:p>
            <a:r>
              <a:rPr lang="en-US" sz="2400" dirty="0" smtClean="0"/>
              <a:t>A lot of applications consider 2D metrics</a:t>
            </a:r>
          </a:p>
          <a:p>
            <a:pPr lvl="1">
              <a:spcBef>
                <a:spcPts val="1200"/>
              </a:spcBef>
              <a:buFont typeface="Wingdings" pitchFamily="2" charset="2"/>
              <a:buChar char="§"/>
            </a:pPr>
            <a:r>
              <a:rPr lang="fr-FR" sz="2000" dirty="0" smtClean="0">
                <a:latin typeface="Tahoma" pitchFamily="34" charset="0"/>
                <a:ea typeface="Tahoma" pitchFamily="34" charset="0"/>
                <a:cs typeface="Tahoma" pitchFamily="34" charset="0"/>
              </a:rPr>
              <a:t> </a:t>
            </a:r>
            <a:r>
              <a:rPr lang="fr-FR" sz="2000" dirty="0" err="1" smtClean="0">
                <a:latin typeface="Tahoma" pitchFamily="34" charset="0"/>
                <a:ea typeface="Tahoma" pitchFamily="34" charset="0"/>
                <a:cs typeface="Tahoma" pitchFamily="34" charset="0"/>
              </a:rPr>
              <a:t>Rendering</a:t>
            </a:r>
            <a:r>
              <a:rPr lang="fr-FR" sz="2000" dirty="0" smtClean="0">
                <a:solidFill>
                  <a:srgbClr val="000000"/>
                </a:solidFill>
                <a:latin typeface="Tahoma" pitchFamily="34" charset="0"/>
                <a:ea typeface="Tahoma" pitchFamily="34" charset="0"/>
                <a:cs typeface="Tahoma" pitchFamily="34" charset="0"/>
              </a:rPr>
              <a:t> </a:t>
            </a:r>
            <a:r>
              <a:rPr lang="fr-FR" sz="2000" dirty="0" smtClean="0">
                <a:solidFill>
                  <a:srgbClr val="666666"/>
                </a:solidFill>
                <a:latin typeface="Tahoma" pitchFamily="34" charset="0"/>
                <a:ea typeface="Tahoma" pitchFamily="34" charset="0"/>
                <a:cs typeface="Tahoma" pitchFamily="34" charset="0"/>
              </a:rPr>
              <a:t>[</a:t>
            </a:r>
            <a:r>
              <a:rPr lang="fr-FR" sz="2000" dirty="0" err="1" smtClean="0">
                <a:solidFill>
                  <a:srgbClr val="666666"/>
                </a:solidFill>
                <a:latin typeface="Tahoma" pitchFamily="34" charset="0"/>
                <a:ea typeface="Tahoma" pitchFamily="34" charset="0"/>
                <a:cs typeface="Tahoma" pitchFamily="34" charset="0"/>
              </a:rPr>
              <a:t>Reddy</a:t>
            </a:r>
            <a:r>
              <a:rPr lang="fr-FR" sz="2000" dirty="0" smtClean="0">
                <a:solidFill>
                  <a:srgbClr val="666666"/>
                </a:solidFill>
                <a:latin typeface="Tahoma" pitchFamily="34" charset="0"/>
                <a:ea typeface="Tahoma" pitchFamily="34" charset="0"/>
                <a:cs typeface="Tahoma" pitchFamily="34" charset="0"/>
              </a:rPr>
              <a:t>, 1997][Bolin, Meyer, 1998][Dumont et al., 2004]</a:t>
            </a:r>
          </a:p>
          <a:p>
            <a:pPr lvl="1">
              <a:spcBef>
                <a:spcPts val="1200"/>
              </a:spcBef>
              <a:buFont typeface="Wingdings" pitchFamily="2" charset="2"/>
              <a:buChar char="§"/>
            </a:pPr>
            <a:r>
              <a:rPr lang="en-US" sz="2000" dirty="0" smtClean="0">
                <a:latin typeface="Tahoma" pitchFamily="34" charset="0"/>
                <a:ea typeface="Tahoma" pitchFamily="34" charset="0"/>
                <a:cs typeface="Tahoma" pitchFamily="34" charset="0"/>
              </a:rPr>
              <a:t> Simplification</a:t>
            </a:r>
            <a:r>
              <a:rPr lang="en-US" sz="2000" dirty="0" smtClean="0">
                <a:solidFill>
                  <a:srgbClr val="1E4C7C"/>
                </a:solidFill>
                <a:latin typeface="Tahoma" pitchFamily="34" charset="0"/>
                <a:ea typeface="Tahoma" pitchFamily="34" charset="0"/>
                <a:cs typeface="Tahoma" pitchFamily="34" charset="0"/>
              </a:rPr>
              <a:t> </a:t>
            </a:r>
            <a:r>
              <a:rPr lang="en-US" sz="2000" dirty="0" smtClean="0">
                <a:solidFill>
                  <a:srgbClr val="666666"/>
                </a:solidFill>
                <a:latin typeface="Tahoma" pitchFamily="34" charset="0"/>
                <a:ea typeface="Tahoma" pitchFamily="34" charset="0"/>
                <a:cs typeface="Tahoma" pitchFamily="34" charset="0"/>
              </a:rPr>
              <a:t>[Lindstrom, Turk, 2000][</a:t>
            </a:r>
            <a:r>
              <a:rPr lang="en-US" sz="2000" dirty="0" err="1" smtClean="0">
                <a:solidFill>
                  <a:srgbClr val="666666"/>
                </a:solidFill>
                <a:latin typeface="Tahoma" pitchFamily="34" charset="0"/>
                <a:ea typeface="Tahoma" pitchFamily="34" charset="0"/>
                <a:cs typeface="Tahoma" pitchFamily="34" charset="0"/>
              </a:rPr>
              <a:t>Qu</a:t>
            </a:r>
            <a:r>
              <a:rPr lang="en-US" sz="2000" dirty="0" smtClean="0">
                <a:solidFill>
                  <a:srgbClr val="666666"/>
                </a:solidFill>
                <a:latin typeface="Tahoma" pitchFamily="34" charset="0"/>
                <a:ea typeface="Tahoma" pitchFamily="34" charset="0"/>
                <a:cs typeface="Tahoma" pitchFamily="34" charset="0"/>
              </a:rPr>
              <a:t>, Meyer, 2008]</a:t>
            </a:r>
          </a:p>
        </p:txBody>
      </p:sp>
      <p:sp>
        <p:nvSpPr>
          <p:cNvPr id="30" name="Segnaposto contenuto 2"/>
          <p:cNvSpPr>
            <a:spLocks noGrp="1"/>
          </p:cNvSpPr>
          <p:nvPr>
            <p:ph idx="1"/>
          </p:nvPr>
        </p:nvSpPr>
        <p:spPr>
          <a:xfrm>
            <a:off x="107505" y="2852936"/>
            <a:ext cx="4896543" cy="4680520"/>
          </a:xfrm>
        </p:spPr>
        <p:txBody>
          <a:bodyPr/>
          <a:lstStyle/>
          <a:p>
            <a:pPr>
              <a:buNone/>
            </a:pPr>
            <a:r>
              <a:rPr lang="en-US" sz="2000" b="0" dirty="0" smtClean="0">
                <a:solidFill>
                  <a:srgbClr val="C00000"/>
                </a:solidFill>
              </a:rPr>
              <a:t>They use a set of 2D views to drive simplification</a:t>
            </a:r>
          </a:p>
          <a:p>
            <a:pPr>
              <a:buFont typeface="Times" pitchFamily="-112" charset="0"/>
              <a:buNone/>
            </a:pPr>
            <a:endParaRPr lang="en-US" sz="800" dirty="0" smtClean="0"/>
          </a:p>
          <a:p>
            <a:pPr>
              <a:buFont typeface="Times" pitchFamily="-112" charset="0"/>
              <a:buNone/>
            </a:pPr>
            <a:endParaRPr lang="en-US" sz="800" dirty="0" smtClean="0"/>
          </a:p>
          <a:p>
            <a:pPr>
              <a:buFont typeface="Times" pitchFamily="-112" charset="0"/>
              <a:buNone/>
            </a:pPr>
            <a:endParaRPr lang="en-US" sz="800" dirty="0" smtClean="0"/>
          </a:p>
          <a:p>
            <a:pPr>
              <a:buFont typeface="Times" pitchFamily="-112" charset="0"/>
              <a:buNone/>
            </a:pPr>
            <a:endParaRPr lang="en-US" sz="800" dirty="0" smtClean="0"/>
          </a:p>
          <a:p>
            <a:pPr>
              <a:buFont typeface="Times" pitchFamily="-112" charset="0"/>
              <a:buNone/>
            </a:pPr>
            <a:endParaRPr lang="en-US" sz="800" dirty="0" smtClean="0"/>
          </a:p>
          <a:p>
            <a:pPr>
              <a:buFont typeface="Times" pitchFamily="-112" charset="0"/>
              <a:buNone/>
            </a:pPr>
            <a:endParaRPr lang="en-US" sz="800" dirty="0" smtClean="0"/>
          </a:p>
          <a:p>
            <a:pPr>
              <a:buFont typeface="Times" pitchFamily="-112" charset="0"/>
              <a:buNone/>
            </a:pPr>
            <a:endParaRPr lang="en-US" sz="800" dirty="0" smtClean="0"/>
          </a:p>
          <a:p>
            <a:pPr>
              <a:buNone/>
            </a:pPr>
            <a:r>
              <a:rPr lang="en-US" sz="2000" b="0" dirty="0" smtClean="0">
                <a:solidFill>
                  <a:srgbClr val="C00000"/>
                </a:solidFill>
              </a:rPr>
              <a:t>Edge is collapsed according to image-based evaluation:</a:t>
            </a:r>
          </a:p>
          <a:p>
            <a:endParaRPr lang="en-US" dirty="0" smtClean="0"/>
          </a:p>
          <a:p>
            <a:endParaRPr lang="en-US" dirty="0" smtClean="0"/>
          </a:p>
        </p:txBody>
      </p:sp>
      <p:pic>
        <p:nvPicPr>
          <p:cNvPr id="3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088" y="2564905"/>
            <a:ext cx="3672407" cy="2448271"/>
          </a:xfrm>
          <a:prstGeom prst="rect">
            <a:avLst/>
          </a:prstGeom>
          <a:noFill/>
          <a:ln w="9525">
            <a:noFill/>
            <a:miter lim="800000"/>
            <a:headEnd/>
            <a:tailEnd/>
          </a:ln>
        </p:spPr>
      </p:pic>
      <p:pic>
        <p:nvPicPr>
          <p:cNvPr id="32" name="Picture 7"/>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5193307"/>
            <a:ext cx="8856662" cy="1116013"/>
          </a:xfrm>
          <a:prstGeom prst="rect">
            <a:avLst/>
          </a:prstGeom>
          <a:noFill/>
          <a:ln w="9525">
            <a:noFill/>
            <a:miter lim="800000"/>
            <a:headEnd/>
            <a:tailEnd/>
          </a:ln>
        </p:spPr>
      </p:pic>
      <p:sp>
        <p:nvSpPr>
          <p:cNvPr id="36" name="Forme libre 35"/>
          <p:cNvSpPr/>
          <p:nvPr/>
        </p:nvSpPr>
        <p:spPr>
          <a:xfrm>
            <a:off x="783771" y="2348880"/>
            <a:ext cx="1885648" cy="551543"/>
          </a:xfrm>
          <a:custGeom>
            <a:avLst/>
            <a:gdLst>
              <a:gd name="connsiteX0" fmla="*/ 1531258 w 1885648"/>
              <a:gd name="connsiteY0" fmla="*/ 0 h 551543"/>
              <a:gd name="connsiteX1" fmla="*/ 1814286 w 1885648"/>
              <a:gd name="connsiteY1" fmla="*/ 43543 h 551543"/>
              <a:gd name="connsiteX2" fmla="*/ 1103086 w 1885648"/>
              <a:gd name="connsiteY2" fmla="*/ 145143 h 551543"/>
              <a:gd name="connsiteX3" fmla="*/ 1458686 w 1885648"/>
              <a:gd name="connsiteY3" fmla="*/ 217715 h 551543"/>
              <a:gd name="connsiteX4" fmla="*/ 0 w 1885648"/>
              <a:gd name="connsiteY4" fmla="*/ 551543 h 55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648" h="551543">
                <a:moveTo>
                  <a:pt x="1531258" y="0"/>
                </a:moveTo>
                <a:cubicBezTo>
                  <a:pt x="1708453" y="9676"/>
                  <a:pt x="1885648" y="19353"/>
                  <a:pt x="1814286" y="43543"/>
                </a:cubicBezTo>
                <a:cubicBezTo>
                  <a:pt x="1742924" y="67734"/>
                  <a:pt x="1162353" y="116114"/>
                  <a:pt x="1103086" y="145143"/>
                </a:cubicBezTo>
                <a:cubicBezTo>
                  <a:pt x="1043819" y="174172"/>
                  <a:pt x="1642534" y="149982"/>
                  <a:pt x="1458686" y="217715"/>
                </a:cubicBezTo>
                <a:cubicBezTo>
                  <a:pt x="1274838" y="285448"/>
                  <a:pt x="637419" y="418495"/>
                  <a:pt x="0" y="551543"/>
                </a:cubicBezTo>
              </a:path>
            </a:pathLst>
          </a:custGeom>
          <a:ln w="1905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388" y="1484313"/>
            <a:ext cx="8964612" cy="4897437"/>
          </a:xfrm>
        </p:spPr>
        <p:txBody>
          <a:bodyPr/>
          <a:lstStyle/>
          <a:p>
            <a:pPr marL="457200" lvl="1">
              <a:spcBef>
                <a:spcPts val="1800"/>
              </a:spcBef>
              <a:buClrTx/>
              <a:buFont typeface="Wingdings" pitchFamily="2" charset="2"/>
              <a:buChar char="§"/>
              <a:defRPr/>
            </a:pPr>
            <a:r>
              <a:rPr lang="fr-FR" sz="2200" b="0" dirty="0" err="1" smtClean="0">
                <a:solidFill>
                  <a:schemeClr val="tx1"/>
                </a:solidFill>
                <a:latin typeface="Tahoma" pitchFamily="34" charset="0"/>
                <a:ea typeface="Tahoma" pitchFamily="34" charset="0"/>
                <a:cs typeface="Tahoma" pitchFamily="34" charset="0"/>
              </a:rPr>
              <a:t>Hausdorff distance.</a:t>
            </a:r>
          </a:p>
          <a:p>
            <a:pPr marL="457200" lvl="1">
              <a:spcBef>
                <a:spcPts val="1800"/>
              </a:spcBef>
              <a:buClrTx/>
              <a:buFont typeface="Wingdings" pitchFamily="2" charset="2"/>
              <a:buChar char="§"/>
              <a:defRPr/>
            </a:pPr>
            <a:r>
              <a:rPr lang="fr-FR" sz="2200" b="0" dirty="0" err="1" smtClean="0">
                <a:solidFill>
                  <a:schemeClr val="tx1"/>
                </a:solidFill>
                <a:latin typeface="Tahoma" pitchFamily="34" charset="0"/>
                <a:ea typeface="Tahoma" pitchFamily="34" charset="0"/>
                <a:cs typeface="Tahoma" pitchFamily="34" charset="0"/>
              </a:rPr>
              <a:t>Root</a:t>
            </a:r>
            <a:r>
              <a:rPr lang="fr-FR" sz="2200" b="0" dirty="0" smtClean="0">
                <a:solidFill>
                  <a:schemeClr val="tx1"/>
                </a:solidFill>
                <a:latin typeface="Tahoma" pitchFamily="34" charset="0"/>
                <a:ea typeface="Tahoma" pitchFamily="34" charset="0"/>
                <a:cs typeface="Tahoma" pitchFamily="34" charset="0"/>
              </a:rPr>
              <a:t> Mean Square </a:t>
            </a:r>
            <a:r>
              <a:rPr lang="fr-FR" sz="2200" b="0" dirty="0" err="1" smtClean="0">
                <a:solidFill>
                  <a:schemeClr val="tx1"/>
                </a:solidFill>
                <a:latin typeface="Tahoma" pitchFamily="34" charset="0"/>
                <a:ea typeface="Tahoma" pitchFamily="34" charset="0"/>
                <a:cs typeface="Tahoma" pitchFamily="34" charset="0"/>
              </a:rPr>
              <a:t>error</a:t>
            </a:r>
            <a:r>
              <a:rPr lang="fr-FR" sz="2200" b="0" dirty="0" smtClean="0">
                <a:solidFill>
                  <a:schemeClr val="tx1"/>
                </a:solidFill>
                <a:latin typeface="Tahoma" pitchFamily="34" charset="0"/>
                <a:ea typeface="Tahoma" pitchFamily="34" charset="0"/>
                <a:cs typeface="Tahoma" pitchFamily="34" charset="0"/>
              </a:rPr>
              <a:t>:</a:t>
            </a:r>
          </a:p>
          <a:p>
            <a:pPr marL="457200" lvl="1">
              <a:spcBef>
                <a:spcPts val="1800"/>
              </a:spcBef>
              <a:buClrTx/>
              <a:buFont typeface="Wingdings" pitchFamily="2" charset="2"/>
              <a:buChar char="§"/>
              <a:defRPr/>
            </a:pPr>
            <a:r>
              <a:rPr lang="fr-FR" sz="2200" b="0" dirty="0" err="1" smtClean="0">
                <a:solidFill>
                  <a:schemeClr val="tx1"/>
                </a:solidFill>
                <a:latin typeface="Tahoma" pitchFamily="34" charset="0"/>
                <a:ea typeface="Tahoma" pitchFamily="34" charset="0"/>
                <a:cs typeface="Tahoma" pitchFamily="34" charset="0"/>
              </a:rPr>
              <a:t>Combination</a:t>
            </a:r>
            <a:r>
              <a:rPr lang="fr-FR" sz="2200" b="0" dirty="0" smtClean="0">
                <a:solidFill>
                  <a:schemeClr val="tx1"/>
                </a:solidFill>
                <a:latin typeface="Tahoma" pitchFamily="34" charset="0"/>
                <a:ea typeface="Tahoma" pitchFamily="34" charset="0"/>
                <a:cs typeface="Tahoma" pitchFamily="34" charset="0"/>
              </a:rPr>
              <a:t> of </a:t>
            </a:r>
            <a:r>
              <a:rPr lang="fr-FR" sz="2200" b="0" dirty="0" err="1" smtClean="0">
                <a:solidFill>
                  <a:schemeClr val="tx1"/>
                </a:solidFill>
                <a:latin typeface="Tahoma" pitchFamily="34" charset="0"/>
                <a:ea typeface="Tahoma" pitchFamily="34" charset="0"/>
                <a:cs typeface="Tahoma" pitchFamily="34" charset="0"/>
              </a:rPr>
              <a:t>mean</a:t>
            </a:r>
            <a:r>
              <a:rPr lang="fr-FR" sz="2200" b="0" dirty="0" smtClean="0">
                <a:solidFill>
                  <a:schemeClr val="tx1"/>
                </a:solidFill>
                <a:latin typeface="Tahoma" pitchFamily="34" charset="0"/>
                <a:ea typeface="Tahoma" pitchFamily="34" charset="0"/>
                <a:cs typeface="Tahoma" pitchFamily="34" charset="0"/>
              </a:rPr>
              <a:t> </a:t>
            </a:r>
            <a:r>
              <a:rPr lang="fr-FR" sz="2200" b="0" dirty="0" err="1" smtClean="0">
                <a:solidFill>
                  <a:schemeClr val="tx1"/>
                </a:solidFill>
                <a:latin typeface="Tahoma" pitchFamily="34" charset="0"/>
                <a:ea typeface="Tahoma" pitchFamily="34" charset="0"/>
                <a:cs typeface="Tahoma" pitchFamily="34" charset="0"/>
              </a:rPr>
              <a:t>error</a:t>
            </a:r>
            <a:r>
              <a:rPr lang="fr-FR" sz="2200" b="0" dirty="0" smtClean="0">
                <a:solidFill>
                  <a:schemeClr val="tx1"/>
                </a:solidFill>
                <a:latin typeface="Tahoma" pitchFamily="34" charset="0"/>
                <a:ea typeface="Tahoma" pitchFamily="34" charset="0"/>
                <a:cs typeface="Tahoma" pitchFamily="34" charset="0"/>
              </a:rPr>
              <a:t> </a:t>
            </a:r>
            <a:r>
              <a:rPr lang="fr-FR" sz="2200" b="0" dirty="0" err="1" smtClean="0">
                <a:solidFill>
                  <a:schemeClr val="tx1"/>
                </a:solidFill>
                <a:latin typeface="Tahoma" pitchFamily="34" charset="0"/>
                <a:ea typeface="Tahoma" pitchFamily="34" charset="0"/>
                <a:cs typeface="Tahoma" pitchFamily="34" charset="0"/>
              </a:rPr>
              <a:t>with</a:t>
            </a:r>
            <a:r>
              <a:rPr lang="fr-FR" sz="2200" b="0" dirty="0" smtClean="0">
                <a:solidFill>
                  <a:schemeClr val="tx1"/>
                </a:solidFill>
                <a:latin typeface="Tahoma" pitchFamily="34" charset="0"/>
                <a:ea typeface="Tahoma" pitchFamily="34" charset="0"/>
                <a:cs typeface="Tahoma" pitchFamily="34" charset="0"/>
              </a:rPr>
              <a:t> </a:t>
            </a:r>
            <a:r>
              <a:rPr lang="fr-FR" sz="2200" b="0" dirty="0" err="1" smtClean="0">
                <a:solidFill>
                  <a:schemeClr val="tx1"/>
                </a:solidFill>
                <a:latin typeface="Tahoma" pitchFamily="34" charset="0"/>
                <a:ea typeface="Tahoma" pitchFamily="34" charset="0"/>
                <a:cs typeface="Tahoma" pitchFamily="34" charset="0"/>
              </a:rPr>
              <a:t>Geometric</a:t>
            </a:r>
            <a:r>
              <a:rPr lang="fr-FR" sz="2200" b="0" dirty="0" smtClean="0">
                <a:solidFill>
                  <a:schemeClr val="tx1"/>
                </a:solidFill>
                <a:latin typeface="Tahoma" pitchFamily="34" charset="0"/>
                <a:ea typeface="Tahoma" pitchFamily="34" charset="0"/>
                <a:cs typeface="Tahoma" pitchFamily="34" charset="0"/>
              </a:rPr>
              <a:t> Laplacian </a:t>
            </a:r>
          </a:p>
          <a:p>
            <a:pPr>
              <a:buFont typeface="Times" pitchFamily="-112" charset="0"/>
              <a:buNone/>
              <a:defRPr/>
            </a:pPr>
            <a:endParaRPr lang="fr-FR" dirty="0" smtClean="0"/>
          </a:p>
        </p:txBody>
      </p:sp>
      <p:sp>
        <p:nvSpPr>
          <p:cNvPr id="109572" name="Espace réservé du numéro de diapositive 3"/>
          <p:cNvSpPr>
            <a:spLocks noGrp="1"/>
          </p:cNvSpPr>
          <p:nvPr>
            <p:ph type="sldNum" sz="quarter" idx="10"/>
          </p:nvPr>
        </p:nvSpPr>
        <p:spPr>
          <a:noFill/>
        </p:spPr>
        <p:txBody>
          <a:bodyPr/>
          <a:lstStyle/>
          <a:p>
            <a:fld id="{7386AA9C-7F26-4520-90D1-089B31819B1C}" type="slidenum">
              <a:rPr lang="en-US" smtClean="0"/>
              <a:pPr/>
              <a:t>23</a:t>
            </a:fld>
            <a:endParaRPr lang="en-US" smtClean="0"/>
          </a:p>
        </p:txBody>
      </p:sp>
      <p:pic>
        <p:nvPicPr>
          <p:cNvPr id="109573" name="Picture 1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0" y="1556792"/>
            <a:ext cx="4162425" cy="982663"/>
          </a:xfrm>
          <a:prstGeom prst="rect">
            <a:avLst/>
          </a:prstGeom>
          <a:noFill/>
          <a:ln w="9525">
            <a:noFill/>
            <a:miter lim="800000"/>
            <a:headEnd/>
            <a:tailEnd/>
          </a:ln>
        </p:spPr>
      </p:pic>
      <p:sp>
        <p:nvSpPr>
          <p:cNvPr id="11" name="Rectangle 10"/>
          <p:cNvSpPr>
            <a:spLocks noChangeArrowheads="1"/>
          </p:cNvSpPr>
          <p:nvPr/>
        </p:nvSpPr>
        <p:spPr bwMode="auto">
          <a:xfrm>
            <a:off x="323528" y="3356992"/>
            <a:ext cx="7345362" cy="400050"/>
          </a:xfrm>
          <a:prstGeom prst="rect">
            <a:avLst/>
          </a:prstGeom>
          <a:noFill/>
          <a:ln w="9525">
            <a:noFill/>
            <a:miter lim="800000"/>
            <a:headEnd/>
            <a:tailEnd/>
          </a:ln>
        </p:spPr>
        <p:txBody>
          <a:bodyPr>
            <a:spAutoFit/>
          </a:bodyPr>
          <a:lstStyle/>
          <a:p>
            <a:r>
              <a:rPr lang="fr-FR" sz="2000" dirty="0">
                <a:solidFill>
                  <a:schemeClr val="tx1">
                    <a:lumMod val="65000"/>
                    <a:lumOff val="35000"/>
                  </a:schemeClr>
                </a:solidFill>
              </a:rPr>
              <a:t>[</a:t>
            </a:r>
            <a:r>
              <a:rPr lang="fr-FR" sz="2000" dirty="0" err="1">
                <a:solidFill>
                  <a:schemeClr val="tx1">
                    <a:lumMod val="65000"/>
                    <a:lumOff val="35000"/>
                  </a:schemeClr>
                </a:solidFill>
              </a:rPr>
              <a:t>Karni</a:t>
            </a:r>
            <a:r>
              <a:rPr lang="fr-FR" sz="2000" dirty="0">
                <a:solidFill>
                  <a:schemeClr val="tx1">
                    <a:lumMod val="65000"/>
                    <a:lumOff val="35000"/>
                  </a:schemeClr>
                </a:solidFill>
              </a:rPr>
              <a:t>, </a:t>
            </a:r>
            <a:r>
              <a:rPr lang="fr-FR" sz="2000" dirty="0" err="1">
                <a:solidFill>
                  <a:schemeClr val="tx1">
                    <a:lumMod val="65000"/>
                    <a:lumOff val="35000"/>
                  </a:schemeClr>
                </a:solidFill>
              </a:rPr>
              <a:t>Gotsman</a:t>
            </a:r>
            <a:r>
              <a:rPr lang="fr-FR" sz="2000" dirty="0">
                <a:solidFill>
                  <a:schemeClr val="tx1">
                    <a:lumMod val="65000"/>
                    <a:lumOff val="35000"/>
                  </a:schemeClr>
                </a:solidFill>
              </a:rPr>
              <a:t>, 2000] [</a:t>
            </a:r>
            <a:r>
              <a:rPr lang="fr-FR" sz="2000" dirty="0" err="1">
                <a:solidFill>
                  <a:schemeClr val="tx1">
                    <a:lumMod val="65000"/>
                    <a:lumOff val="35000"/>
                  </a:schemeClr>
                </a:solidFill>
              </a:rPr>
              <a:t>Sorkine</a:t>
            </a:r>
            <a:r>
              <a:rPr lang="fr-FR" sz="2000" dirty="0">
                <a:solidFill>
                  <a:schemeClr val="tx1">
                    <a:lumMod val="65000"/>
                    <a:lumOff val="35000"/>
                  </a:schemeClr>
                </a:solidFill>
              </a:rPr>
              <a:t> et al., 2003] </a:t>
            </a:r>
          </a:p>
        </p:txBody>
      </p:sp>
      <p:pic>
        <p:nvPicPr>
          <p:cNvPr id="6656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288" y="4508500"/>
            <a:ext cx="6264275" cy="1646238"/>
          </a:xfrm>
          <a:prstGeom prst="rect">
            <a:avLst/>
          </a:prstGeom>
          <a:noFill/>
          <a:ln w="9525">
            <a:noFill/>
            <a:miter lim="800000"/>
            <a:headEnd/>
            <a:tailEnd/>
          </a:ln>
        </p:spPr>
      </p:pic>
      <p:pic>
        <p:nvPicPr>
          <p:cNvPr id="1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0063" y="3878585"/>
            <a:ext cx="3455987" cy="935037"/>
          </a:xfrm>
          <a:prstGeom prst="rect">
            <a:avLst/>
          </a:prstGeom>
          <a:noFill/>
          <a:ln w="12700">
            <a:solidFill>
              <a:schemeClr val="tx1"/>
            </a:solidFill>
            <a:miter lim="800000"/>
            <a:headEnd/>
            <a:tailEnd/>
          </a:ln>
        </p:spPr>
      </p:pic>
      <p:sp>
        <p:nvSpPr>
          <p:cNvPr id="17" name="Forme libre 16"/>
          <p:cNvSpPr>
            <a:spLocks/>
          </p:cNvSpPr>
          <p:nvPr/>
        </p:nvSpPr>
        <p:spPr bwMode="auto">
          <a:xfrm>
            <a:off x="6675438" y="3068960"/>
            <a:ext cx="585787" cy="706437"/>
          </a:xfrm>
          <a:custGeom>
            <a:avLst/>
            <a:gdLst>
              <a:gd name="T0" fmla="*/ 0 w 586740"/>
              <a:gd name="T1" fmla="*/ 12736 h 706120"/>
              <a:gd name="T2" fmla="*/ 550861 w 586740"/>
              <a:gd name="T3" fmla="*/ 66220 h 706120"/>
              <a:gd name="T4" fmla="*/ 181104 w 586740"/>
              <a:gd name="T5" fmla="*/ 410044 h 706120"/>
              <a:gd name="T6" fmla="*/ 347118 w 586740"/>
              <a:gd name="T7" fmla="*/ 509369 h 706120"/>
              <a:gd name="T8" fmla="*/ 249020 w 586740"/>
              <a:gd name="T9" fmla="*/ 646900 h 706120"/>
              <a:gd name="T10" fmla="*/ 249020 w 586740"/>
              <a:gd name="T11" fmla="*/ 708024 h 706120"/>
              <a:gd name="T12" fmla="*/ 0 60000 65536"/>
              <a:gd name="T13" fmla="*/ 0 60000 65536"/>
              <a:gd name="T14" fmla="*/ 0 60000 65536"/>
              <a:gd name="T15" fmla="*/ 0 60000 65536"/>
              <a:gd name="T16" fmla="*/ 0 60000 65536"/>
              <a:gd name="T17" fmla="*/ 0 60000 65536"/>
              <a:gd name="T18" fmla="*/ 0 w 586740"/>
              <a:gd name="T19" fmla="*/ 0 h 706120"/>
              <a:gd name="T20" fmla="*/ 586740 w 586740"/>
              <a:gd name="T21" fmla="*/ 706120 h 706120"/>
            </a:gdLst>
            <a:ahLst/>
            <a:cxnLst>
              <a:cxn ang="T12">
                <a:pos x="T0" y="T1"/>
              </a:cxn>
              <a:cxn ang="T13">
                <a:pos x="T2" y="T3"/>
              </a:cxn>
              <a:cxn ang="T14">
                <a:pos x="T4" y="T5"/>
              </a:cxn>
              <a:cxn ang="T15">
                <a:pos x="T6" y="T7"/>
              </a:cxn>
              <a:cxn ang="T16">
                <a:pos x="T8" y="T9"/>
              </a:cxn>
              <a:cxn ang="T17">
                <a:pos x="T10" y="T11"/>
              </a:cxn>
            </a:cxnLst>
            <a:rect l="T18" t="T19" r="T20" b="T21"/>
            <a:pathLst>
              <a:path w="586740" h="706120">
                <a:moveTo>
                  <a:pt x="0" y="12700"/>
                </a:moveTo>
                <a:cubicBezTo>
                  <a:pt x="262890" y="6350"/>
                  <a:pt x="525780" y="0"/>
                  <a:pt x="556260" y="66040"/>
                </a:cubicBezTo>
                <a:cubicBezTo>
                  <a:pt x="586740" y="132080"/>
                  <a:pt x="217170" y="335280"/>
                  <a:pt x="182880" y="408940"/>
                </a:cubicBezTo>
                <a:cubicBezTo>
                  <a:pt x="148590" y="482600"/>
                  <a:pt x="339090" y="468630"/>
                  <a:pt x="350520" y="508000"/>
                </a:cubicBezTo>
                <a:cubicBezTo>
                  <a:pt x="361950" y="547370"/>
                  <a:pt x="267970" y="612140"/>
                  <a:pt x="251460" y="645160"/>
                </a:cubicBezTo>
                <a:cubicBezTo>
                  <a:pt x="234950" y="678180"/>
                  <a:pt x="243205" y="692150"/>
                  <a:pt x="251460" y="706120"/>
                </a:cubicBezTo>
              </a:path>
            </a:pathLst>
          </a:custGeom>
          <a:noFill/>
          <a:ln w="38100">
            <a:solidFill>
              <a:schemeClr val="tx1"/>
            </a:solidFill>
            <a:round/>
            <a:headEnd/>
            <a:tailEnd type="triangle" w="lg" len="med"/>
          </a:ln>
        </p:spPr>
        <p:txBody>
          <a:bodyPr/>
          <a:lstStyle/>
          <a:p>
            <a:endParaRPr lang="fr-FR"/>
          </a:p>
        </p:txBody>
      </p:sp>
      <p:sp>
        <p:nvSpPr>
          <p:cNvPr id="109578"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a:solidFill>
                  <a:schemeClr val="bg1"/>
                </a:solidFill>
                <a:latin typeface="Verdana" pitchFamily="34" charset="0"/>
              </a:rPr>
              <a:t>Perceptual </a:t>
            </a:r>
            <a:r>
              <a:rPr lang="cs-CZ" sz="1200">
                <a:solidFill>
                  <a:schemeClr val="bg1"/>
                </a:solidFill>
                <a:latin typeface="Verdana" pitchFamily="34" charset="0"/>
              </a:rPr>
              <a:t>m</a:t>
            </a:r>
            <a:r>
              <a:rPr lang="it-IT" sz="1200">
                <a:solidFill>
                  <a:schemeClr val="bg1"/>
                </a:solidFill>
                <a:latin typeface="Verdana" pitchFamily="34" charset="0"/>
              </a:rPr>
              <a:t>etrics for </a:t>
            </a:r>
            <a:r>
              <a:rPr lang="cs-CZ" sz="1200">
                <a:solidFill>
                  <a:schemeClr val="bg1"/>
                </a:solidFill>
                <a:latin typeface="Verdana" pitchFamily="34" charset="0"/>
              </a:rPr>
              <a:t>s</a:t>
            </a:r>
            <a:r>
              <a:rPr lang="it-IT" sz="1200">
                <a:solidFill>
                  <a:schemeClr val="bg1"/>
                </a:solidFill>
                <a:latin typeface="Verdana" pitchFamily="34" charset="0"/>
              </a:rPr>
              <a:t>tatic and </a:t>
            </a:r>
            <a:r>
              <a:rPr lang="cs-CZ" sz="1200">
                <a:solidFill>
                  <a:schemeClr val="bg1"/>
                </a:solidFill>
                <a:latin typeface="Verdana" pitchFamily="34" charset="0"/>
              </a:rPr>
              <a:t>dy</a:t>
            </a:r>
            <a:r>
              <a:rPr lang="it-IT" sz="1200">
                <a:solidFill>
                  <a:schemeClr val="bg1"/>
                </a:solidFill>
                <a:latin typeface="Verdana" pitchFamily="34" charset="0"/>
              </a:rPr>
              <a:t>namic </a:t>
            </a:r>
            <a:r>
              <a:rPr lang="cs-CZ" sz="1200">
                <a:solidFill>
                  <a:schemeClr val="bg1"/>
                </a:solidFill>
                <a:latin typeface="Verdana" pitchFamily="34" charset="0"/>
              </a:rPr>
              <a:t>triangle meshes</a:t>
            </a:r>
            <a:endParaRPr lang="it-IT" sz="1200">
              <a:solidFill>
                <a:schemeClr val="bg1"/>
              </a:solidFill>
              <a:latin typeface="Verdana" pitchFamily="34" charset="0"/>
            </a:endParaRPr>
          </a:p>
        </p:txBody>
      </p:sp>
      <p:sp>
        <p:nvSpPr>
          <p:cNvPr id="13" name="Titre 1"/>
          <p:cNvSpPr>
            <a:spLocks noGrp="1"/>
          </p:cNvSpPr>
          <p:nvPr>
            <p:ph type="title"/>
          </p:nvPr>
        </p:nvSpPr>
        <p:spPr>
          <a:xfrm>
            <a:off x="179512" y="-784"/>
            <a:ext cx="7584079" cy="908864"/>
          </a:xfrm>
        </p:spPr>
        <p:txBody>
          <a:bodyPr/>
          <a:lstStyle/>
          <a:p>
            <a:r>
              <a:rPr lang="fr-FR" dirty="0" err="1" smtClean="0"/>
              <a:t>Quality</a:t>
            </a:r>
            <a:r>
              <a:rPr lang="fr-FR" dirty="0" smtClean="0"/>
              <a:t> </a:t>
            </a:r>
            <a:r>
              <a:rPr lang="fr-FR" dirty="0" err="1" smtClean="0"/>
              <a:t>metrics</a:t>
            </a:r>
            <a:r>
              <a:rPr lang="fr-FR" dirty="0" smtClean="0"/>
              <a:t> for </a:t>
            </a:r>
            <a:r>
              <a:rPr lang="fr-FR" dirty="0" err="1" smtClean="0"/>
              <a:t>static</a:t>
            </a:r>
            <a:r>
              <a:rPr lang="fr-FR" dirty="0" smtClean="0"/>
              <a:t> </a:t>
            </a:r>
            <a:r>
              <a:rPr lang="fr-FR" dirty="0" err="1" smtClean="0"/>
              <a:t>meshes</a:t>
            </a:r>
            <a:endParaRPr lang="fr-FR" dirty="0"/>
          </a:p>
        </p:txBody>
      </p:sp>
      <p:sp>
        <p:nvSpPr>
          <p:cNvPr id="14" name="Text Box 28"/>
          <p:cNvSpPr txBox="1">
            <a:spLocks noChangeArrowheads="1"/>
          </p:cNvSpPr>
          <p:nvPr/>
        </p:nvSpPr>
        <p:spPr bwMode="auto">
          <a:xfrm>
            <a:off x="251520" y="879103"/>
            <a:ext cx="8892480" cy="523220"/>
          </a:xfrm>
          <a:prstGeom prst="rect">
            <a:avLst/>
          </a:prstGeom>
          <a:noFill/>
          <a:ln w="9525">
            <a:noFill/>
            <a:miter lim="800000"/>
            <a:headEnd/>
            <a:tailEnd/>
          </a:ln>
          <a:effectLst/>
        </p:spPr>
        <p:txBody>
          <a:bodyPr wrap="square">
            <a:spAutoFit/>
          </a:bodyPr>
          <a:lstStyle/>
          <a:p>
            <a:pPr>
              <a:spcBef>
                <a:spcPct val="50000"/>
              </a:spcBef>
            </a:pPr>
            <a:r>
              <a:rPr lang="fr-FR" sz="2800" dirty="0" smtClean="0">
                <a:solidFill>
                  <a:srgbClr val="C00000"/>
                </a:solidFill>
              </a:rPr>
              <a:t>Simple </a:t>
            </a:r>
            <a:r>
              <a:rPr lang="fr-FR" sz="2800" dirty="0" err="1" smtClean="0">
                <a:solidFill>
                  <a:srgbClr val="C00000"/>
                </a:solidFill>
              </a:rPr>
              <a:t>geometric</a:t>
            </a:r>
            <a:r>
              <a:rPr lang="fr-FR" sz="2800" dirty="0" smtClean="0">
                <a:solidFill>
                  <a:srgbClr val="C00000"/>
                </a:solidFill>
              </a:rPr>
              <a:t> distances</a:t>
            </a:r>
            <a:r>
              <a:rPr lang="fr-FR" sz="2400" dirty="0" smtClean="0">
                <a:solidFill>
                  <a:srgbClr val="C00000"/>
                </a:solidFill>
              </a:rPr>
              <a:t>:</a:t>
            </a:r>
          </a:p>
        </p:txBody>
      </p:sp>
      <p:sp>
        <p:nvSpPr>
          <p:cNvPr id="18" name="ZoneTexte 17"/>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844824"/>
            <a:ext cx="8352928" cy="1199123"/>
          </a:xfrm>
          <a:prstGeom prst="rect">
            <a:avLst/>
          </a:prstGeom>
          <a:noFill/>
          <a:ln w="9525">
            <a:noFill/>
            <a:miter lim="800000"/>
            <a:headEnd/>
            <a:tailEnd/>
          </a:ln>
        </p:spPr>
      </p:pic>
      <p:sp>
        <p:nvSpPr>
          <p:cNvPr id="110595" name="Segnaposto contenuto 2"/>
          <p:cNvSpPr>
            <a:spLocks noGrp="1"/>
          </p:cNvSpPr>
          <p:nvPr>
            <p:ph idx="1"/>
          </p:nvPr>
        </p:nvSpPr>
        <p:spPr>
          <a:xfrm>
            <a:off x="179512" y="1412777"/>
            <a:ext cx="8785225" cy="4824536"/>
          </a:xfrm>
        </p:spPr>
        <p:txBody>
          <a:bodyPr/>
          <a:lstStyle/>
          <a:p>
            <a:pPr>
              <a:buFont typeface="Wingdings" pitchFamily="2" charset="2"/>
              <a:buChar char="§"/>
            </a:pPr>
            <a:r>
              <a:rPr lang="en-US" sz="2000" b="0" kern="1200" dirty="0" smtClean="0">
                <a:solidFill>
                  <a:schemeClr val="tx1">
                    <a:lumMod val="65000"/>
                    <a:lumOff val="35000"/>
                  </a:schemeClr>
                </a:solidFill>
                <a:latin typeface="Arial" charset="0"/>
              </a:rPr>
              <a:t>[</a:t>
            </a:r>
            <a:r>
              <a:rPr lang="en-US" sz="2000" b="0" kern="1200" dirty="0" err="1" smtClean="0">
                <a:solidFill>
                  <a:schemeClr val="tx1">
                    <a:lumMod val="65000"/>
                    <a:lumOff val="35000"/>
                  </a:schemeClr>
                </a:solidFill>
                <a:latin typeface="Arial" charset="0"/>
              </a:rPr>
              <a:t>Drelie</a:t>
            </a:r>
            <a:r>
              <a:rPr lang="en-US" sz="2000" b="0" kern="1200" dirty="0" smtClean="0">
                <a:solidFill>
                  <a:schemeClr val="tx1">
                    <a:lumMod val="65000"/>
                    <a:lumOff val="35000"/>
                  </a:schemeClr>
                </a:solidFill>
                <a:latin typeface="Arial" charset="0"/>
              </a:rPr>
              <a:t> </a:t>
            </a:r>
            <a:r>
              <a:rPr lang="en-US" sz="2000" b="0" kern="1200" dirty="0" err="1" smtClean="0">
                <a:solidFill>
                  <a:schemeClr val="tx1">
                    <a:lumMod val="65000"/>
                    <a:lumOff val="35000"/>
                  </a:schemeClr>
                </a:solidFill>
                <a:latin typeface="Arial" charset="0"/>
              </a:rPr>
              <a:t>Gelasca</a:t>
            </a:r>
            <a:r>
              <a:rPr lang="en-US" sz="2000" b="0" kern="1200" dirty="0" smtClean="0">
                <a:solidFill>
                  <a:schemeClr val="tx1">
                    <a:lumMod val="65000"/>
                    <a:lumOff val="35000"/>
                  </a:schemeClr>
                </a:solidFill>
                <a:latin typeface="Arial" charset="0"/>
              </a:rPr>
              <a:t> et al. and </a:t>
            </a:r>
            <a:r>
              <a:rPr lang="en-US" sz="2000" b="0" kern="1200" dirty="0" err="1" smtClean="0">
                <a:solidFill>
                  <a:schemeClr val="tx1">
                    <a:lumMod val="65000"/>
                    <a:lumOff val="35000"/>
                  </a:schemeClr>
                </a:solidFill>
                <a:latin typeface="Arial" charset="0"/>
              </a:rPr>
              <a:t>Corsini</a:t>
            </a:r>
            <a:r>
              <a:rPr lang="en-US" sz="2000" b="0" kern="1200" dirty="0" smtClean="0">
                <a:solidFill>
                  <a:schemeClr val="tx1">
                    <a:lumMod val="65000"/>
                    <a:lumOff val="35000"/>
                  </a:schemeClr>
                </a:solidFill>
                <a:latin typeface="Arial" charset="0"/>
              </a:rPr>
              <a:t> et al., 2005]</a:t>
            </a:r>
          </a:p>
          <a:p>
            <a:endParaRPr lang="en-US" dirty="0" smtClean="0"/>
          </a:p>
          <a:p>
            <a:endParaRPr lang="en-US" dirty="0" smtClean="0"/>
          </a:p>
          <a:p>
            <a:pPr marL="714375">
              <a:spcBef>
                <a:spcPts val="2400"/>
              </a:spcBef>
              <a:buNone/>
            </a:pPr>
            <a:r>
              <a:rPr lang="en-US" sz="2000" b="0" dirty="0" smtClean="0">
                <a:solidFill>
                  <a:schemeClr val="tx1"/>
                </a:solidFill>
              </a:rPr>
              <a:t>Roughness obtain through:</a:t>
            </a:r>
          </a:p>
          <a:p>
            <a:pPr marL="809625" indent="-266700">
              <a:spcBef>
                <a:spcPts val="600"/>
              </a:spcBef>
              <a:buFont typeface="Arial" pitchFamily="34" charset="0"/>
              <a:buChar char="•"/>
            </a:pPr>
            <a:r>
              <a:rPr lang="en-US" sz="1800" b="0" dirty="0" smtClean="0">
                <a:solidFill>
                  <a:schemeClr val="tx1"/>
                </a:solidFill>
              </a:rPr>
              <a:t>Multi-scale dihedral angles analysis.</a:t>
            </a:r>
          </a:p>
          <a:p>
            <a:pPr marL="809625" indent="-266700">
              <a:spcBef>
                <a:spcPts val="600"/>
              </a:spcBef>
              <a:buFont typeface="Arial" pitchFamily="34" charset="0"/>
              <a:buChar char="•"/>
            </a:pPr>
            <a:r>
              <a:rPr lang="en-US" sz="1800" b="0" dirty="0" smtClean="0">
                <a:solidFill>
                  <a:schemeClr val="tx1"/>
                </a:solidFill>
              </a:rPr>
              <a:t>Differences between the input model and a </a:t>
            </a:r>
            <a:r>
              <a:rPr lang="en-US" sz="1800" b="0" dirty="0" err="1" smtClean="0">
                <a:solidFill>
                  <a:schemeClr val="tx1"/>
                </a:solidFill>
              </a:rPr>
              <a:t>laplacian</a:t>
            </a:r>
            <a:r>
              <a:rPr lang="en-US" sz="1800" b="0" dirty="0" smtClean="0">
                <a:solidFill>
                  <a:schemeClr val="tx1"/>
                </a:solidFill>
              </a:rPr>
              <a:t> smooth of the mesh.</a:t>
            </a:r>
          </a:p>
          <a:p>
            <a:pPr>
              <a:spcBef>
                <a:spcPts val="600"/>
              </a:spcBef>
              <a:buNone/>
            </a:pPr>
            <a:endParaRPr lang="en-US" sz="1800" b="0" dirty="0" smtClean="0">
              <a:solidFill>
                <a:schemeClr val="tx1"/>
              </a:solidFill>
            </a:endParaRPr>
          </a:p>
          <a:p>
            <a:pPr>
              <a:buFont typeface="Wingdings" pitchFamily="2" charset="2"/>
              <a:buChar char="§"/>
            </a:pPr>
            <a:r>
              <a:rPr lang="en-US" sz="2000" b="0" kern="1200" dirty="0" smtClean="0">
                <a:solidFill>
                  <a:schemeClr val="tx1">
                    <a:lumMod val="65000"/>
                    <a:lumOff val="35000"/>
                  </a:schemeClr>
                </a:solidFill>
                <a:latin typeface="Arial" charset="0"/>
              </a:rPr>
              <a:t>[Wang et al. 2012]</a:t>
            </a:r>
          </a:p>
          <a:p>
            <a:pPr>
              <a:spcBef>
                <a:spcPts val="600"/>
              </a:spcBef>
              <a:buNone/>
            </a:pPr>
            <a:r>
              <a:rPr lang="en-US" sz="1800" b="0" dirty="0" smtClean="0">
                <a:solidFill>
                  <a:schemeClr val="tx1"/>
                </a:solidFill>
              </a:rPr>
              <a:t>	</a:t>
            </a:r>
            <a:r>
              <a:rPr lang="en-US" sz="2000" b="0" dirty="0" smtClean="0">
                <a:solidFill>
                  <a:schemeClr val="tx1"/>
                </a:solidFill>
              </a:rPr>
              <a:t>Roughness obtain through: </a:t>
            </a:r>
          </a:p>
          <a:p>
            <a:pPr marL="542925" indent="266700">
              <a:spcBef>
                <a:spcPts val="600"/>
              </a:spcBef>
              <a:buFont typeface="Arial" pitchFamily="34" charset="0"/>
              <a:buChar char="•"/>
            </a:pPr>
            <a:r>
              <a:rPr lang="en-US" sz="1800" b="0" dirty="0" smtClean="0">
                <a:solidFill>
                  <a:schemeClr val="tx1"/>
                </a:solidFill>
              </a:rPr>
              <a:t>Laplacian of Gaussian curvature</a:t>
            </a:r>
          </a:p>
          <a:p>
            <a:pPr>
              <a:spcBef>
                <a:spcPts val="600"/>
              </a:spcBef>
              <a:buNone/>
            </a:pPr>
            <a:endParaRPr lang="en-US" sz="1800" b="0" dirty="0" smtClean="0">
              <a:solidFill>
                <a:schemeClr val="tx1"/>
              </a:solidFill>
            </a:endParaRPr>
          </a:p>
        </p:txBody>
      </p:sp>
      <p:sp>
        <p:nvSpPr>
          <p:cNvPr id="110596" name="Segnaposto numero diapositiva 3"/>
          <p:cNvSpPr>
            <a:spLocks noGrp="1"/>
          </p:cNvSpPr>
          <p:nvPr>
            <p:ph type="sldNum" sz="quarter" idx="10"/>
          </p:nvPr>
        </p:nvSpPr>
        <p:spPr>
          <a:noFill/>
        </p:spPr>
        <p:txBody>
          <a:bodyPr/>
          <a:lstStyle/>
          <a:p>
            <a:fld id="{A574A7D4-5AFD-4F35-8CDB-8B46B553652C}" type="slidenum">
              <a:rPr lang="en-US" smtClean="0"/>
              <a:pPr/>
              <a:t>24</a:t>
            </a:fld>
            <a:endParaRPr lang="en-US" smtClean="0"/>
          </a:p>
        </p:txBody>
      </p:sp>
      <p:sp>
        <p:nvSpPr>
          <p:cNvPr id="110598"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a:solidFill>
                  <a:schemeClr val="bg1"/>
                </a:solidFill>
                <a:latin typeface="Verdana" pitchFamily="34" charset="0"/>
              </a:rPr>
              <a:t>Perceptual </a:t>
            </a:r>
            <a:r>
              <a:rPr lang="cs-CZ" sz="1200">
                <a:solidFill>
                  <a:schemeClr val="bg1"/>
                </a:solidFill>
                <a:latin typeface="Verdana" pitchFamily="34" charset="0"/>
              </a:rPr>
              <a:t>m</a:t>
            </a:r>
            <a:r>
              <a:rPr lang="it-IT" sz="1200">
                <a:solidFill>
                  <a:schemeClr val="bg1"/>
                </a:solidFill>
                <a:latin typeface="Verdana" pitchFamily="34" charset="0"/>
              </a:rPr>
              <a:t>etrics for </a:t>
            </a:r>
            <a:r>
              <a:rPr lang="cs-CZ" sz="1200">
                <a:solidFill>
                  <a:schemeClr val="bg1"/>
                </a:solidFill>
                <a:latin typeface="Verdana" pitchFamily="34" charset="0"/>
              </a:rPr>
              <a:t>s</a:t>
            </a:r>
            <a:r>
              <a:rPr lang="it-IT" sz="1200">
                <a:solidFill>
                  <a:schemeClr val="bg1"/>
                </a:solidFill>
                <a:latin typeface="Verdana" pitchFamily="34" charset="0"/>
              </a:rPr>
              <a:t>tatic and </a:t>
            </a:r>
            <a:r>
              <a:rPr lang="cs-CZ" sz="1200">
                <a:solidFill>
                  <a:schemeClr val="bg1"/>
                </a:solidFill>
                <a:latin typeface="Verdana" pitchFamily="34" charset="0"/>
              </a:rPr>
              <a:t>dy</a:t>
            </a:r>
            <a:r>
              <a:rPr lang="it-IT" sz="1200">
                <a:solidFill>
                  <a:schemeClr val="bg1"/>
                </a:solidFill>
                <a:latin typeface="Verdana" pitchFamily="34" charset="0"/>
              </a:rPr>
              <a:t>namic </a:t>
            </a:r>
            <a:r>
              <a:rPr lang="cs-CZ" sz="1200">
                <a:solidFill>
                  <a:schemeClr val="bg1"/>
                </a:solidFill>
                <a:latin typeface="Verdana" pitchFamily="34" charset="0"/>
              </a:rPr>
              <a:t>triangle meshes</a:t>
            </a:r>
            <a:endParaRPr lang="it-IT" sz="1200">
              <a:solidFill>
                <a:schemeClr val="bg1"/>
              </a:solidFill>
              <a:latin typeface="Verdana" pitchFamily="34" charset="0"/>
            </a:endParaRPr>
          </a:p>
        </p:txBody>
      </p:sp>
      <p:sp>
        <p:nvSpPr>
          <p:cNvPr id="9" name="Titre 1"/>
          <p:cNvSpPr>
            <a:spLocks noGrp="1"/>
          </p:cNvSpPr>
          <p:nvPr>
            <p:ph type="title"/>
          </p:nvPr>
        </p:nvSpPr>
        <p:spPr>
          <a:xfrm>
            <a:off x="179512" y="-784"/>
            <a:ext cx="7584079" cy="908864"/>
          </a:xfrm>
        </p:spPr>
        <p:txBody>
          <a:bodyPr/>
          <a:lstStyle/>
          <a:p>
            <a:r>
              <a:rPr lang="fr-FR" dirty="0" err="1" smtClean="0"/>
              <a:t>Quality</a:t>
            </a:r>
            <a:r>
              <a:rPr lang="fr-FR" dirty="0" smtClean="0"/>
              <a:t> </a:t>
            </a:r>
            <a:r>
              <a:rPr lang="fr-FR" dirty="0" err="1" smtClean="0"/>
              <a:t>metrics</a:t>
            </a:r>
            <a:r>
              <a:rPr lang="fr-FR" dirty="0" smtClean="0"/>
              <a:t> for </a:t>
            </a:r>
            <a:r>
              <a:rPr lang="fr-FR" dirty="0" err="1" smtClean="0"/>
              <a:t>static</a:t>
            </a:r>
            <a:r>
              <a:rPr lang="fr-FR" dirty="0" smtClean="0"/>
              <a:t> </a:t>
            </a:r>
            <a:r>
              <a:rPr lang="fr-FR" dirty="0" err="1" smtClean="0"/>
              <a:t>meshes</a:t>
            </a:r>
            <a:endParaRPr lang="fr-FR" dirty="0"/>
          </a:p>
        </p:txBody>
      </p:sp>
      <p:sp>
        <p:nvSpPr>
          <p:cNvPr id="11" name="Text Box 28"/>
          <p:cNvSpPr txBox="1">
            <a:spLocks noChangeArrowheads="1"/>
          </p:cNvSpPr>
          <p:nvPr/>
        </p:nvSpPr>
        <p:spPr bwMode="auto">
          <a:xfrm>
            <a:off x="251520" y="879103"/>
            <a:ext cx="8892480" cy="523220"/>
          </a:xfrm>
          <a:prstGeom prst="rect">
            <a:avLst/>
          </a:prstGeom>
          <a:noFill/>
          <a:ln w="9525">
            <a:noFill/>
            <a:miter lim="800000"/>
            <a:headEnd/>
            <a:tailEnd/>
          </a:ln>
          <a:effectLst/>
        </p:spPr>
        <p:txBody>
          <a:bodyPr wrap="square">
            <a:spAutoFit/>
          </a:bodyPr>
          <a:lstStyle/>
          <a:p>
            <a:pPr>
              <a:spcBef>
                <a:spcPct val="50000"/>
              </a:spcBef>
            </a:pPr>
            <a:r>
              <a:rPr lang="fr-FR" sz="2800" dirty="0" smtClean="0">
                <a:solidFill>
                  <a:srgbClr val="C00000"/>
                </a:solidFill>
              </a:rPr>
              <a:t>Global </a:t>
            </a:r>
            <a:r>
              <a:rPr lang="fr-FR" sz="2800" dirty="0" err="1" smtClean="0">
                <a:solidFill>
                  <a:srgbClr val="C00000"/>
                </a:solidFill>
              </a:rPr>
              <a:t>differences</a:t>
            </a:r>
            <a:r>
              <a:rPr lang="fr-FR" sz="2800" dirty="0" smtClean="0">
                <a:solidFill>
                  <a:srgbClr val="C00000"/>
                </a:solidFill>
              </a:rPr>
              <a:t> of </a:t>
            </a:r>
            <a:r>
              <a:rPr lang="fr-FR" sz="2800" dirty="0" err="1" smtClean="0">
                <a:solidFill>
                  <a:srgbClr val="C00000"/>
                </a:solidFill>
              </a:rPr>
              <a:t>roughness</a:t>
            </a:r>
            <a:endParaRPr lang="fr-FR" sz="2400" dirty="0" smtClean="0">
              <a:solidFill>
                <a:srgbClr val="C00000"/>
              </a:solidFill>
            </a:endParaRPr>
          </a:p>
        </p:txBody>
      </p:sp>
      <p:pic>
        <p:nvPicPr>
          <p:cNvPr id="4311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6096" y="4149080"/>
            <a:ext cx="3134321" cy="2207878"/>
          </a:xfrm>
          <a:prstGeom prst="rect">
            <a:avLst/>
          </a:prstGeom>
          <a:noFill/>
          <a:ln w="9525">
            <a:noFill/>
            <a:miter lim="800000"/>
            <a:headEnd/>
            <a:tailEnd/>
          </a:ln>
        </p:spPr>
      </p:pic>
      <p:pic>
        <p:nvPicPr>
          <p:cNvPr id="43110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560" y="5517232"/>
            <a:ext cx="4283571" cy="686087"/>
          </a:xfrm>
          <a:prstGeom prst="rect">
            <a:avLst/>
          </a:prstGeom>
          <a:noFill/>
          <a:ln w="9525">
            <a:noFill/>
            <a:miter lim="800000"/>
            <a:headEnd/>
            <a:tailEnd/>
          </a:ln>
        </p:spPr>
      </p:pic>
      <p:sp>
        <p:nvSpPr>
          <p:cNvPr id="10" name="ZoneTexte 9"/>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59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59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11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1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25</a:t>
            </a:fld>
            <a:endParaRPr lang="en-US"/>
          </a:p>
        </p:txBody>
      </p:sp>
      <p:sp>
        <p:nvSpPr>
          <p:cNvPr id="6" name="Titre 1"/>
          <p:cNvSpPr>
            <a:spLocks noGrp="1"/>
          </p:cNvSpPr>
          <p:nvPr>
            <p:ph type="title"/>
          </p:nvPr>
        </p:nvSpPr>
        <p:spPr>
          <a:xfrm>
            <a:off x="179512" y="-784"/>
            <a:ext cx="7584079" cy="908864"/>
          </a:xfrm>
        </p:spPr>
        <p:txBody>
          <a:bodyPr/>
          <a:lstStyle/>
          <a:p>
            <a:r>
              <a:rPr lang="fr-FR" dirty="0" err="1" smtClean="0"/>
              <a:t>Quality</a:t>
            </a:r>
            <a:r>
              <a:rPr lang="fr-FR" dirty="0" smtClean="0"/>
              <a:t> </a:t>
            </a:r>
            <a:r>
              <a:rPr lang="fr-FR" dirty="0" err="1" smtClean="0"/>
              <a:t>metrics</a:t>
            </a:r>
            <a:r>
              <a:rPr lang="fr-FR" dirty="0" smtClean="0"/>
              <a:t> for </a:t>
            </a:r>
            <a:r>
              <a:rPr lang="fr-FR" dirty="0" err="1" smtClean="0"/>
              <a:t>static</a:t>
            </a:r>
            <a:r>
              <a:rPr lang="fr-FR" dirty="0" smtClean="0"/>
              <a:t> </a:t>
            </a:r>
            <a:r>
              <a:rPr lang="fr-FR" dirty="0" err="1" smtClean="0"/>
              <a:t>meshes</a:t>
            </a:r>
            <a:endParaRPr lang="fr-FR" dirty="0"/>
          </a:p>
        </p:txBody>
      </p:sp>
      <p:sp>
        <p:nvSpPr>
          <p:cNvPr id="7" name="Text Box 28"/>
          <p:cNvSpPr txBox="1">
            <a:spLocks noChangeArrowheads="1"/>
          </p:cNvSpPr>
          <p:nvPr/>
        </p:nvSpPr>
        <p:spPr bwMode="auto">
          <a:xfrm>
            <a:off x="288032" y="745540"/>
            <a:ext cx="8892480" cy="523220"/>
          </a:xfrm>
          <a:prstGeom prst="rect">
            <a:avLst/>
          </a:prstGeom>
          <a:noFill/>
          <a:ln w="9525">
            <a:noFill/>
            <a:miter lim="800000"/>
            <a:headEnd/>
            <a:tailEnd/>
          </a:ln>
          <a:effectLst/>
        </p:spPr>
        <p:txBody>
          <a:bodyPr wrap="square">
            <a:spAutoFit/>
          </a:bodyPr>
          <a:lstStyle/>
          <a:p>
            <a:pPr>
              <a:spcBef>
                <a:spcPct val="50000"/>
              </a:spcBef>
            </a:pPr>
            <a:r>
              <a:rPr lang="fr-FR" sz="2800" dirty="0" smtClean="0">
                <a:solidFill>
                  <a:srgbClr val="C00000"/>
                </a:solidFill>
              </a:rPr>
              <a:t>Local </a:t>
            </a:r>
            <a:r>
              <a:rPr lang="fr-FR" sz="2800" dirty="0" err="1" smtClean="0">
                <a:solidFill>
                  <a:srgbClr val="C00000"/>
                </a:solidFill>
              </a:rPr>
              <a:t>curvature</a:t>
            </a:r>
            <a:r>
              <a:rPr lang="fr-FR" sz="2800" dirty="0" smtClean="0">
                <a:solidFill>
                  <a:srgbClr val="C00000"/>
                </a:solidFill>
              </a:rPr>
              <a:t> </a:t>
            </a:r>
            <a:r>
              <a:rPr lang="fr-FR" sz="2800" dirty="0" err="1" smtClean="0">
                <a:solidFill>
                  <a:srgbClr val="C00000"/>
                </a:solidFill>
              </a:rPr>
              <a:t>statistics</a:t>
            </a:r>
            <a:endParaRPr lang="fr-FR" sz="2400" dirty="0" smtClean="0">
              <a:solidFill>
                <a:srgbClr val="C00000"/>
              </a:solidFill>
            </a:endParaRPr>
          </a:p>
        </p:txBody>
      </p:sp>
      <p:pic>
        <p:nvPicPr>
          <p:cNvPr id="8" name="Picture 11"/>
          <p:cNvPicPr>
            <a:picLocks noChangeAspect="1" noChangeArrowheads="1"/>
          </p:cNvPicPr>
          <p:nvPr/>
        </p:nvPicPr>
        <p:blipFill>
          <a:blip r:embed="rId3"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252536" y="3861048"/>
            <a:ext cx="4680000" cy="3120000"/>
          </a:xfrm>
          <a:prstGeom prst="rect">
            <a:avLst/>
          </a:prstGeom>
          <a:noFill/>
          <a:ln w="9525">
            <a:noFill/>
            <a:miter lim="800000"/>
            <a:headEnd/>
            <a:tailEnd/>
          </a:ln>
        </p:spPr>
      </p:pic>
      <p:pic>
        <p:nvPicPr>
          <p:cNvPr id="9" name="Picture 9"/>
          <p:cNvPicPr>
            <a:picLocks noChangeAspect="1" noChangeArrowheads="1"/>
          </p:cNvPicPr>
          <p:nvPr/>
        </p:nvPicPr>
        <p:blipFill>
          <a:blip r:embed="rId4"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252536" y="1205034"/>
            <a:ext cx="4680000" cy="3120000"/>
          </a:xfrm>
          <a:prstGeom prst="rect">
            <a:avLst/>
          </a:prstGeom>
          <a:noFill/>
          <a:ln w="9525">
            <a:noFill/>
            <a:miter lim="800000"/>
            <a:headEnd/>
            <a:tailEnd/>
          </a:ln>
        </p:spPr>
      </p:pic>
      <p:sp>
        <p:nvSpPr>
          <p:cNvPr id="11" name="ZoneTexte 10"/>
          <p:cNvSpPr txBox="1"/>
          <p:nvPr/>
        </p:nvSpPr>
        <p:spPr>
          <a:xfrm>
            <a:off x="2318486" y="4085354"/>
            <a:ext cx="1152128" cy="369332"/>
          </a:xfrm>
          <a:prstGeom prst="rect">
            <a:avLst/>
          </a:prstGeom>
          <a:noFill/>
        </p:spPr>
        <p:txBody>
          <a:bodyPr wrap="square" rtlCol="0">
            <a:spAutoFit/>
          </a:bodyPr>
          <a:lstStyle/>
          <a:p>
            <a:r>
              <a:rPr lang="fr-FR" dirty="0" err="1" smtClean="0"/>
              <a:t>Matching</a:t>
            </a:r>
            <a:endParaRPr lang="fr-FR" dirty="0"/>
          </a:p>
        </p:txBody>
      </p:sp>
      <p:sp>
        <p:nvSpPr>
          <p:cNvPr id="12" name="Rectangle 101"/>
          <p:cNvSpPr>
            <a:spLocks noChangeArrowheads="1"/>
          </p:cNvSpPr>
          <p:nvPr/>
        </p:nvSpPr>
        <p:spPr bwMode="auto">
          <a:xfrm>
            <a:off x="5580112" y="4308620"/>
            <a:ext cx="2736304" cy="400110"/>
          </a:xfrm>
          <a:prstGeom prst="rect">
            <a:avLst/>
          </a:prstGeom>
          <a:noFill/>
          <a:ln w="9525">
            <a:noFill/>
            <a:miter lim="800000"/>
            <a:headEnd/>
            <a:tailEnd/>
          </a:ln>
          <a:effectLst/>
        </p:spPr>
        <p:txBody>
          <a:bodyPr wrap="square">
            <a:spAutoFit/>
          </a:bodyPr>
          <a:lstStyle/>
          <a:p>
            <a:pPr algn="ctr">
              <a:spcBef>
                <a:spcPct val="50000"/>
              </a:spcBef>
            </a:pPr>
            <a:r>
              <a:rPr lang="en-US" sz="2000" dirty="0" smtClean="0">
                <a:solidFill>
                  <a:srgbClr val="C00000"/>
                </a:solidFill>
                <a:effectLst>
                  <a:outerShdw blurRad="38100" dist="38100" dir="2700000" algn="tl">
                    <a:srgbClr val="C0C0C0"/>
                  </a:outerShdw>
                </a:effectLst>
                <a:latin typeface="Tahoma" charset="0"/>
              </a:rPr>
              <a:t>Local Distortion Map</a:t>
            </a:r>
            <a:endParaRPr lang="en-US" sz="2000" dirty="0">
              <a:solidFill>
                <a:srgbClr val="C00000"/>
              </a:solidFill>
              <a:effectLst>
                <a:outerShdw blurRad="38100" dist="38100" dir="2700000" algn="tl">
                  <a:srgbClr val="C0C0C0"/>
                </a:outerShdw>
              </a:effectLst>
              <a:latin typeface="Tahoma" charset="0"/>
            </a:endParaRPr>
          </a:p>
        </p:txBody>
      </p:sp>
      <p:sp>
        <p:nvSpPr>
          <p:cNvPr id="13" name="Rectangle 12"/>
          <p:cNvSpPr/>
          <p:nvPr/>
        </p:nvSpPr>
        <p:spPr>
          <a:xfrm>
            <a:off x="3635896" y="3213126"/>
            <a:ext cx="1887312" cy="646331"/>
          </a:xfrm>
          <a:prstGeom prst="rect">
            <a:avLst/>
          </a:prstGeom>
        </p:spPr>
        <p:txBody>
          <a:bodyPr wrap="none">
            <a:spAutoFit/>
          </a:bodyPr>
          <a:lstStyle/>
          <a:p>
            <a:r>
              <a:rPr lang="en-US" dirty="0" smtClean="0">
                <a:effectLst>
                  <a:outerShdw blurRad="38100" dist="38100" dir="2700000" algn="tl">
                    <a:srgbClr val="C0C0C0"/>
                  </a:outerShdw>
                </a:effectLst>
                <a:latin typeface="Tahoma" charset="0"/>
              </a:rPr>
              <a:t>Local differences</a:t>
            </a:r>
          </a:p>
          <a:p>
            <a:pPr algn="ctr"/>
            <a:r>
              <a:rPr lang="en-US" dirty="0" smtClean="0">
                <a:effectLst>
                  <a:outerShdw blurRad="38100" dist="38100" dir="2700000" algn="tl">
                    <a:srgbClr val="C0C0C0"/>
                  </a:outerShdw>
                </a:effectLst>
                <a:latin typeface="Tahoma" charset="0"/>
              </a:rPr>
              <a:t> of statistics</a:t>
            </a:r>
            <a:endParaRPr lang="fr-FR" dirty="0"/>
          </a:p>
        </p:txBody>
      </p:sp>
      <p:sp>
        <p:nvSpPr>
          <p:cNvPr id="14" name="ZoneTexte 13"/>
          <p:cNvSpPr txBox="1"/>
          <p:nvPr/>
        </p:nvSpPr>
        <p:spPr>
          <a:xfrm>
            <a:off x="7092280" y="4964824"/>
            <a:ext cx="1152128" cy="646331"/>
          </a:xfrm>
          <a:prstGeom prst="rect">
            <a:avLst/>
          </a:prstGeom>
          <a:noFill/>
        </p:spPr>
        <p:txBody>
          <a:bodyPr wrap="square" rtlCol="0">
            <a:spAutoFit/>
          </a:bodyPr>
          <a:lstStyle/>
          <a:p>
            <a:r>
              <a:rPr lang="fr-FR" dirty="0" smtClean="0">
                <a:effectLst>
                  <a:outerShdw blurRad="38100" dist="38100" dir="2700000" algn="tl">
                    <a:srgbClr val="C0C0C0"/>
                  </a:outerShdw>
                </a:effectLst>
                <a:latin typeface="Tahoma" charset="0"/>
              </a:rPr>
              <a:t>Spatial </a:t>
            </a:r>
            <a:r>
              <a:rPr lang="fr-FR" dirty="0" err="1" smtClean="0">
                <a:effectLst>
                  <a:outerShdw blurRad="38100" dist="38100" dir="2700000" algn="tl">
                    <a:srgbClr val="C0C0C0"/>
                  </a:outerShdw>
                </a:effectLst>
                <a:latin typeface="Tahoma" charset="0"/>
              </a:rPr>
              <a:t>pooling</a:t>
            </a:r>
            <a:endParaRPr lang="fr-FR" dirty="0" smtClean="0">
              <a:effectLst>
                <a:outerShdw blurRad="38100" dist="38100" dir="2700000" algn="tl">
                  <a:srgbClr val="C0C0C0"/>
                </a:outerShdw>
              </a:effectLst>
              <a:latin typeface="Tahoma" charset="0"/>
            </a:endParaRPr>
          </a:p>
        </p:txBody>
      </p:sp>
      <p:sp>
        <p:nvSpPr>
          <p:cNvPr id="15" name="Rectangle 14"/>
          <p:cNvSpPr/>
          <p:nvPr/>
        </p:nvSpPr>
        <p:spPr>
          <a:xfrm>
            <a:off x="5539243" y="5900928"/>
            <a:ext cx="2772747" cy="400110"/>
          </a:xfrm>
          <a:prstGeom prst="rect">
            <a:avLst/>
          </a:prstGeom>
        </p:spPr>
        <p:txBody>
          <a:bodyPr wrap="none">
            <a:spAutoFit/>
          </a:bodyPr>
          <a:lstStyle/>
          <a:p>
            <a:pPr algn="ctr">
              <a:spcBef>
                <a:spcPct val="50000"/>
              </a:spcBef>
            </a:pPr>
            <a:r>
              <a:rPr lang="en-US" sz="2000" dirty="0" smtClean="0">
                <a:solidFill>
                  <a:srgbClr val="C00000"/>
                </a:solidFill>
                <a:effectLst>
                  <a:outerShdw blurRad="38100" dist="38100" dir="2700000" algn="tl">
                    <a:srgbClr val="C0C0C0"/>
                  </a:outerShdw>
                </a:effectLst>
                <a:latin typeface="Tahoma" charset="0"/>
              </a:rPr>
              <a:t>Global Distortion Score</a:t>
            </a:r>
          </a:p>
        </p:txBody>
      </p:sp>
      <p:sp>
        <p:nvSpPr>
          <p:cNvPr id="19" name="Ellipse 18"/>
          <p:cNvSpPr/>
          <p:nvPr/>
        </p:nvSpPr>
        <p:spPr>
          <a:xfrm>
            <a:off x="1187624" y="1757499"/>
            <a:ext cx="338890" cy="339467"/>
          </a:xfrm>
          <a:prstGeom prst="ellipse">
            <a:avLst/>
          </a:prstGeom>
          <a:solidFill>
            <a:srgbClr val="F5F6F9">
              <a:alpha val="2313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00000"/>
              </a:solidFill>
            </a:endParaRPr>
          </a:p>
        </p:txBody>
      </p:sp>
      <p:sp>
        <p:nvSpPr>
          <p:cNvPr id="20" name="Rectangle 19"/>
          <p:cNvSpPr/>
          <p:nvPr/>
        </p:nvSpPr>
        <p:spPr>
          <a:xfrm>
            <a:off x="179513" y="2421038"/>
            <a:ext cx="1584176" cy="646331"/>
          </a:xfrm>
          <a:prstGeom prst="rect">
            <a:avLst/>
          </a:prstGeom>
        </p:spPr>
        <p:txBody>
          <a:bodyPr wrap="square">
            <a:spAutoFit/>
          </a:bodyPr>
          <a:lstStyle/>
          <a:p>
            <a:r>
              <a:rPr lang="fr-FR" i="1" dirty="0" err="1" smtClean="0">
                <a:effectLst>
                  <a:outerShdw blurRad="38100" dist="38100" dir="2700000" algn="tl">
                    <a:srgbClr val="C0C0C0"/>
                  </a:outerShdw>
                </a:effectLst>
                <a:latin typeface="Tahoma" charset="0"/>
              </a:rPr>
              <a:t>Distorted</a:t>
            </a:r>
            <a:r>
              <a:rPr lang="fr-FR" i="1" dirty="0" smtClean="0">
                <a:effectLst>
                  <a:outerShdw blurRad="38100" dist="38100" dir="2700000" algn="tl">
                    <a:srgbClr val="C0C0C0"/>
                  </a:outerShdw>
                </a:effectLst>
                <a:latin typeface="Tahoma" charset="0"/>
              </a:rPr>
              <a:t> model</a:t>
            </a:r>
          </a:p>
        </p:txBody>
      </p:sp>
      <p:sp>
        <p:nvSpPr>
          <p:cNvPr id="21" name="Double flèche verticale 20"/>
          <p:cNvSpPr/>
          <p:nvPr/>
        </p:nvSpPr>
        <p:spPr>
          <a:xfrm>
            <a:off x="2051720" y="3725314"/>
            <a:ext cx="360040" cy="1080120"/>
          </a:xfrm>
          <a:prstGeom prst="upDownArrow">
            <a:avLst>
              <a:gd name="adj1" fmla="val 50000"/>
              <a:gd name="adj2" fmla="val 58860"/>
            </a:avLst>
          </a:prstGeom>
          <a:solidFill>
            <a:schemeClr val="accent1">
              <a:lumMod val="9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1187624" y="4487233"/>
            <a:ext cx="338890" cy="339467"/>
          </a:xfrm>
          <a:prstGeom prst="ellipse">
            <a:avLst/>
          </a:prstGeom>
          <a:solidFill>
            <a:srgbClr val="F5F6F9">
              <a:alpha val="2313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00000"/>
              </a:solidFill>
            </a:endParaRPr>
          </a:p>
        </p:txBody>
      </p:sp>
      <p:sp>
        <p:nvSpPr>
          <p:cNvPr id="23" name="Rectangle 22"/>
          <p:cNvSpPr/>
          <p:nvPr/>
        </p:nvSpPr>
        <p:spPr>
          <a:xfrm>
            <a:off x="179512" y="5239223"/>
            <a:ext cx="1584176" cy="646331"/>
          </a:xfrm>
          <a:prstGeom prst="rect">
            <a:avLst/>
          </a:prstGeom>
        </p:spPr>
        <p:txBody>
          <a:bodyPr wrap="square">
            <a:spAutoFit/>
          </a:bodyPr>
          <a:lstStyle/>
          <a:p>
            <a:r>
              <a:rPr lang="fr-FR" i="1" dirty="0" smtClean="0">
                <a:effectLst>
                  <a:outerShdw blurRad="38100" dist="38100" dir="2700000" algn="tl">
                    <a:srgbClr val="C0C0C0"/>
                  </a:outerShdw>
                </a:effectLst>
                <a:latin typeface="Tahoma" charset="0"/>
              </a:rPr>
              <a:t>Original model</a:t>
            </a:r>
          </a:p>
        </p:txBody>
      </p:sp>
      <p:sp>
        <p:nvSpPr>
          <p:cNvPr id="24" name="AutoShape 20"/>
          <p:cNvSpPr>
            <a:spLocks noChangeArrowheads="1"/>
          </p:cNvSpPr>
          <p:nvPr/>
        </p:nvSpPr>
        <p:spPr bwMode="auto">
          <a:xfrm>
            <a:off x="3923233" y="2662011"/>
            <a:ext cx="1440855" cy="487239"/>
          </a:xfrm>
          <a:prstGeom prst="rightArrow">
            <a:avLst>
              <a:gd name="adj1" fmla="val 41176"/>
              <a:gd name="adj2" fmla="val 74729"/>
            </a:avLst>
          </a:prstGeom>
          <a:solidFill>
            <a:schemeClr val="accent1">
              <a:lumMod val="90000"/>
            </a:schemeClr>
          </a:solidFill>
          <a:ln w="12700">
            <a:solidFill>
              <a:schemeClr val="tx1"/>
            </a:solidFill>
            <a:miter lim="800000"/>
            <a:headEnd/>
            <a:tailEnd/>
          </a:ln>
          <a:effectLst/>
        </p:spPr>
        <p:txBody>
          <a:bodyPr wrap="none" anchor="ctr"/>
          <a:lstStyle/>
          <a:p>
            <a:endParaRPr lang="fr-FR"/>
          </a:p>
        </p:txBody>
      </p:sp>
      <p:sp>
        <p:nvSpPr>
          <p:cNvPr id="25" name="AutoShape 20"/>
          <p:cNvSpPr>
            <a:spLocks noChangeArrowheads="1"/>
          </p:cNvSpPr>
          <p:nvPr/>
        </p:nvSpPr>
        <p:spPr bwMode="auto">
          <a:xfrm rot="5400000">
            <a:off x="6372200" y="5108840"/>
            <a:ext cx="1008112" cy="432048"/>
          </a:xfrm>
          <a:prstGeom prst="rightArrow">
            <a:avLst>
              <a:gd name="adj1" fmla="val 41176"/>
              <a:gd name="adj2" fmla="val 68815"/>
            </a:avLst>
          </a:prstGeom>
          <a:solidFill>
            <a:schemeClr val="accent1">
              <a:lumMod val="90000"/>
            </a:schemeClr>
          </a:solidFill>
          <a:ln w="12700">
            <a:solidFill>
              <a:schemeClr val="tx1"/>
            </a:solidFill>
            <a:miter lim="800000"/>
            <a:headEnd/>
            <a:tailEnd/>
          </a:ln>
          <a:effectLst/>
        </p:spPr>
        <p:txBody>
          <a:bodyPr wrap="none" anchor="ctr"/>
          <a:lstStyle/>
          <a:p>
            <a:endParaRPr lang="fr-FR"/>
          </a:p>
        </p:txBody>
      </p:sp>
      <p:pic>
        <p:nvPicPr>
          <p:cNvPr id="26" name="Picture 12"/>
          <p:cNvPicPr>
            <a:picLocks noChangeAspect="1" noChangeArrowheads="1"/>
          </p:cNvPicPr>
          <p:nvPr/>
        </p:nvPicPr>
        <p:blipFill>
          <a:blip r:embed="rId5"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4211960" y="1412776"/>
            <a:ext cx="4680000" cy="3120000"/>
          </a:xfrm>
          <a:prstGeom prst="rect">
            <a:avLst/>
          </a:prstGeom>
          <a:noFill/>
          <a:ln w="9525">
            <a:noFill/>
            <a:miter lim="800000"/>
            <a:headEnd/>
            <a:tailEnd/>
          </a:ln>
        </p:spPr>
      </p:pic>
      <p:sp>
        <p:nvSpPr>
          <p:cNvPr id="27" name="Rectangle 26"/>
          <p:cNvSpPr/>
          <p:nvPr/>
        </p:nvSpPr>
        <p:spPr>
          <a:xfrm>
            <a:off x="5820424" y="764704"/>
            <a:ext cx="3720128" cy="1292662"/>
          </a:xfrm>
          <a:prstGeom prst="rect">
            <a:avLst/>
          </a:prstGeom>
        </p:spPr>
        <p:txBody>
          <a:bodyPr wrap="square">
            <a:spAutoFit/>
          </a:bodyPr>
          <a:lstStyle/>
          <a:p>
            <a:r>
              <a:rPr lang="en-US" sz="2000" dirty="0" smtClean="0">
                <a:solidFill>
                  <a:schemeClr val="bg2"/>
                </a:solidFill>
              </a:rPr>
              <a:t>MSDM [Lavoué et al. 2006]</a:t>
            </a:r>
          </a:p>
          <a:p>
            <a:r>
              <a:rPr lang="en-US" sz="2000" dirty="0" smtClean="0">
                <a:solidFill>
                  <a:schemeClr val="bg2"/>
                </a:solidFill>
              </a:rPr>
              <a:t>MSDM2 [Lavoué 2011]</a:t>
            </a:r>
          </a:p>
          <a:p>
            <a:r>
              <a:rPr lang="en-US" sz="2000" dirty="0" smtClean="0">
                <a:solidFill>
                  <a:schemeClr val="bg2"/>
                </a:solidFill>
              </a:rPr>
              <a:t>[</a:t>
            </a:r>
            <a:r>
              <a:rPr lang="en-US" sz="2000" dirty="0" err="1" smtClean="0">
                <a:solidFill>
                  <a:schemeClr val="bg2"/>
                </a:solidFill>
              </a:rPr>
              <a:t>Torkhani</a:t>
            </a:r>
            <a:r>
              <a:rPr lang="en-US" sz="2000" dirty="0" smtClean="0">
                <a:solidFill>
                  <a:schemeClr val="bg2"/>
                </a:solidFill>
              </a:rPr>
              <a:t> et al. 2012]</a:t>
            </a:r>
          </a:p>
          <a:p>
            <a:endParaRPr lang="fr-FR" dirty="0"/>
          </a:p>
        </p:txBody>
      </p:sp>
      <p:sp>
        <p:nvSpPr>
          <p:cNvPr id="28" name="ZoneTexte 27"/>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0" presetClass="path" presetSubtype="0" accel="50000" decel="50000" fill="hold" grpId="0" nodeType="withEffect">
                                  <p:stCondLst>
                                    <p:cond delay="0"/>
                                  </p:stCondLst>
                                  <p:childTnLst>
                                    <p:animMotion origin="layout" path="M 1.94444E-6 0.00787 C 0.01232 0.02384 0.02465 0.03981 0.03489 0.05324 C 0.04496 0.06667 0.03732 0.08704 0.06076 0.08843 C 0.0842 0.09005 0.16892 0.05741 0.175 0.06227 C 0.18125 0.06713 0.12187 0.10926 0.09774 0.11806 C 0.07378 0.12662 0.04097 0.11065 0.03038 0.11505 C 0.01979 0.11944 0.02361 0.13935 0.03489 0.14444 C 0.04601 0.14977 0.07621 0.15231 0.09774 0.14745 C 0.11944 0.14259 0.14948 0.12014 0.16423 0.11505 C 0.17899 0.10995 0.18229 0.11736 0.18698 0.11643 " pathEditMode="relative" rAng="0" ptsTypes="aaaaaaaaaA">
                                      <p:cBhvr>
                                        <p:cTn id="16" dur="1000" fill="hold"/>
                                        <p:tgtEl>
                                          <p:spTgt spid="19"/>
                                        </p:tgtEl>
                                        <p:attrNameLst>
                                          <p:attrName>ppt_x</p:attrName>
                                          <p:attrName>ppt_y</p:attrName>
                                        </p:attrNameLst>
                                      </p:cBhvr>
                                      <p:rCtr x="9300" y="7200"/>
                                    </p:animMotion>
                                  </p:childTnLst>
                                </p:cTn>
                              </p:par>
                              <p:par>
                                <p:cTn id="17" presetID="0" presetClass="path" presetSubtype="0" accel="50000" decel="50000" fill="hold" grpId="0" nodeType="withEffect">
                                  <p:stCondLst>
                                    <p:cond delay="0"/>
                                  </p:stCondLst>
                                  <p:childTnLst>
                                    <p:animMotion origin="layout" path="M 1.94444E-6 0.00787 C 0.01232 0.02384 0.02465 0.03981 0.03489 0.05324 C 0.04496 0.06667 0.03732 0.08704 0.06076 0.08843 C 0.0842 0.09005 0.16892 0.05741 0.175 0.06227 C 0.18125 0.06713 0.12187 0.10926 0.09774 0.11806 C 0.07378 0.12662 0.04097 0.11065 0.03038 0.11505 C 0.01979 0.11944 0.02361 0.13935 0.03489 0.14444 C 0.04601 0.14977 0.07621 0.15231 0.09774 0.14745 C 0.11944 0.14259 0.14948 0.12014 0.16423 0.11505 C 0.17899 0.10995 0.18229 0.11736 0.18698 0.11643 " pathEditMode="relative" rAng="0" ptsTypes="aaaaaaaaaA">
                                      <p:cBhvr>
                                        <p:cTn id="18" dur="1000" fill="hold"/>
                                        <p:tgtEl>
                                          <p:spTgt spid="22"/>
                                        </p:tgtEl>
                                        <p:attrNameLst>
                                          <p:attrName>ppt_x</p:attrName>
                                          <p:attrName>ppt_y</p:attrName>
                                        </p:attrNameLst>
                                      </p:cBhvr>
                                      <p:rCtr x="9300" y="7200"/>
                                    </p:animMotion>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9" grpId="0" animBg="1"/>
      <p:bldP spid="19" grpId="1" animBg="1"/>
      <p:bldP spid="21" grpId="0" animBg="1"/>
      <p:bldP spid="22" grpId="0" animBg="1"/>
      <p:bldP spid="22" grpId="1"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7784" y="3046090"/>
            <a:ext cx="2933700" cy="742950"/>
          </a:xfrm>
          <a:prstGeom prst="rect">
            <a:avLst/>
          </a:prstGeom>
          <a:noFill/>
          <a:ln w="9525">
            <a:noFill/>
            <a:miter lim="800000"/>
            <a:headEnd/>
            <a:tailEnd/>
          </a:ln>
        </p:spPr>
      </p:pic>
      <p:sp>
        <p:nvSpPr>
          <p:cNvPr id="110596" name="Segnaposto numero diapositiva 3"/>
          <p:cNvSpPr>
            <a:spLocks noGrp="1"/>
          </p:cNvSpPr>
          <p:nvPr>
            <p:ph type="sldNum" sz="quarter" idx="10"/>
          </p:nvPr>
        </p:nvSpPr>
        <p:spPr>
          <a:noFill/>
        </p:spPr>
        <p:txBody>
          <a:bodyPr/>
          <a:lstStyle/>
          <a:p>
            <a:fld id="{A574A7D4-5AFD-4F35-8CDB-8B46B553652C}" type="slidenum">
              <a:rPr lang="en-US" smtClean="0"/>
              <a:pPr/>
              <a:t>26</a:t>
            </a:fld>
            <a:endParaRPr lang="en-US" smtClean="0"/>
          </a:p>
        </p:txBody>
      </p:sp>
      <p:sp>
        <p:nvSpPr>
          <p:cNvPr id="110598"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a:solidFill>
                  <a:schemeClr val="bg1"/>
                </a:solidFill>
                <a:latin typeface="Verdana" pitchFamily="34" charset="0"/>
              </a:rPr>
              <a:t>Perceptual </a:t>
            </a:r>
            <a:r>
              <a:rPr lang="cs-CZ" sz="1200">
                <a:solidFill>
                  <a:schemeClr val="bg1"/>
                </a:solidFill>
                <a:latin typeface="Verdana" pitchFamily="34" charset="0"/>
              </a:rPr>
              <a:t>m</a:t>
            </a:r>
            <a:r>
              <a:rPr lang="it-IT" sz="1200">
                <a:solidFill>
                  <a:schemeClr val="bg1"/>
                </a:solidFill>
                <a:latin typeface="Verdana" pitchFamily="34" charset="0"/>
              </a:rPr>
              <a:t>etrics for </a:t>
            </a:r>
            <a:r>
              <a:rPr lang="cs-CZ" sz="1200">
                <a:solidFill>
                  <a:schemeClr val="bg1"/>
                </a:solidFill>
                <a:latin typeface="Verdana" pitchFamily="34" charset="0"/>
              </a:rPr>
              <a:t>s</a:t>
            </a:r>
            <a:r>
              <a:rPr lang="it-IT" sz="1200">
                <a:solidFill>
                  <a:schemeClr val="bg1"/>
                </a:solidFill>
                <a:latin typeface="Verdana" pitchFamily="34" charset="0"/>
              </a:rPr>
              <a:t>tatic and </a:t>
            </a:r>
            <a:r>
              <a:rPr lang="cs-CZ" sz="1200">
                <a:solidFill>
                  <a:schemeClr val="bg1"/>
                </a:solidFill>
                <a:latin typeface="Verdana" pitchFamily="34" charset="0"/>
              </a:rPr>
              <a:t>dy</a:t>
            </a:r>
            <a:r>
              <a:rPr lang="it-IT" sz="1200">
                <a:solidFill>
                  <a:schemeClr val="bg1"/>
                </a:solidFill>
                <a:latin typeface="Verdana" pitchFamily="34" charset="0"/>
              </a:rPr>
              <a:t>namic </a:t>
            </a:r>
            <a:r>
              <a:rPr lang="cs-CZ" sz="1200">
                <a:solidFill>
                  <a:schemeClr val="bg1"/>
                </a:solidFill>
                <a:latin typeface="Verdana" pitchFamily="34" charset="0"/>
              </a:rPr>
              <a:t>triangle meshes</a:t>
            </a:r>
            <a:endParaRPr lang="it-IT" sz="1200">
              <a:solidFill>
                <a:schemeClr val="bg1"/>
              </a:solidFill>
              <a:latin typeface="Verdana" pitchFamily="34" charset="0"/>
            </a:endParaRPr>
          </a:p>
        </p:txBody>
      </p:sp>
      <p:sp>
        <p:nvSpPr>
          <p:cNvPr id="9" name="Titre 1"/>
          <p:cNvSpPr>
            <a:spLocks noGrp="1"/>
          </p:cNvSpPr>
          <p:nvPr>
            <p:ph type="title"/>
          </p:nvPr>
        </p:nvSpPr>
        <p:spPr>
          <a:xfrm>
            <a:off x="179512" y="-784"/>
            <a:ext cx="7584079" cy="908864"/>
          </a:xfrm>
        </p:spPr>
        <p:txBody>
          <a:bodyPr/>
          <a:lstStyle/>
          <a:p>
            <a:r>
              <a:rPr lang="fr-FR" dirty="0" err="1" smtClean="0"/>
              <a:t>Quality</a:t>
            </a:r>
            <a:r>
              <a:rPr lang="fr-FR" dirty="0" smtClean="0"/>
              <a:t> </a:t>
            </a:r>
            <a:r>
              <a:rPr lang="fr-FR" dirty="0" err="1" smtClean="0"/>
              <a:t>metrics</a:t>
            </a:r>
            <a:r>
              <a:rPr lang="fr-FR" dirty="0" smtClean="0"/>
              <a:t> for </a:t>
            </a:r>
            <a:r>
              <a:rPr lang="fr-FR" dirty="0" err="1" smtClean="0"/>
              <a:t>static</a:t>
            </a:r>
            <a:r>
              <a:rPr lang="fr-FR" dirty="0" smtClean="0"/>
              <a:t> </a:t>
            </a:r>
            <a:r>
              <a:rPr lang="fr-FR" dirty="0" err="1" smtClean="0"/>
              <a:t>meshes</a:t>
            </a:r>
            <a:endParaRPr lang="fr-FR" dirty="0"/>
          </a:p>
        </p:txBody>
      </p:sp>
      <p:sp>
        <p:nvSpPr>
          <p:cNvPr id="11" name="Text Box 28"/>
          <p:cNvSpPr txBox="1">
            <a:spLocks noChangeArrowheads="1"/>
          </p:cNvSpPr>
          <p:nvPr/>
        </p:nvSpPr>
        <p:spPr bwMode="auto">
          <a:xfrm>
            <a:off x="251520" y="879103"/>
            <a:ext cx="8892480" cy="523220"/>
          </a:xfrm>
          <a:prstGeom prst="rect">
            <a:avLst/>
          </a:prstGeom>
          <a:noFill/>
          <a:ln w="9525">
            <a:noFill/>
            <a:miter lim="800000"/>
            <a:headEnd/>
            <a:tailEnd/>
          </a:ln>
          <a:effectLst/>
        </p:spPr>
        <p:txBody>
          <a:bodyPr wrap="square">
            <a:spAutoFit/>
          </a:bodyPr>
          <a:lstStyle/>
          <a:p>
            <a:pPr>
              <a:spcBef>
                <a:spcPct val="50000"/>
              </a:spcBef>
            </a:pPr>
            <a:r>
              <a:rPr lang="fr-FR" sz="2800" dirty="0" smtClean="0">
                <a:solidFill>
                  <a:srgbClr val="C00000"/>
                </a:solidFill>
              </a:rPr>
              <a:t>Local </a:t>
            </a:r>
            <a:r>
              <a:rPr lang="fr-FR" sz="2800" dirty="0" err="1" smtClean="0">
                <a:solidFill>
                  <a:srgbClr val="C00000"/>
                </a:solidFill>
              </a:rPr>
              <a:t>dihedral</a:t>
            </a:r>
            <a:r>
              <a:rPr lang="fr-FR" sz="2800" dirty="0" smtClean="0">
                <a:solidFill>
                  <a:srgbClr val="C00000"/>
                </a:solidFill>
              </a:rPr>
              <a:t> angle </a:t>
            </a:r>
            <a:r>
              <a:rPr lang="fr-FR" sz="2800" dirty="0" err="1" smtClean="0">
                <a:solidFill>
                  <a:srgbClr val="C00000"/>
                </a:solidFill>
              </a:rPr>
              <a:t>differences</a:t>
            </a:r>
            <a:endParaRPr lang="fr-FR" sz="2400" dirty="0" smtClean="0">
              <a:solidFill>
                <a:srgbClr val="C00000"/>
              </a:solidFill>
            </a:endParaRPr>
          </a:p>
        </p:txBody>
      </p:sp>
      <p:pic>
        <p:nvPicPr>
          <p:cNvPr id="43725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47664" y="2132856"/>
            <a:ext cx="6696075" cy="695325"/>
          </a:xfrm>
          <a:prstGeom prst="rect">
            <a:avLst/>
          </a:prstGeom>
          <a:noFill/>
          <a:ln w="9525">
            <a:noFill/>
            <a:miter lim="800000"/>
            <a:headEnd/>
            <a:tailEnd/>
          </a:ln>
        </p:spPr>
      </p:pic>
      <p:pic>
        <p:nvPicPr>
          <p:cNvPr id="437252"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7584" y="4437112"/>
            <a:ext cx="6276975" cy="876300"/>
          </a:xfrm>
          <a:prstGeom prst="rect">
            <a:avLst/>
          </a:prstGeom>
          <a:noFill/>
          <a:ln w="9525">
            <a:noFill/>
            <a:miter lim="800000"/>
            <a:headEnd/>
            <a:tailEnd/>
          </a:ln>
        </p:spPr>
      </p:pic>
      <p:sp>
        <p:nvSpPr>
          <p:cNvPr id="14" name="Rectangle 13"/>
          <p:cNvSpPr/>
          <p:nvPr/>
        </p:nvSpPr>
        <p:spPr>
          <a:xfrm>
            <a:off x="6156176" y="980728"/>
            <a:ext cx="2558906" cy="677108"/>
          </a:xfrm>
          <a:prstGeom prst="rect">
            <a:avLst/>
          </a:prstGeom>
        </p:spPr>
        <p:txBody>
          <a:bodyPr wrap="none">
            <a:spAutoFit/>
          </a:bodyPr>
          <a:lstStyle/>
          <a:p>
            <a:r>
              <a:rPr lang="en-US" sz="2000" dirty="0" smtClean="0">
                <a:solidFill>
                  <a:schemeClr val="bg2"/>
                </a:solidFill>
              </a:rPr>
              <a:t>[</a:t>
            </a:r>
            <a:r>
              <a:rPr lang="en-US" sz="2000" dirty="0" err="1" smtClean="0">
                <a:solidFill>
                  <a:schemeClr val="bg2"/>
                </a:solidFill>
              </a:rPr>
              <a:t>Vasa</a:t>
            </a:r>
            <a:r>
              <a:rPr lang="en-US" sz="2000" dirty="0" smtClean="0">
                <a:solidFill>
                  <a:schemeClr val="bg2"/>
                </a:solidFill>
              </a:rPr>
              <a:t> and </a:t>
            </a:r>
            <a:r>
              <a:rPr lang="en-US" sz="2000" dirty="0" err="1" smtClean="0">
                <a:solidFill>
                  <a:schemeClr val="bg2"/>
                </a:solidFill>
              </a:rPr>
              <a:t>Rus</a:t>
            </a:r>
            <a:r>
              <a:rPr lang="en-US" sz="2000" dirty="0" smtClean="0">
                <a:solidFill>
                  <a:schemeClr val="bg2"/>
                </a:solidFill>
              </a:rPr>
              <a:t> 2012]</a:t>
            </a:r>
          </a:p>
          <a:p>
            <a:endParaRPr lang="fr-FR" dirty="0"/>
          </a:p>
        </p:txBody>
      </p:sp>
      <p:sp>
        <p:nvSpPr>
          <p:cNvPr id="16" name="Forme libre 15"/>
          <p:cNvSpPr/>
          <p:nvPr/>
        </p:nvSpPr>
        <p:spPr>
          <a:xfrm>
            <a:off x="6334125" y="5097016"/>
            <a:ext cx="446087" cy="381000"/>
          </a:xfrm>
          <a:custGeom>
            <a:avLst/>
            <a:gdLst>
              <a:gd name="connsiteX0" fmla="*/ 0 w 446087"/>
              <a:gd name="connsiteY0" fmla="*/ 0 h 381000"/>
              <a:gd name="connsiteX1" fmla="*/ 419100 w 446087"/>
              <a:gd name="connsiteY1" fmla="*/ 133350 h 381000"/>
              <a:gd name="connsiteX2" fmla="*/ 161925 w 446087"/>
              <a:gd name="connsiteY2" fmla="*/ 257175 h 381000"/>
              <a:gd name="connsiteX3" fmla="*/ 304800 w 446087"/>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446087" h="381000">
                <a:moveTo>
                  <a:pt x="0" y="0"/>
                </a:moveTo>
                <a:cubicBezTo>
                  <a:pt x="196056" y="45244"/>
                  <a:pt x="392113" y="90488"/>
                  <a:pt x="419100" y="133350"/>
                </a:cubicBezTo>
                <a:cubicBezTo>
                  <a:pt x="446087" y="176212"/>
                  <a:pt x="180975" y="215900"/>
                  <a:pt x="161925" y="257175"/>
                </a:cubicBezTo>
                <a:cubicBezTo>
                  <a:pt x="142875" y="298450"/>
                  <a:pt x="223837" y="339725"/>
                  <a:pt x="304800" y="381000"/>
                </a:cubicBez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Rectangle 16"/>
          <p:cNvSpPr/>
          <p:nvPr/>
        </p:nvSpPr>
        <p:spPr>
          <a:xfrm>
            <a:off x="4572000" y="5517232"/>
            <a:ext cx="4572000" cy="369332"/>
          </a:xfrm>
          <a:prstGeom prst="rect">
            <a:avLst/>
          </a:prstGeom>
        </p:spPr>
        <p:txBody>
          <a:bodyPr>
            <a:spAutoFit/>
          </a:bodyPr>
          <a:lstStyle/>
          <a:p>
            <a:pPr lvl="1">
              <a:spcBef>
                <a:spcPts val="1800"/>
              </a:spcBef>
              <a:defRPr/>
            </a:pPr>
            <a:r>
              <a:rPr lang="fr-FR" dirty="0" smtClean="0">
                <a:latin typeface="Tahoma" pitchFamily="34" charset="0"/>
                <a:ea typeface="Tahoma" pitchFamily="34" charset="0"/>
                <a:cs typeface="Tahoma" pitchFamily="34" charset="0"/>
              </a:rPr>
              <a:t>Triangle </a:t>
            </a:r>
            <a:r>
              <a:rPr lang="fr-FR" dirty="0" err="1" smtClean="0">
                <a:latin typeface="Tahoma" pitchFamily="34" charset="0"/>
                <a:ea typeface="Tahoma" pitchFamily="34" charset="0"/>
                <a:cs typeface="Tahoma" pitchFamily="34" charset="0"/>
              </a:rPr>
              <a:t>visibility</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weighting</a:t>
            </a:r>
            <a:endParaRPr lang="fr-FR" dirty="0" smtClean="0">
              <a:latin typeface="Tahoma" pitchFamily="34" charset="0"/>
              <a:ea typeface="Tahoma" pitchFamily="34" charset="0"/>
              <a:cs typeface="Tahoma" pitchFamily="34" charset="0"/>
            </a:endParaRPr>
          </a:p>
        </p:txBody>
      </p:sp>
      <p:sp>
        <p:nvSpPr>
          <p:cNvPr id="15" name="Espace réservé du contenu 2"/>
          <p:cNvSpPr>
            <a:spLocks noGrp="1"/>
          </p:cNvSpPr>
          <p:nvPr>
            <p:ph idx="1"/>
          </p:nvPr>
        </p:nvSpPr>
        <p:spPr>
          <a:xfrm>
            <a:off x="179388" y="1627907"/>
            <a:ext cx="8964612" cy="4897437"/>
          </a:xfrm>
        </p:spPr>
        <p:txBody>
          <a:bodyPr/>
          <a:lstStyle/>
          <a:p>
            <a:pPr marL="457200" lvl="1">
              <a:spcBef>
                <a:spcPts val="1800"/>
              </a:spcBef>
              <a:buClrTx/>
              <a:buFont typeface="Wingdings" pitchFamily="2" charset="2"/>
              <a:buChar char="§"/>
              <a:defRPr/>
            </a:pPr>
            <a:r>
              <a:rPr lang="fr-FR" sz="2200" b="0" dirty="0" err="1" smtClean="0">
                <a:solidFill>
                  <a:schemeClr val="tx1"/>
                </a:solidFill>
                <a:latin typeface="Tahoma" pitchFamily="34" charset="0"/>
                <a:ea typeface="Tahoma" pitchFamily="34" charset="0"/>
                <a:cs typeface="Tahoma" pitchFamily="34" charset="0"/>
              </a:rPr>
              <a:t>Signed</a:t>
            </a:r>
            <a:r>
              <a:rPr lang="fr-FR" sz="2200" b="0" dirty="0" smtClean="0">
                <a:solidFill>
                  <a:schemeClr val="tx1"/>
                </a:solidFill>
                <a:latin typeface="Tahoma" pitchFamily="34" charset="0"/>
                <a:ea typeface="Tahoma" pitchFamily="34" charset="0"/>
                <a:cs typeface="Tahoma" pitchFamily="34" charset="0"/>
              </a:rPr>
              <a:t> </a:t>
            </a:r>
            <a:r>
              <a:rPr lang="fr-FR" sz="2200" b="0" dirty="0" err="1" smtClean="0">
                <a:solidFill>
                  <a:schemeClr val="tx1"/>
                </a:solidFill>
                <a:latin typeface="Tahoma" pitchFamily="34" charset="0"/>
                <a:ea typeface="Tahoma" pitchFamily="34" charset="0"/>
                <a:cs typeface="Tahoma" pitchFamily="34" charset="0"/>
              </a:rPr>
              <a:t>dihedral</a:t>
            </a:r>
            <a:r>
              <a:rPr lang="fr-FR" sz="2200" b="0" dirty="0" smtClean="0">
                <a:solidFill>
                  <a:schemeClr val="tx1"/>
                </a:solidFill>
                <a:latin typeface="Tahoma" pitchFamily="34" charset="0"/>
                <a:ea typeface="Tahoma" pitchFamily="34" charset="0"/>
                <a:cs typeface="Tahoma" pitchFamily="34" charset="0"/>
              </a:rPr>
              <a:t> angle per face:</a:t>
            </a:r>
          </a:p>
          <a:p>
            <a:pPr marL="457200" lvl="1">
              <a:spcBef>
                <a:spcPts val="1800"/>
              </a:spcBef>
              <a:buClrTx/>
              <a:buFont typeface="Wingdings" pitchFamily="2" charset="2"/>
              <a:buChar char="§"/>
              <a:defRPr/>
            </a:pPr>
            <a:endParaRPr lang="fr-FR" sz="2200" b="0" dirty="0" smtClean="0">
              <a:solidFill>
                <a:schemeClr val="tx1"/>
              </a:solidFill>
              <a:latin typeface="Tahoma" pitchFamily="34" charset="0"/>
              <a:ea typeface="Tahoma" pitchFamily="34" charset="0"/>
              <a:cs typeface="Tahoma" pitchFamily="34" charset="0"/>
            </a:endParaRPr>
          </a:p>
          <a:p>
            <a:pPr marL="457200" lvl="1">
              <a:spcBef>
                <a:spcPts val="1800"/>
              </a:spcBef>
              <a:buClrTx/>
              <a:buFont typeface="Wingdings" pitchFamily="2" charset="2"/>
              <a:buChar char="§"/>
              <a:defRPr/>
            </a:pPr>
            <a:r>
              <a:rPr lang="fr-FR" sz="2200" b="0" dirty="0" err="1" smtClean="0">
                <a:solidFill>
                  <a:schemeClr val="tx1"/>
                </a:solidFill>
                <a:latin typeface="Tahoma" pitchFamily="34" charset="0"/>
                <a:ea typeface="Tahoma" pitchFamily="34" charset="0"/>
                <a:cs typeface="Tahoma" pitchFamily="34" charset="0"/>
              </a:rPr>
              <a:t>Masking</a:t>
            </a:r>
            <a:r>
              <a:rPr lang="fr-FR" sz="2200" b="0" dirty="0" smtClean="0">
                <a:solidFill>
                  <a:schemeClr val="tx1"/>
                </a:solidFill>
                <a:latin typeface="Tahoma" pitchFamily="34" charset="0"/>
                <a:ea typeface="Tahoma" pitchFamily="34" charset="0"/>
                <a:cs typeface="Tahoma" pitchFamily="34" charset="0"/>
              </a:rPr>
              <a:t> modulation:</a:t>
            </a:r>
          </a:p>
          <a:p>
            <a:pPr marL="457200" lvl="1">
              <a:spcBef>
                <a:spcPts val="1800"/>
              </a:spcBef>
              <a:buClrTx/>
              <a:buFont typeface="Wingdings" pitchFamily="2" charset="2"/>
              <a:buChar char="§"/>
              <a:defRPr/>
            </a:pPr>
            <a:endParaRPr lang="fr-FR" sz="2200" b="0" dirty="0" smtClean="0">
              <a:solidFill>
                <a:schemeClr val="tx1"/>
              </a:solidFill>
              <a:latin typeface="Tahoma" pitchFamily="34" charset="0"/>
              <a:ea typeface="Tahoma" pitchFamily="34" charset="0"/>
              <a:cs typeface="Tahoma" pitchFamily="34" charset="0"/>
            </a:endParaRPr>
          </a:p>
          <a:p>
            <a:pPr marL="457200" lvl="1">
              <a:spcBef>
                <a:spcPts val="1800"/>
              </a:spcBef>
              <a:buClrTx/>
              <a:buFont typeface="Wingdings" pitchFamily="2" charset="2"/>
              <a:buChar char="§"/>
              <a:defRPr/>
            </a:pPr>
            <a:r>
              <a:rPr lang="fr-FR" sz="2200" b="0" dirty="0" smtClean="0">
                <a:solidFill>
                  <a:schemeClr val="tx1"/>
                </a:solidFill>
                <a:latin typeface="Tahoma" pitchFamily="34" charset="0"/>
                <a:ea typeface="Tahoma" pitchFamily="34" charset="0"/>
                <a:cs typeface="Tahoma" pitchFamily="34" charset="0"/>
              </a:rPr>
              <a:t>Global </a:t>
            </a:r>
            <a:r>
              <a:rPr lang="fr-FR" sz="2200" b="0" dirty="0" err="1" smtClean="0">
                <a:solidFill>
                  <a:schemeClr val="tx1"/>
                </a:solidFill>
                <a:latin typeface="Tahoma" pitchFamily="34" charset="0"/>
                <a:ea typeface="Tahoma" pitchFamily="34" charset="0"/>
                <a:cs typeface="Tahoma" pitchFamily="34" charset="0"/>
              </a:rPr>
              <a:t>pooling</a:t>
            </a:r>
            <a:r>
              <a:rPr lang="fr-FR" sz="2200" b="0" dirty="0" smtClean="0">
                <a:solidFill>
                  <a:schemeClr val="tx1"/>
                </a:solidFill>
                <a:latin typeface="Tahoma" pitchFamily="34" charset="0"/>
                <a:ea typeface="Tahoma" pitchFamily="34" charset="0"/>
                <a:cs typeface="Tahoma" pitchFamily="34" charset="0"/>
              </a:rPr>
              <a:t>:</a:t>
            </a:r>
          </a:p>
          <a:p>
            <a:pPr>
              <a:buFont typeface="Times" pitchFamily="-112" charset="0"/>
              <a:buNone/>
              <a:defRPr/>
            </a:pPr>
            <a:endParaRPr lang="fr-FR" dirty="0" smtClean="0"/>
          </a:p>
        </p:txBody>
      </p:sp>
      <p:sp>
        <p:nvSpPr>
          <p:cNvPr id="13" name="ZoneTexte 12"/>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Inhaltsplatzhalter 2"/>
          <p:cNvSpPr>
            <a:spLocks noGrp="1"/>
          </p:cNvSpPr>
          <p:nvPr>
            <p:ph idx="1"/>
          </p:nvPr>
        </p:nvSpPr>
        <p:spPr/>
        <p:txBody>
          <a:bodyPr/>
          <a:lstStyle/>
          <a:p>
            <a:pPr marL="457200" lvl="1">
              <a:spcBef>
                <a:spcPts val="18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PSNR, MSE, </a:t>
            </a:r>
            <a:r>
              <a:rPr lang="en-US" sz="2200" b="0" dirty="0" err="1" smtClean="0">
                <a:solidFill>
                  <a:schemeClr val="tx1"/>
                </a:solidFill>
                <a:latin typeface="Tahoma" pitchFamily="34" charset="0"/>
                <a:ea typeface="Tahoma" pitchFamily="34" charset="0"/>
                <a:cs typeface="Tahoma" pitchFamily="34" charset="0"/>
              </a:rPr>
              <a:t>Hausdorff</a:t>
            </a:r>
            <a:r>
              <a:rPr lang="en-US" sz="2200" b="0" dirty="0" smtClean="0">
                <a:solidFill>
                  <a:schemeClr val="tx1"/>
                </a:solidFill>
                <a:latin typeface="Tahoma" pitchFamily="34" charset="0"/>
                <a:ea typeface="Tahoma" pitchFamily="34" charset="0"/>
                <a:cs typeface="Tahoma" pitchFamily="34" charset="0"/>
              </a:rPr>
              <a:t>, …</a:t>
            </a:r>
          </a:p>
          <a:p>
            <a:pPr marL="457200" lvl="1">
              <a:spcBef>
                <a:spcPts val="18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Inherit all problems from static case</a:t>
            </a:r>
          </a:p>
          <a:p>
            <a:pPr marL="457200" lvl="1">
              <a:spcBef>
                <a:spcPts val="18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Cannot detect temporal artifacts</a:t>
            </a:r>
          </a:p>
          <a:p>
            <a:pPr marL="457200" lvl="1">
              <a:spcBef>
                <a:spcPts val="18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Pioneering work on dynamic mesh compression (</a:t>
            </a:r>
            <a:r>
              <a:rPr lang="en-US" sz="2200" b="0" dirty="0" err="1" smtClean="0">
                <a:solidFill>
                  <a:schemeClr val="tx1"/>
                </a:solidFill>
                <a:latin typeface="Tahoma" pitchFamily="34" charset="0"/>
                <a:ea typeface="Tahoma" pitchFamily="34" charset="0"/>
                <a:cs typeface="Tahoma" pitchFamily="34" charset="0"/>
              </a:rPr>
              <a:t>Lengyel</a:t>
            </a:r>
            <a:r>
              <a:rPr lang="en-US" sz="2200" b="0" dirty="0" smtClean="0">
                <a:solidFill>
                  <a:schemeClr val="tx1"/>
                </a:solidFill>
                <a:latin typeface="Tahoma" pitchFamily="34" charset="0"/>
                <a:ea typeface="Tahoma" pitchFamily="34" charset="0"/>
                <a:cs typeface="Tahoma" pitchFamily="34" charset="0"/>
              </a:rPr>
              <a:t> 1999):</a:t>
            </a:r>
          </a:p>
          <a:p>
            <a:pPr>
              <a:buFont typeface="Times" pitchFamily="-112" charset="0"/>
              <a:buNone/>
            </a:pPr>
            <a:endParaRPr lang="en-US" dirty="0" smtClean="0"/>
          </a:p>
          <a:p>
            <a:pPr algn="ctr">
              <a:buFont typeface="Times" pitchFamily="-112" charset="0"/>
              <a:buNone/>
            </a:pPr>
            <a:r>
              <a:rPr lang="en-US" i="1" dirty="0" smtClean="0"/>
              <a:t>“[observed phenomena] show that </a:t>
            </a:r>
            <a:r>
              <a:rPr lang="en-US" i="1" dirty="0" smtClean="0">
                <a:solidFill>
                  <a:srgbClr val="009696"/>
                </a:solidFill>
              </a:rPr>
              <a:t>SNR is not an effective measure</a:t>
            </a:r>
            <a:r>
              <a:rPr lang="en-US" i="1" dirty="0" smtClean="0"/>
              <a:t> of coding quality. More work is needed to determine a measure with more correlation with </a:t>
            </a:r>
            <a:r>
              <a:rPr lang="en-US" i="1" dirty="0" smtClean="0">
                <a:solidFill>
                  <a:srgbClr val="009696"/>
                </a:solidFill>
              </a:rPr>
              <a:t>perceived quality</a:t>
            </a:r>
            <a:r>
              <a:rPr lang="en-US" i="1" dirty="0" smtClean="0"/>
              <a:t>.”</a:t>
            </a:r>
            <a:endParaRPr lang="de-DE" i="1" dirty="0" smtClean="0"/>
          </a:p>
        </p:txBody>
      </p:sp>
      <p:sp>
        <p:nvSpPr>
          <p:cNvPr id="121860" name="Foliennummernplatzhalter 3"/>
          <p:cNvSpPr>
            <a:spLocks noGrp="1"/>
          </p:cNvSpPr>
          <p:nvPr>
            <p:ph type="sldNum" sz="quarter" idx="10"/>
          </p:nvPr>
        </p:nvSpPr>
        <p:spPr>
          <a:noFill/>
        </p:spPr>
        <p:txBody>
          <a:bodyPr/>
          <a:lstStyle/>
          <a:p>
            <a:fld id="{5C3BCCD6-2546-4198-9B8B-9333947C01DB}" type="slidenum">
              <a:rPr lang="en-US" smtClean="0"/>
              <a:pPr/>
              <a:t>27</a:t>
            </a:fld>
            <a:endParaRPr lang="en-US" smtClean="0"/>
          </a:p>
        </p:txBody>
      </p:sp>
      <p:sp>
        <p:nvSpPr>
          <p:cNvPr id="121861"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a:solidFill>
                  <a:schemeClr val="bg1"/>
                </a:solidFill>
                <a:latin typeface="Verdana" pitchFamily="34" charset="0"/>
              </a:rPr>
              <a:t>Perceptual </a:t>
            </a:r>
            <a:r>
              <a:rPr lang="cs-CZ" sz="1200">
                <a:solidFill>
                  <a:schemeClr val="bg1"/>
                </a:solidFill>
                <a:latin typeface="Verdana" pitchFamily="34" charset="0"/>
              </a:rPr>
              <a:t>m</a:t>
            </a:r>
            <a:r>
              <a:rPr lang="it-IT" sz="1200">
                <a:solidFill>
                  <a:schemeClr val="bg1"/>
                </a:solidFill>
                <a:latin typeface="Verdana" pitchFamily="34" charset="0"/>
              </a:rPr>
              <a:t>etrics for </a:t>
            </a:r>
            <a:r>
              <a:rPr lang="cs-CZ" sz="1200">
                <a:solidFill>
                  <a:schemeClr val="bg1"/>
                </a:solidFill>
                <a:latin typeface="Verdana" pitchFamily="34" charset="0"/>
              </a:rPr>
              <a:t>s</a:t>
            </a:r>
            <a:r>
              <a:rPr lang="it-IT" sz="1200">
                <a:solidFill>
                  <a:schemeClr val="bg1"/>
                </a:solidFill>
                <a:latin typeface="Verdana" pitchFamily="34" charset="0"/>
              </a:rPr>
              <a:t>tatic and </a:t>
            </a:r>
            <a:r>
              <a:rPr lang="cs-CZ" sz="1200">
                <a:solidFill>
                  <a:schemeClr val="bg1"/>
                </a:solidFill>
                <a:latin typeface="Verdana" pitchFamily="34" charset="0"/>
              </a:rPr>
              <a:t>dy</a:t>
            </a:r>
            <a:r>
              <a:rPr lang="it-IT" sz="1200">
                <a:solidFill>
                  <a:schemeClr val="bg1"/>
                </a:solidFill>
                <a:latin typeface="Verdana" pitchFamily="34" charset="0"/>
              </a:rPr>
              <a:t>namic </a:t>
            </a:r>
            <a:r>
              <a:rPr lang="cs-CZ" sz="1200">
                <a:solidFill>
                  <a:schemeClr val="bg1"/>
                </a:solidFill>
                <a:latin typeface="Verdana" pitchFamily="34" charset="0"/>
              </a:rPr>
              <a:t>triangle meshes</a:t>
            </a:r>
            <a:endParaRPr lang="it-IT" sz="1200">
              <a:solidFill>
                <a:schemeClr val="bg1"/>
              </a:solidFill>
              <a:latin typeface="Verdana" pitchFamily="34" charset="0"/>
            </a:endParaRPr>
          </a:p>
        </p:txBody>
      </p:sp>
      <p:sp>
        <p:nvSpPr>
          <p:cNvPr id="8" name="Titre 1"/>
          <p:cNvSpPr txBox="1">
            <a:spLocks/>
          </p:cNvSpPr>
          <p:nvPr/>
        </p:nvSpPr>
        <p:spPr bwMode="auto">
          <a:xfrm>
            <a:off x="179512" y="-784"/>
            <a:ext cx="8640960"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Quality</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metrics</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for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dynamic</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meshes</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9" name="Rectangle 8"/>
          <p:cNvSpPr/>
          <p:nvPr/>
        </p:nvSpPr>
        <p:spPr>
          <a:xfrm>
            <a:off x="323528" y="961564"/>
            <a:ext cx="6801862" cy="523220"/>
          </a:xfrm>
          <a:prstGeom prst="rect">
            <a:avLst/>
          </a:prstGeom>
        </p:spPr>
        <p:txBody>
          <a:bodyPr wrap="none">
            <a:spAutoFit/>
          </a:bodyPr>
          <a:lstStyle/>
          <a:p>
            <a:r>
              <a:rPr lang="en-US" sz="2800" dirty="0" smtClean="0">
                <a:solidFill>
                  <a:srgbClr val="C00000"/>
                </a:solidFill>
              </a:rPr>
              <a:t>Metrics based on static mesh comparison</a:t>
            </a:r>
            <a:endParaRPr lang="fr-FR" sz="2800" dirty="0" smtClean="0">
              <a:solidFill>
                <a:srgbClr val="C00000"/>
              </a:solidFill>
            </a:endParaRPr>
          </a:p>
        </p:txBody>
      </p:sp>
      <p:sp>
        <p:nvSpPr>
          <p:cNvPr id="11" name="ZoneTexte 10"/>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
        <p:nvSpPr>
          <p:cNvPr id="123907" name="Inhaltsplatzhalter 2"/>
          <p:cNvSpPr>
            <a:spLocks noGrp="1"/>
          </p:cNvSpPr>
          <p:nvPr>
            <p:ph idx="1"/>
          </p:nvPr>
        </p:nvSpPr>
        <p:spPr>
          <a:xfrm>
            <a:off x="395288" y="1124744"/>
            <a:ext cx="8229600" cy="5199856"/>
          </a:xfrm>
        </p:spPr>
        <p:txBody>
          <a:bodyPr/>
          <a:lstStyle/>
          <a:p>
            <a:pPr>
              <a:buNone/>
            </a:pPr>
            <a:r>
              <a:rPr lang="en-US" sz="2800" b="0" kern="1200" dirty="0" smtClean="0">
                <a:solidFill>
                  <a:srgbClr val="C00000"/>
                </a:solidFill>
                <a:latin typeface="Tahoma" pitchFamily="34" charset="0"/>
                <a:ea typeface="Tahoma" pitchFamily="34" charset="0"/>
                <a:cs typeface="Tahoma" pitchFamily="34" charset="0"/>
              </a:rPr>
              <a:t>KG error </a:t>
            </a:r>
            <a:r>
              <a:rPr lang="en-US" b="0" kern="1200" dirty="0" smtClean="0">
                <a:solidFill>
                  <a:schemeClr val="bg2"/>
                </a:solidFill>
                <a:latin typeface="Arial" charset="0"/>
              </a:rPr>
              <a:t>[</a:t>
            </a:r>
            <a:r>
              <a:rPr lang="en-US" b="0" kern="1200" dirty="0" err="1" smtClean="0">
                <a:solidFill>
                  <a:schemeClr val="bg2"/>
                </a:solidFill>
                <a:latin typeface="Arial" charset="0"/>
              </a:rPr>
              <a:t>Karni</a:t>
            </a:r>
            <a:r>
              <a:rPr lang="en-US" b="0" kern="1200" dirty="0" smtClean="0">
                <a:solidFill>
                  <a:schemeClr val="bg2"/>
                </a:solidFill>
                <a:latin typeface="Arial" charset="0"/>
              </a:rPr>
              <a:t> and </a:t>
            </a:r>
            <a:r>
              <a:rPr lang="en-US" b="0" kern="1200" dirty="0" err="1" smtClean="0">
                <a:solidFill>
                  <a:schemeClr val="bg2"/>
                </a:solidFill>
                <a:latin typeface="Arial" charset="0"/>
              </a:rPr>
              <a:t>Gotsman</a:t>
            </a:r>
            <a:r>
              <a:rPr lang="en-US" b="0" kern="1200" dirty="0" smtClean="0">
                <a:solidFill>
                  <a:schemeClr val="bg2"/>
                </a:solidFill>
                <a:latin typeface="Arial" charset="0"/>
              </a:rPr>
              <a:t>, 2004]</a:t>
            </a:r>
          </a:p>
          <a:p>
            <a:pPr marL="457200" lvl="1">
              <a:spcBef>
                <a:spcPts val="6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Most common</a:t>
            </a:r>
          </a:p>
          <a:p>
            <a:pPr marL="457200" lvl="1">
              <a:spcBef>
                <a:spcPts val="6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No perceptual correlation</a:t>
            </a:r>
          </a:p>
          <a:p>
            <a:pPr marL="457200" lvl="1">
              <a:spcBef>
                <a:spcPts val="6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No detection of any kinds of perceptual artifacts</a:t>
            </a:r>
          </a:p>
          <a:p>
            <a:pPr marL="457200" lvl="1">
              <a:spcBef>
                <a:spcPts val="6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In reality only a </a:t>
            </a:r>
            <a:r>
              <a:rPr lang="en-US" sz="2200" b="0" dirty="0" err="1" smtClean="0">
                <a:solidFill>
                  <a:schemeClr val="tx1"/>
                </a:solidFill>
                <a:latin typeface="Tahoma" pitchFamily="34" charset="0"/>
                <a:ea typeface="Tahoma" pitchFamily="34" charset="0"/>
                <a:cs typeface="Tahoma" pitchFamily="34" charset="0"/>
              </a:rPr>
              <a:t>normalised</a:t>
            </a:r>
            <a:r>
              <a:rPr lang="en-US" sz="2200" b="0" dirty="0" smtClean="0">
                <a:solidFill>
                  <a:schemeClr val="tx1"/>
                </a:solidFill>
                <a:latin typeface="Tahoma" pitchFamily="34" charset="0"/>
                <a:ea typeface="Tahoma" pitchFamily="34" charset="0"/>
                <a:cs typeface="Tahoma" pitchFamily="34" charset="0"/>
              </a:rPr>
              <a:t> version of RMSE</a:t>
            </a:r>
          </a:p>
          <a:p>
            <a:pPr lvl="1"/>
            <a:endParaRPr lang="de-DE" dirty="0" smtClean="0"/>
          </a:p>
        </p:txBody>
      </p:sp>
      <p:sp>
        <p:nvSpPr>
          <p:cNvPr id="123908" name="Foliennummernplatzhalter 2"/>
          <p:cNvSpPr>
            <a:spLocks noGrp="1"/>
          </p:cNvSpPr>
          <p:nvPr>
            <p:ph type="sldNum" sz="quarter" idx="10"/>
          </p:nvPr>
        </p:nvSpPr>
        <p:spPr>
          <a:noFill/>
        </p:spPr>
        <p:txBody>
          <a:bodyPr/>
          <a:lstStyle/>
          <a:p>
            <a:fld id="{8F4AE235-EB29-443F-9E0B-F6B8095E1410}" type="slidenum">
              <a:rPr lang="en-US" smtClean="0"/>
              <a:pPr/>
              <a:t>28</a:t>
            </a:fld>
            <a:endParaRPr lang="en-US" smtClean="0"/>
          </a:p>
        </p:txBody>
      </p:sp>
      <p:graphicFrame>
        <p:nvGraphicFramePr>
          <p:cNvPr id="3" name="Tabelle 2"/>
          <p:cNvGraphicFramePr>
            <a:graphicFrameLocks noGrp="1"/>
          </p:cNvGraphicFramePr>
          <p:nvPr/>
        </p:nvGraphicFramePr>
        <p:xfrm>
          <a:off x="970112" y="3717032"/>
          <a:ext cx="2325960" cy="2998736"/>
        </p:xfrm>
        <a:graphic>
          <a:graphicData uri="http://schemas.openxmlformats.org/drawingml/2006/table">
            <a:tbl>
              <a:tblPr firstRow="1" bandRow="1">
                <a:tableStyleId>{69CF1AB2-1976-4502-BF36-3FF5EA218861}</a:tableStyleId>
              </a:tblPr>
              <a:tblGrid>
                <a:gridCol w="290745"/>
                <a:gridCol w="290745"/>
                <a:gridCol w="290745"/>
                <a:gridCol w="290745"/>
                <a:gridCol w="290745"/>
                <a:gridCol w="290745"/>
                <a:gridCol w="290745"/>
                <a:gridCol w="290745"/>
              </a:tblGrid>
              <a:tr h="302842">
                <a:tc>
                  <a:txBody>
                    <a:bodyPr/>
                    <a:lstStyle/>
                    <a:p>
                      <a:endParaRPr lang="de-DE" sz="1300"/>
                    </a:p>
                  </a:txBody>
                  <a:tcPr marL="97984" marR="97984" marT="50261" marB="50261">
                    <a:blipFill rotWithShape="1">
                      <a:blip r:embed="rId3"/>
                      <a:stretch>
                        <a:fillRect t="-2381" r="-697826" b="-704762"/>
                      </a:stretch>
                    </a:blipFill>
                  </a:tcPr>
                </a:tc>
                <a:tc>
                  <a:txBody>
                    <a:bodyPr/>
                    <a:lstStyle/>
                    <a:p>
                      <a:endParaRPr lang="de-DE" sz="1300"/>
                    </a:p>
                  </a:txBody>
                  <a:tcPr marL="97984" marR="97984" marT="50261" marB="50261">
                    <a:blipFill rotWithShape="1">
                      <a:blip r:embed="rId3"/>
                      <a:stretch>
                        <a:fillRect l="-100000" t="-2381" r="-597826" b="-704762"/>
                      </a:stretch>
                    </a:blipFill>
                  </a:tcPr>
                </a:tc>
                <a:tc>
                  <a:txBody>
                    <a:bodyPr/>
                    <a:lstStyle/>
                    <a:p>
                      <a:endParaRPr lang="de-DE" sz="1300"/>
                    </a:p>
                  </a:txBody>
                  <a:tcPr marL="97984" marR="97984" marT="50261" marB="50261">
                    <a:blipFill rotWithShape="1">
                      <a:blip r:embed="rId3"/>
                      <a:stretch>
                        <a:fillRect l="-200000" t="-2381" r="-497826" b="-704762"/>
                      </a:stretch>
                    </a:blipFill>
                  </a:tcPr>
                </a:tc>
                <a:tc>
                  <a:txBody>
                    <a:bodyPr/>
                    <a:lstStyle/>
                    <a:p>
                      <a:endParaRPr lang="de-DE" sz="1300"/>
                    </a:p>
                  </a:txBody>
                  <a:tcPr marL="97984" marR="97984" marT="50261" marB="50261">
                    <a:blipFill rotWithShape="1">
                      <a:blip r:embed="rId3"/>
                      <a:stretch>
                        <a:fillRect l="-300000" t="-2381" r="-397826" b="-704762"/>
                      </a:stretch>
                    </a:blipFill>
                  </a:tcPr>
                </a:tc>
                <a:tc>
                  <a:txBody>
                    <a:bodyPr/>
                    <a:lstStyle/>
                    <a:p>
                      <a:endParaRPr lang="de-DE" sz="1300"/>
                    </a:p>
                  </a:txBody>
                  <a:tcPr marL="97984" marR="97984" marT="50261" marB="50261">
                    <a:blipFill rotWithShape="1">
                      <a:blip r:embed="rId3"/>
                      <a:stretch>
                        <a:fillRect l="-408889" t="-2381" r="-306667" b="-704762"/>
                      </a:stretch>
                    </a:blipFill>
                  </a:tcPr>
                </a:tc>
                <a:tc>
                  <a:txBody>
                    <a:bodyPr/>
                    <a:lstStyle/>
                    <a:p>
                      <a:endParaRPr lang="de-DE" sz="1300"/>
                    </a:p>
                  </a:txBody>
                  <a:tcPr marL="97984" marR="97984" marT="50261" marB="50261">
                    <a:blipFill rotWithShape="1">
                      <a:blip r:embed="rId3"/>
                      <a:stretch>
                        <a:fillRect l="-497826" t="-2381" r="-200000" b="-704762"/>
                      </a:stretch>
                    </a:blipFill>
                  </a:tcPr>
                </a:tc>
                <a:tc>
                  <a:txBody>
                    <a:bodyPr/>
                    <a:lstStyle/>
                    <a:p>
                      <a:endParaRPr lang="de-DE" sz="1300"/>
                    </a:p>
                  </a:txBody>
                  <a:tcPr marL="97984" marR="97984" marT="50261" marB="50261">
                    <a:blipFill rotWithShape="1">
                      <a:blip r:embed="rId3"/>
                      <a:stretch>
                        <a:fillRect l="-597826" t="-2381" r="-100000" b="-704762"/>
                      </a:stretch>
                    </a:blipFill>
                  </a:tcPr>
                </a:tc>
                <a:tc>
                  <a:txBody>
                    <a:bodyPr/>
                    <a:lstStyle/>
                    <a:p>
                      <a:r>
                        <a:rPr lang="cs-CZ" sz="900" b="0" dirty="0" smtClean="0"/>
                        <a:t>...</a:t>
                      </a:r>
                      <a:endParaRPr lang="de-DE" sz="900" b="0" dirty="0"/>
                    </a:p>
                  </a:txBody>
                  <a:tcPr marL="97984" marR="97984" marT="50261" marB="50261"/>
                </a:tc>
              </a:tr>
              <a:tr h="302842">
                <a:tc>
                  <a:txBody>
                    <a:bodyPr/>
                    <a:lstStyle/>
                    <a:p>
                      <a:endParaRPr lang="de-DE" sz="1300"/>
                    </a:p>
                  </a:txBody>
                  <a:tcPr marL="97984" marR="97984" marT="50261" marB="50261">
                    <a:blipFill rotWithShape="1">
                      <a:blip r:embed="rId3"/>
                      <a:stretch>
                        <a:fillRect t="-102381" r="-697826" b="-604762"/>
                      </a:stretch>
                    </a:blipFill>
                  </a:tcPr>
                </a:tc>
                <a:tc>
                  <a:txBody>
                    <a:bodyPr/>
                    <a:lstStyle/>
                    <a:p>
                      <a:endParaRPr lang="de-DE" sz="1300"/>
                    </a:p>
                  </a:txBody>
                  <a:tcPr marL="97984" marR="97984" marT="50261" marB="50261">
                    <a:blipFill rotWithShape="1">
                      <a:blip r:embed="rId3"/>
                      <a:stretch>
                        <a:fillRect l="-100000" t="-102381" r="-597826" b="-604762"/>
                      </a:stretch>
                    </a:blipFill>
                  </a:tcPr>
                </a:tc>
                <a:tc>
                  <a:txBody>
                    <a:bodyPr/>
                    <a:lstStyle/>
                    <a:p>
                      <a:endParaRPr lang="de-DE" sz="1300"/>
                    </a:p>
                  </a:txBody>
                  <a:tcPr marL="97984" marR="97984" marT="50261" marB="50261">
                    <a:blipFill rotWithShape="1">
                      <a:blip r:embed="rId3"/>
                      <a:stretch>
                        <a:fillRect l="-200000" t="-102381" r="-497826" b="-604762"/>
                      </a:stretch>
                    </a:blipFill>
                  </a:tcPr>
                </a:tc>
                <a:tc>
                  <a:txBody>
                    <a:bodyPr/>
                    <a:lstStyle/>
                    <a:p>
                      <a:endParaRPr lang="de-DE" sz="1300"/>
                    </a:p>
                  </a:txBody>
                  <a:tcPr marL="97984" marR="97984" marT="50261" marB="50261">
                    <a:blipFill rotWithShape="1">
                      <a:blip r:embed="rId3"/>
                      <a:stretch>
                        <a:fillRect l="-300000" t="-102381" r="-397826" b="-604762"/>
                      </a:stretch>
                    </a:blipFill>
                  </a:tcPr>
                </a:tc>
                <a:tc>
                  <a:txBody>
                    <a:bodyPr/>
                    <a:lstStyle/>
                    <a:p>
                      <a:endParaRPr lang="de-DE" sz="1300"/>
                    </a:p>
                  </a:txBody>
                  <a:tcPr marL="97984" marR="97984" marT="50261" marB="50261">
                    <a:blipFill rotWithShape="1">
                      <a:blip r:embed="rId3"/>
                      <a:stretch>
                        <a:fillRect l="-408889" t="-102381" r="-306667" b="-604762"/>
                      </a:stretch>
                    </a:blipFill>
                  </a:tcPr>
                </a:tc>
                <a:tc>
                  <a:txBody>
                    <a:bodyPr/>
                    <a:lstStyle/>
                    <a:p>
                      <a:endParaRPr lang="de-DE" sz="1300"/>
                    </a:p>
                  </a:txBody>
                  <a:tcPr marL="97984" marR="97984" marT="50261" marB="50261">
                    <a:blipFill rotWithShape="1">
                      <a:blip r:embed="rId3"/>
                      <a:stretch>
                        <a:fillRect l="-497826" t="-102381" r="-200000" b="-604762"/>
                      </a:stretch>
                    </a:blipFill>
                  </a:tcPr>
                </a:tc>
                <a:tc>
                  <a:txBody>
                    <a:bodyPr/>
                    <a:lstStyle/>
                    <a:p>
                      <a:endParaRPr lang="de-DE" sz="1300"/>
                    </a:p>
                  </a:txBody>
                  <a:tcPr marL="97984" marR="97984" marT="50261" marB="50261">
                    <a:blipFill rotWithShape="1">
                      <a:blip r:embed="rId3"/>
                      <a:stretch>
                        <a:fillRect l="-597826" t="-102381" r="-100000" b="-604762"/>
                      </a:stretch>
                    </a:blipFill>
                  </a:tcPr>
                </a:tc>
                <a:tc>
                  <a:txBody>
                    <a:bodyPr/>
                    <a:lstStyle/>
                    <a:p>
                      <a:r>
                        <a:rPr lang="cs-CZ" sz="900" b="0" dirty="0" smtClean="0"/>
                        <a:t>...</a:t>
                      </a:r>
                      <a:endParaRPr lang="de-DE" sz="900" b="0" dirty="0"/>
                    </a:p>
                  </a:txBody>
                  <a:tcPr marL="97984" marR="97984" marT="50261" marB="50261"/>
                </a:tc>
              </a:tr>
              <a:tr h="302842">
                <a:tc>
                  <a:txBody>
                    <a:bodyPr/>
                    <a:lstStyle/>
                    <a:p>
                      <a:endParaRPr lang="de-DE" sz="1300"/>
                    </a:p>
                  </a:txBody>
                  <a:tcPr marL="97984" marR="97984" marT="50261" marB="50261">
                    <a:blipFill rotWithShape="1">
                      <a:blip r:embed="rId3"/>
                      <a:stretch>
                        <a:fillRect t="-207317" r="-697826" b="-519512"/>
                      </a:stretch>
                    </a:blipFill>
                  </a:tcPr>
                </a:tc>
                <a:tc>
                  <a:txBody>
                    <a:bodyPr/>
                    <a:lstStyle/>
                    <a:p>
                      <a:endParaRPr lang="de-DE" sz="1300"/>
                    </a:p>
                  </a:txBody>
                  <a:tcPr marL="97984" marR="97984" marT="50261" marB="50261">
                    <a:blipFill rotWithShape="1">
                      <a:blip r:embed="rId3"/>
                      <a:stretch>
                        <a:fillRect l="-100000" t="-207317" r="-597826" b="-519512"/>
                      </a:stretch>
                    </a:blipFill>
                  </a:tcPr>
                </a:tc>
                <a:tc>
                  <a:txBody>
                    <a:bodyPr/>
                    <a:lstStyle/>
                    <a:p>
                      <a:endParaRPr lang="de-DE" sz="1300" dirty="0"/>
                    </a:p>
                  </a:txBody>
                  <a:tcPr marL="97984" marR="97984" marT="50261" marB="50261">
                    <a:blipFill rotWithShape="1">
                      <a:blip r:embed="rId3"/>
                      <a:stretch>
                        <a:fillRect l="-200000" t="-207317" r="-497826" b="-519512"/>
                      </a:stretch>
                    </a:blipFill>
                  </a:tcPr>
                </a:tc>
                <a:tc>
                  <a:txBody>
                    <a:bodyPr/>
                    <a:lstStyle/>
                    <a:p>
                      <a:endParaRPr lang="de-DE" sz="1300"/>
                    </a:p>
                  </a:txBody>
                  <a:tcPr marL="97984" marR="97984" marT="50261" marB="50261">
                    <a:blipFill rotWithShape="1">
                      <a:blip r:embed="rId3"/>
                      <a:stretch>
                        <a:fillRect l="-300000" t="-207317" r="-397826" b="-519512"/>
                      </a:stretch>
                    </a:blipFill>
                  </a:tcPr>
                </a:tc>
                <a:tc>
                  <a:txBody>
                    <a:bodyPr/>
                    <a:lstStyle/>
                    <a:p>
                      <a:endParaRPr lang="de-DE" sz="1300"/>
                    </a:p>
                  </a:txBody>
                  <a:tcPr marL="97984" marR="97984" marT="50261" marB="50261">
                    <a:blipFill rotWithShape="1">
                      <a:blip r:embed="rId3"/>
                      <a:stretch>
                        <a:fillRect l="-408889" t="-207317" r="-306667" b="-519512"/>
                      </a:stretch>
                    </a:blipFill>
                  </a:tcPr>
                </a:tc>
                <a:tc>
                  <a:txBody>
                    <a:bodyPr/>
                    <a:lstStyle/>
                    <a:p>
                      <a:endParaRPr lang="de-DE" sz="1300"/>
                    </a:p>
                  </a:txBody>
                  <a:tcPr marL="97984" marR="97984" marT="50261" marB="50261">
                    <a:blipFill rotWithShape="1">
                      <a:blip r:embed="rId3"/>
                      <a:stretch>
                        <a:fillRect l="-497826" t="-207317" r="-200000" b="-519512"/>
                      </a:stretch>
                    </a:blipFill>
                  </a:tcPr>
                </a:tc>
                <a:tc>
                  <a:txBody>
                    <a:bodyPr/>
                    <a:lstStyle/>
                    <a:p>
                      <a:endParaRPr lang="de-DE" sz="1300"/>
                    </a:p>
                  </a:txBody>
                  <a:tcPr marL="97984" marR="97984" marT="50261" marB="50261">
                    <a:blipFill rotWithShape="1">
                      <a:blip r:embed="rId3"/>
                      <a:stretch>
                        <a:fillRect l="-597826" t="-207317" r="-100000" b="-519512"/>
                      </a:stretch>
                    </a:blipFill>
                  </a:tcPr>
                </a:tc>
                <a:tc>
                  <a:txBody>
                    <a:bodyPr/>
                    <a:lstStyle/>
                    <a:p>
                      <a:r>
                        <a:rPr lang="cs-CZ" sz="900" b="0" dirty="0" smtClean="0"/>
                        <a:t>...</a:t>
                      </a:r>
                      <a:endParaRPr lang="de-DE" sz="900" b="0" dirty="0"/>
                    </a:p>
                  </a:txBody>
                  <a:tcPr marL="97984" marR="97984" marT="50261" marB="50261"/>
                </a:tc>
              </a:tr>
              <a:tr h="302842">
                <a:tc>
                  <a:txBody>
                    <a:bodyPr/>
                    <a:lstStyle/>
                    <a:p>
                      <a:endParaRPr lang="de-DE" sz="1300"/>
                    </a:p>
                  </a:txBody>
                  <a:tcPr marL="97984" marR="97984" marT="50261" marB="50261">
                    <a:blipFill rotWithShape="1">
                      <a:blip r:embed="rId3"/>
                      <a:stretch>
                        <a:fillRect t="-300000" r="-697826" b="-407143"/>
                      </a:stretch>
                    </a:blipFill>
                  </a:tcPr>
                </a:tc>
                <a:tc>
                  <a:txBody>
                    <a:bodyPr/>
                    <a:lstStyle/>
                    <a:p>
                      <a:endParaRPr lang="de-DE" sz="1300"/>
                    </a:p>
                  </a:txBody>
                  <a:tcPr marL="97984" marR="97984" marT="50261" marB="50261">
                    <a:blipFill rotWithShape="1">
                      <a:blip r:embed="rId3"/>
                      <a:stretch>
                        <a:fillRect l="-100000" t="-300000" r="-597826" b="-407143"/>
                      </a:stretch>
                    </a:blipFill>
                  </a:tcPr>
                </a:tc>
                <a:tc>
                  <a:txBody>
                    <a:bodyPr/>
                    <a:lstStyle/>
                    <a:p>
                      <a:endParaRPr lang="de-DE" sz="1300"/>
                    </a:p>
                  </a:txBody>
                  <a:tcPr marL="97984" marR="97984" marT="50261" marB="50261">
                    <a:blipFill rotWithShape="1">
                      <a:blip r:embed="rId3"/>
                      <a:stretch>
                        <a:fillRect l="-200000" t="-300000" r="-497826" b="-407143"/>
                      </a:stretch>
                    </a:blipFill>
                  </a:tcPr>
                </a:tc>
                <a:tc>
                  <a:txBody>
                    <a:bodyPr/>
                    <a:lstStyle/>
                    <a:p>
                      <a:endParaRPr lang="de-DE" sz="1300"/>
                    </a:p>
                  </a:txBody>
                  <a:tcPr marL="97984" marR="97984" marT="50261" marB="50261">
                    <a:blipFill rotWithShape="1">
                      <a:blip r:embed="rId3"/>
                      <a:stretch>
                        <a:fillRect l="-300000" t="-300000" r="-397826" b="-407143"/>
                      </a:stretch>
                    </a:blipFill>
                  </a:tcPr>
                </a:tc>
                <a:tc>
                  <a:txBody>
                    <a:bodyPr/>
                    <a:lstStyle/>
                    <a:p>
                      <a:endParaRPr lang="de-DE" sz="1300"/>
                    </a:p>
                  </a:txBody>
                  <a:tcPr marL="97984" marR="97984" marT="50261" marB="50261">
                    <a:blipFill rotWithShape="1">
                      <a:blip r:embed="rId3"/>
                      <a:stretch>
                        <a:fillRect l="-408889" t="-300000" r="-306667" b="-407143"/>
                      </a:stretch>
                    </a:blipFill>
                  </a:tcPr>
                </a:tc>
                <a:tc>
                  <a:txBody>
                    <a:bodyPr/>
                    <a:lstStyle/>
                    <a:p>
                      <a:endParaRPr lang="de-DE" sz="1300"/>
                    </a:p>
                  </a:txBody>
                  <a:tcPr marL="97984" marR="97984" marT="50261" marB="50261">
                    <a:blipFill rotWithShape="1">
                      <a:blip r:embed="rId3"/>
                      <a:stretch>
                        <a:fillRect l="-497826" t="-300000" r="-200000" b="-407143"/>
                      </a:stretch>
                    </a:blipFill>
                  </a:tcPr>
                </a:tc>
                <a:tc>
                  <a:txBody>
                    <a:bodyPr/>
                    <a:lstStyle/>
                    <a:p>
                      <a:endParaRPr lang="de-DE" sz="1300"/>
                    </a:p>
                  </a:txBody>
                  <a:tcPr marL="97984" marR="97984" marT="50261" marB="50261">
                    <a:blipFill rotWithShape="1">
                      <a:blip r:embed="rId3"/>
                      <a:stretch>
                        <a:fillRect l="-597826" t="-300000" r="-100000" b="-407143"/>
                      </a:stretch>
                    </a:blipFill>
                  </a:tcPr>
                </a:tc>
                <a:tc>
                  <a:txBody>
                    <a:bodyPr/>
                    <a:lstStyle/>
                    <a:p>
                      <a:r>
                        <a:rPr lang="cs-CZ" sz="900" b="0" dirty="0" smtClean="0"/>
                        <a:t>...</a:t>
                      </a:r>
                      <a:endParaRPr lang="de-DE" sz="900" b="0" dirty="0"/>
                    </a:p>
                  </a:txBody>
                  <a:tcPr marL="97984" marR="97984" marT="50261" marB="50261"/>
                </a:tc>
              </a:tr>
              <a:tr h="302842">
                <a:tc>
                  <a:txBody>
                    <a:bodyPr/>
                    <a:lstStyle/>
                    <a:p>
                      <a:endParaRPr lang="de-DE" sz="1300"/>
                    </a:p>
                  </a:txBody>
                  <a:tcPr marL="97984" marR="97984" marT="50261" marB="50261">
                    <a:blipFill rotWithShape="1">
                      <a:blip r:embed="rId3"/>
                      <a:stretch>
                        <a:fillRect t="-400000" r="-697826" b="-307143"/>
                      </a:stretch>
                    </a:blipFill>
                  </a:tcPr>
                </a:tc>
                <a:tc>
                  <a:txBody>
                    <a:bodyPr/>
                    <a:lstStyle/>
                    <a:p>
                      <a:endParaRPr lang="de-DE" sz="1300"/>
                    </a:p>
                  </a:txBody>
                  <a:tcPr marL="97984" marR="97984" marT="50261" marB="50261">
                    <a:blipFill rotWithShape="1">
                      <a:blip r:embed="rId3"/>
                      <a:stretch>
                        <a:fillRect l="-100000" t="-400000" r="-597826" b="-307143"/>
                      </a:stretch>
                    </a:blipFill>
                  </a:tcPr>
                </a:tc>
                <a:tc>
                  <a:txBody>
                    <a:bodyPr/>
                    <a:lstStyle/>
                    <a:p>
                      <a:endParaRPr lang="de-DE" sz="1300"/>
                    </a:p>
                  </a:txBody>
                  <a:tcPr marL="97984" marR="97984" marT="50261" marB="50261">
                    <a:blipFill rotWithShape="1">
                      <a:blip r:embed="rId3"/>
                      <a:stretch>
                        <a:fillRect l="-200000" t="-400000" r="-497826" b="-307143"/>
                      </a:stretch>
                    </a:blipFill>
                  </a:tcPr>
                </a:tc>
                <a:tc>
                  <a:txBody>
                    <a:bodyPr/>
                    <a:lstStyle/>
                    <a:p>
                      <a:endParaRPr lang="de-DE" sz="1300"/>
                    </a:p>
                  </a:txBody>
                  <a:tcPr marL="97984" marR="97984" marT="50261" marB="50261">
                    <a:blipFill rotWithShape="1">
                      <a:blip r:embed="rId3"/>
                      <a:stretch>
                        <a:fillRect l="-300000" t="-400000" r="-397826" b="-307143"/>
                      </a:stretch>
                    </a:blipFill>
                  </a:tcPr>
                </a:tc>
                <a:tc>
                  <a:txBody>
                    <a:bodyPr/>
                    <a:lstStyle/>
                    <a:p>
                      <a:endParaRPr lang="de-DE" sz="1300"/>
                    </a:p>
                  </a:txBody>
                  <a:tcPr marL="97984" marR="97984" marT="50261" marB="50261">
                    <a:blipFill rotWithShape="1">
                      <a:blip r:embed="rId3"/>
                      <a:stretch>
                        <a:fillRect l="-408889" t="-400000" r="-306667" b="-307143"/>
                      </a:stretch>
                    </a:blipFill>
                  </a:tcPr>
                </a:tc>
                <a:tc>
                  <a:txBody>
                    <a:bodyPr/>
                    <a:lstStyle/>
                    <a:p>
                      <a:endParaRPr lang="de-DE" sz="1300"/>
                    </a:p>
                  </a:txBody>
                  <a:tcPr marL="97984" marR="97984" marT="50261" marB="50261">
                    <a:blipFill rotWithShape="1">
                      <a:blip r:embed="rId3"/>
                      <a:stretch>
                        <a:fillRect l="-497826" t="-400000" r="-200000" b="-307143"/>
                      </a:stretch>
                    </a:blipFill>
                  </a:tcPr>
                </a:tc>
                <a:tc>
                  <a:txBody>
                    <a:bodyPr/>
                    <a:lstStyle/>
                    <a:p>
                      <a:endParaRPr lang="de-DE" sz="1300"/>
                    </a:p>
                  </a:txBody>
                  <a:tcPr marL="97984" marR="97984" marT="50261" marB="50261">
                    <a:blipFill rotWithShape="1">
                      <a:blip r:embed="rId3"/>
                      <a:stretch>
                        <a:fillRect l="-597826" t="-400000" r="-100000" b="-307143"/>
                      </a:stretch>
                    </a:blipFill>
                  </a:tcPr>
                </a:tc>
                <a:tc>
                  <a:txBody>
                    <a:bodyPr/>
                    <a:lstStyle/>
                    <a:p>
                      <a:r>
                        <a:rPr lang="cs-CZ" sz="900" b="0" dirty="0" smtClean="0"/>
                        <a:t>...</a:t>
                      </a:r>
                      <a:endParaRPr lang="de-DE" sz="900" b="0" dirty="0"/>
                    </a:p>
                  </a:txBody>
                  <a:tcPr marL="97984" marR="97984" marT="50261" marB="50261"/>
                </a:tc>
              </a:tr>
              <a:tr h="302842">
                <a:tc>
                  <a:txBody>
                    <a:bodyPr/>
                    <a:lstStyle/>
                    <a:p>
                      <a:endParaRPr lang="de-DE" sz="1300"/>
                    </a:p>
                  </a:txBody>
                  <a:tcPr marL="97984" marR="97984" marT="50261" marB="50261">
                    <a:blipFill rotWithShape="1">
                      <a:blip r:embed="rId3"/>
                      <a:stretch>
                        <a:fillRect t="-500000" r="-697826" b="-207143"/>
                      </a:stretch>
                    </a:blipFill>
                  </a:tcPr>
                </a:tc>
                <a:tc>
                  <a:txBody>
                    <a:bodyPr/>
                    <a:lstStyle/>
                    <a:p>
                      <a:endParaRPr lang="de-DE" sz="1300"/>
                    </a:p>
                  </a:txBody>
                  <a:tcPr marL="97984" marR="97984" marT="50261" marB="50261">
                    <a:blipFill rotWithShape="1">
                      <a:blip r:embed="rId3"/>
                      <a:stretch>
                        <a:fillRect l="-100000" t="-500000" r="-597826" b="-207143"/>
                      </a:stretch>
                    </a:blipFill>
                  </a:tcPr>
                </a:tc>
                <a:tc>
                  <a:txBody>
                    <a:bodyPr/>
                    <a:lstStyle/>
                    <a:p>
                      <a:endParaRPr lang="de-DE" sz="1300"/>
                    </a:p>
                  </a:txBody>
                  <a:tcPr marL="97984" marR="97984" marT="50261" marB="50261">
                    <a:blipFill rotWithShape="1">
                      <a:blip r:embed="rId3"/>
                      <a:stretch>
                        <a:fillRect l="-200000" t="-500000" r="-497826" b="-207143"/>
                      </a:stretch>
                    </a:blipFill>
                  </a:tcPr>
                </a:tc>
                <a:tc>
                  <a:txBody>
                    <a:bodyPr/>
                    <a:lstStyle/>
                    <a:p>
                      <a:endParaRPr lang="de-DE" sz="1300"/>
                    </a:p>
                  </a:txBody>
                  <a:tcPr marL="97984" marR="97984" marT="50261" marB="50261">
                    <a:blipFill rotWithShape="1">
                      <a:blip r:embed="rId3"/>
                      <a:stretch>
                        <a:fillRect l="-300000" t="-500000" r="-397826" b="-207143"/>
                      </a:stretch>
                    </a:blipFill>
                  </a:tcPr>
                </a:tc>
                <a:tc>
                  <a:txBody>
                    <a:bodyPr/>
                    <a:lstStyle/>
                    <a:p>
                      <a:endParaRPr lang="de-DE" sz="1300"/>
                    </a:p>
                  </a:txBody>
                  <a:tcPr marL="97984" marR="97984" marT="50261" marB="50261">
                    <a:blipFill rotWithShape="1">
                      <a:blip r:embed="rId3"/>
                      <a:stretch>
                        <a:fillRect l="-408889" t="-500000" r="-306667" b="-207143"/>
                      </a:stretch>
                    </a:blipFill>
                  </a:tcPr>
                </a:tc>
                <a:tc>
                  <a:txBody>
                    <a:bodyPr/>
                    <a:lstStyle/>
                    <a:p>
                      <a:endParaRPr lang="de-DE" sz="1300"/>
                    </a:p>
                  </a:txBody>
                  <a:tcPr marL="97984" marR="97984" marT="50261" marB="50261">
                    <a:blipFill rotWithShape="1">
                      <a:blip r:embed="rId3"/>
                      <a:stretch>
                        <a:fillRect l="-497826" t="-500000" r="-200000" b="-207143"/>
                      </a:stretch>
                    </a:blipFill>
                  </a:tcPr>
                </a:tc>
                <a:tc>
                  <a:txBody>
                    <a:bodyPr/>
                    <a:lstStyle/>
                    <a:p>
                      <a:endParaRPr lang="de-DE" sz="1300"/>
                    </a:p>
                  </a:txBody>
                  <a:tcPr marL="97984" marR="97984" marT="50261" marB="50261">
                    <a:blipFill rotWithShape="1">
                      <a:blip r:embed="rId3"/>
                      <a:stretch>
                        <a:fillRect l="-597826" t="-500000" r="-100000" b="-207143"/>
                      </a:stretch>
                    </a:blipFill>
                  </a:tcPr>
                </a:tc>
                <a:tc>
                  <a:txBody>
                    <a:bodyPr/>
                    <a:lstStyle/>
                    <a:p>
                      <a:r>
                        <a:rPr lang="cs-CZ" sz="900" b="0" dirty="0" smtClean="0"/>
                        <a:t>...</a:t>
                      </a:r>
                      <a:endParaRPr lang="de-DE" sz="900" b="0" dirty="0"/>
                    </a:p>
                  </a:txBody>
                  <a:tcPr marL="97984" marR="97984" marT="50261" marB="50261"/>
                </a:tc>
              </a:tr>
              <a:tr h="302842">
                <a:tc>
                  <a:txBody>
                    <a:bodyPr/>
                    <a:lstStyle/>
                    <a:p>
                      <a:endParaRPr lang="de-DE" sz="1300"/>
                    </a:p>
                  </a:txBody>
                  <a:tcPr marL="97984" marR="97984" marT="50261" marB="50261">
                    <a:blipFill rotWithShape="1">
                      <a:blip r:embed="rId3"/>
                      <a:stretch>
                        <a:fillRect t="-600000" r="-697826" b="-107143"/>
                      </a:stretch>
                    </a:blipFill>
                  </a:tcPr>
                </a:tc>
                <a:tc>
                  <a:txBody>
                    <a:bodyPr/>
                    <a:lstStyle/>
                    <a:p>
                      <a:endParaRPr lang="de-DE" sz="1300"/>
                    </a:p>
                  </a:txBody>
                  <a:tcPr marL="97984" marR="97984" marT="50261" marB="50261">
                    <a:blipFill rotWithShape="1">
                      <a:blip r:embed="rId3"/>
                      <a:stretch>
                        <a:fillRect l="-100000" t="-600000" r="-597826" b="-107143"/>
                      </a:stretch>
                    </a:blipFill>
                  </a:tcPr>
                </a:tc>
                <a:tc>
                  <a:txBody>
                    <a:bodyPr/>
                    <a:lstStyle/>
                    <a:p>
                      <a:endParaRPr lang="de-DE" sz="1300"/>
                    </a:p>
                  </a:txBody>
                  <a:tcPr marL="97984" marR="97984" marT="50261" marB="50261">
                    <a:blipFill rotWithShape="1">
                      <a:blip r:embed="rId3"/>
                      <a:stretch>
                        <a:fillRect l="-200000" t="-600000" r="-497826" b="-107143"/>
                      </a:stretch>
                    </a:blipFill>
                  </a:tcPr>
                </a:tc>
                <a:tc>
                  <a:txBody>
                    <a:bodyPr/>
                    <a:lstStyle/>
                    <a:p>
                      <a:endParaRPr lang="de-DE" sz="1300"/>
                    </a:p>
                  </a:txBody>
                  <a:tcPr marL="97984" marR="97984" marT="50261" marB="50261">
                    <a:blipFill rotWithShape="1">
                      <a:blip r:embed="rId3"/>
                      <a:stretch>
                        <a:fillRect l="-300000" t="-600000" r="-397826" b="-107143"/>
                      </a:stretch>
                    </a:blipFill>
                  </a:tcPr>
                </a:tc>
                <a:tc>
                  <a:txBody>
                    <a:bodyPr/>
                    <a:lstStyle/>
                    <a:p>
                      <a:endParaRPr lang="de-DE" sz="1300"/>
                    </a:p>
                  </a:txBody>
                  <a:tcPr marL="97984" marR="97984" marT="50261" marB="50261">
                    <a:blipFill rotWithShape="1">
                      <a:blip r:embed="rId3"/>
                      <a:stretch>
                        <a:fillRect l="-408889" t="-600000" r="-306667" b="-107143"/>
                      </a:stretch>
                    </a:blipFill>
                  </a:tcPr>
                </a:tc>
                <a:tc>
                  <a:txBody>
                    <a:bodyPr/>
                    <a:lstStyle/>
                    <a:p>
                      <a:endParaRPr lang="de-DE" sz="1300"/>
                    </a:p>
                  </a:txBody>
                  <a:tcPr marL="97984" marR="97984" marT="50261" marB="50261">
                    <a:blipFill rotWithShape="1">
                      <a:blip r:embed="rId3"/>
                      <a:stretch>
                        <a:fillRect l="-497826" t="-600000" r="-200000" b="-107143"/>
                      </a:stretch>
                    </a:blipFill>
                  </a:tcPr>
                </a:tc>
                <a:tc>
                  <a:txBody>
                    <a:bodyPr/>
                    <a:lstStyle/>
                    <a:p>
                      <a:endParaRPr lang="de-DE" sz="1300"/>
                    </a:p>
                  </a:txBody>
                  <a:tcPr marL="97984" marR="97984" marT="50261" marB="50261">
                    <a:blipFill rotWithShape="1">
                      <a:blip r:embed="rId3"/>
                      <a:stretch>
                        <a:fillRect l="-597826" t="-600000" r="-100000" b="-107143"/>
                      </a:stretch>
                    </a:blipFill>
                  </a:tcPr>
                </a:tc>
                <a:tc>
                  <a:txBody>
                    <a:bodyPr/>
                    <a:lstStyle/>
                    <a:p>
                      <a:r>
                        <a:rPr lang="cs-CZ" sz="900" b="0" dirty="0" smtClean="0"/>
                        <a:t>...</a:t>
                      </a:r>
                      <a:endParaRPr lang="de-DE" sz="900" b="0" dirty="0"/>
                    </a:p>
                  </a:txBody>
                  <a:tcPr marL="97984" marR="97984" marT="50261" marB="50261"/>
                </a:tc>
              </a:tr>
              <a:tr h="302842">
                <a:tc>
                  <a:txBody>
                    <a:bodyPr/>
                    <a:lstStyle/>
                    <a:p>
                      <a:endParaRPr lang="de-DE" sz="1300"/>
                    </a:p>
                  </a:txBody>
                  <a:tcPr marL="97984" marR="97984" marT="50261" marB="50261">
                    <a:blipFill rotWithShape="1">
                      <a:blip r:embed="rId3"/>
                      <a:stretch>
                        <a:fillRect t="-717073" r="-697826" b="-9756"/>
                      </a:stretch>
                    </a:blipFill>
                  </a:tcPr>
                </a:tc>
                <a:tc>
                  <a:txBody>
                    <a:bodyPr/>
                    <a:lstStyle/>
                    <a:p>
                      <a:endParaRPr lang="de-DE" sz="1300"/>
                    </a:p>
                  </a:txBody>
                  <a:tcPr marL="97984" marR="97984" marT="50261" marB="50261">
                    <a:blipFill rotWithShape="1">
                      <a:blip r:embed="rId3"/>
                      <a:stretch>
                        <a:fillRect l="-100000" t="-717073" r="-597826" b="-9756"/>
                      </a:stretch>
                    </a:blipFill>
                  </a:tcPr>
                </a:tc>
                <a:tc>
                  <a:txBody>
                    <a:bodyPr/>
                    <a:lstStyle/>
                    <a:p>
                      <a:endParaRPr lang="de-DE" sz="1300"/>
                    </a:p>
                  </a:txBody>
                  <a:tcPr marL="97984" marR="97984" marT="50261" marB="50261">
                    <a:blipFill rotWithShape="1">
                      <a:blip r:embed="rId3"/>
                      <a:stretch>
                        <a:fillRect l="-200000" t="-717073" r="-497826" b="-9756"/>
                      </a:stretch>
                    </a:blipFill>
                  </a:tcPr>
                </a:tc>
                <a:tc>
                  <a:txBody>
                    <a:bodyPr/>
                    <a:lstStyle/>
                    <a:p>
                      <a:endParaRPr lang="de-DE" sz="1300"/>
                    </a:p>
                  </a:txBody>
                  <a:tcPr marL="97984" marR="97984" marT="50261" marB="50261">
                    <a:blipFill rotWithShape="1">
                      <a:blip r:embed="rId3"/>
                      <a:stretch>
                        <a:fillRect l="-300000" t="-717073" r="-397826" b="-9756"/>
                      </a:stretch>
                    </a:blipFill>
                  </a:tcPr>
                </a:tc>
                <a:tc>
                  <a:txBody>
                    <a:bodyPr/>
                    <a:lstStyle/>
                    <a:p>
                      <a:endParaRPr lang="de-DE" sz="1300"/>
                    </a:p>
                  </a:txBody>
                  <a:tcPr marL="97984" marR="97984" marT="50261" marB="50261">
                    <a:blipFill rotWithShape="1">
                      <a:blip r:embed="rId3"/>
                      <a:stretch>
                        <a:fillRect l="-408889" t="-717073" r="-306667" b="-9756"/>
                      </a:stretch>
                    </a:blipFill>
                  </a:tcPr>
                </a:tc>
                <a:tc>
                  <a:txBody>
                    <a:bodyPr/>
                    <a:lstStyle/>
                    <a:p>
                      <a:endParaRPr lang="de-DE" sz="1300"/>
                    </a:p>
                  </a:txBody>
                  <a:tcPr marL="97984" marR="97984" marT="50261" marB="50261">
                    <a:blipFill rotWithShape="1">
                      <a:blip r:embed="rId3"/>
                      <a:stretch>
                        <a:fillRect l="-497826" t="-717073" r="-200000" b="-9756"/>
                      </a:stretch>
                    </a:blipFill>
                  </a:tcPr>
                </a:tc>
                <a:tc>
                  <a:txBody>
                    <a:bodyPr/>
                    <a:lstStyle/>
                    <a:p>
                      <a:endParaRPr lang="de-DE" sz="1300"/>
                    </a:p>
                  </a:txBody>
                  <a:tcPr marL="97984" marR="97984" marT="50261" marB="50261">
                    <a:blipFill rotWithShape="1">
                      <a:blip r:embed="rId3"/>
                      <a:stretch>
                        <a:fillRect l="-597826" t="-717073" r="-100000" b="-9756"/>
                      </a:stretch>
                    </a:blipFill>
                  </a:tcPr>
                </a:tc>
                <a:tc>
                  <a:txBody>
                    <a:bodyPr/>
                    <a:lstStyle/>
                    <a:p>
                      <a:r>
                        <a:rPr lang="cs-CZ" sz="900" b="0" dirty="0" smtClean="0"/>
                        <a:t>...</a:t>
                      </a:r>
                      <a:endParaRPr lang="de-DE" sz="900" b="0" dirty="0"/>
                    </a:p>
                  </a:txBody>
                  <a:tcPr marL="97984" marR="97984" marT="50261" marB="50261"/>
                </a:tc>
              </a:tr>
            </a:tbl>
          </a:graphicData>
        </a:graphic>
      </p:graphicFrame>
      <p:graphicFrame>
        <p:nvGraphicFramePr>
          <p:cNvPr id="6" name="Tabelle 5"/>
          <p:cNvGraphicFramePr>
            <a:graphicFrameLocks noGrp="1"/>
          </p:cNvGraphicFramePr>
          <p:nvPr/>
        </p:nvGraphicFramePr>
        <p:xfrm>
          <a:off x="4067944" y="3858858"/>
          <a:ext cx="2160240" cy="2090424"/>
        </p:xfrm>
        <a:graphic>
          <a:graphicData uri="http://schemas.openxmlformats.org/drawingml/2006/table">
            <a:tbl>
              <a:tblPr firstRow="1" bandRow="1">
                <a:tableStyleId>{69CF1AB2-1976-4502-BF36-3FF5EA218861}</a:tableStyleId>
              </a:tblPr>
              <a:tblGrid>
                <a:gridCol w="270030"/>
                <a:gridCol w="270030"/>
                <a:gridCol w="270030"/>
                <a:gridCol w="270030"/>
                <a:gridCol w="270030"/>
                <a:gridCol w="270030"/>
                <a:gridCol w="270030"/>
                <a:gridCol w="270030"/>
              </a:tblGrid>
              <a:tr h="261303">
                <a:tc>
                  <a:txBody>
                    <a:bodyPr/>
                    <a:lstStyle/>
                    <a:p>
                      <a:endParaRPr lang="de-DE" sz="1200" dirty="0"/>
                    </a:p>
                  </a:txBody>
                  <a:tcPr marL="81566" marR="81566" marT="36134" marB="36134">
                    <a:blipFill rotWithShape="1">
                      <a:blip r:embed="rId4"/>
                      <a:stretch>
                        <a:fillRect r="-706818" b="-693182"/>
                      </a:stretch>
                    </a:blipFill>
                  </a:tcPr>
                </a:tc>
                <a:tc>
                  <a:txBody>
                    <a:bodyPr/>
                    <a:lstStyle/>
                    <a:p>
                      <a:endParaRPr lang="de-DE" sz="1200"/>
                    </a:p>
                  </a:txBody>
                  <a:tcPr marL="81566" marR="81566" marT="36134" marB="36134">
                    <a:blipFill rotWithShape="1">
                      <a:blip r:embed="rId4"/>
                      <a:stretch>
                        <a:fillRect l="-97778" r="-591111" b="-693182"/>
                      </a:stretch>
                    </a:blipFill>
                  </a:tcPr>
                </a:tc>
                <a:tc>
                  <a:txBody>
                    <a:bodyPr/>
                    <a:lstStyle/>
                    <a:p>
                      <a:endParaRPr lang="de-DE" sz="1200"/>
                    </a:p>
                  </a:txBody>
                  <a:tcPr marL="81566" marR="81566" marT="36134" marB="36134">
                    <a:blipFill rotWithShape="1">
                      <a:blip r:embed="rId4"/>
                      <a:stretch>
                        <a:fillRect l="-202273" r="-504545" b="-693182"/>
                      </a:stretch>
                    </a:blipFill>
                  </a:tcPr>
                </a:tc>
                <a:tc>
                  <a:txBody>
                    <a:bodyPr/>
                    <a:lstStyle/>
                    <a:p>
                      <a:endParaRPr lang="de-DE" sz="1200"/>
                    </a:p>
                  </a:txBody>
                  <a:tcPr marL="81566" marR="81566" marT="36134" marB="36134">
                    <a:blipFill rotWithShape="1">
                      <a:blip r:embed="rId4"/>
                      <a:stretch>
                        <a:fillRect l="-295556" r="-393333" b="-693182"/>
                      </a:stretch>
                    </a:blipFill>
                  </a:tcPr>
                </a:tc>
                <a:tc>
                  <a:txBody>
                    <a:bodyPr/>
                    <a:lstStyle/>
                    <a:p>
                      <a:endParaRPr lang="de-DE" sz="1200"/>
                    </a:p>
                  </a:txBody>
                  <a:tcPr marL="81566" marR="81566" marT="36134" marB="36134">
                    <a:blipFill rotWithShape="1">
                      <a:blip r:embed="rId4"/>
                      <a:stretch>
                        <a:fillRect l="-404545" r="-302273" b="-693182"/>
                      </a:stretch>
                    </a:blipFill>
                  </a:tcPr>
                </a:tc>
                <a:tc>
                  <a:txBody>
                    <a:bodyPr/>
                    <a:lstStyle/>
                    <a:p>
                      <a:endParaRPr lang="de-DE" sz="1200"/>
                    </a:p>
                  </a:txBody>
                  <a:tcPr marL="81566" marR="81566" marT="36134" marB="36134">
                    <a:blipFill rotWithShape="1">
                      <a:blip r:embed="rId4"/>
                      <a:stretch>
                        <a:fillRect l="-504545" r="-202273" b="-693182"/>
                      </a:stretch>
                    </a:blipFill>
                  </a:tcPr>
                </a:tc>
                <a:tc>
                  <a:txBody>
                    <a:bodyPr/>
                    <a:lstStyle/>
                    <a:p>
                      <a:endParaRPr lang="de-DE" sz="1200"/>
                    </a:p>
                  </a:txBody>
                  <a:tcPr marL="81566" marR="81566" marT="36134" marB="36134">
                    <a:blipFill rotWithShape="1">
                      <a:blip r:embed="rId4"/>
                      <a:stretch>
                        <a:fillRect l="-591111" r="-97778" b="-693182"/>
                      </a:stretch>
                    </a:blipFill>
                  </a:tcPr>
                </a:tc>
                <a:tc>
                  <a:txBody>
                    <a:bodyPr/>
                    <a:lstStyle/>
                    <a:p>
                      <a:r>
                        <a:rPr lang="cs-CZ" sz="700" b="0" dirty="0" smtClean="0"/>
                        <a:t>...</a:t>
                      </a:r>
                      <a:endParaRPr lang="de-DE" sz="700" b="0" dirty="0"/>
                    </a:p>
                  </a:txBody>
                  <a:tcPr marL="81566" marR="81566" marT="36134" marB="36134"/>
                </a:tc>
              </a:tr>
              <a:tr h="261303">
                <a:tc>
                  <a:txBody>
                    <a:bodyPr/>
                    <a:lstStyle/>
                    <a:p>
                      <a:endParaRPr lang="de-DE" sz="1200"/>
                    </a:p>
                  </a:txBody>
                  <a:tcPr marL="81566" marR="81566" marT="36134" marB="36134">
                    <a:blipFill rotWithShape="1">
                      <a:blip r:embed="rId4"/>
                      <a:stretch>
                        <a:fillRect t="-102326" r="-706818" b="-609302"/>
                      </a:stretch>
                    </a:blipFill>
                  </a:tcPr>
                </a:tc>
                <a:tc>
                  <a:txBody>
                    <a:bodyPr/>
                    <a:lstStyle/>
                    <a:p>
                      <a:endParaRPr lang="de-DE" sz="1200"/>
                    </a:p>
                  </a:txBody>
                  <a:tcPr marL="81566" marR="81566" marT="36134" marB="36134">
                    <a:blipFill rotWithShape="1">
                      <a:blip r:embed="rId4"/>
                      <a:stretch>
                        <a:fillRect l="-97778" t="-102326" r="-591111" b="-609302"/>
                      </a:stretch>
                    </a:blipFill>
                  </a:tcPr>
                </a:tc>
                <a:tc>
                  <a:txBody>
                    <a:bodyPr/>
                    <a:lstStyle/>
                    <a:p>
                      <a:endParaRPr lang="de-DE" sz="1200"/>
                    </a:p>
                  </a:txBody>
                  <a:tcPr marL="81566" marR="81566" marT="36134" marB="36134">
                    <a:blipFill rotWithShape="1">
                      <a:blip r:embed="rId4"/>
                      <a:stretch>
                        <a:fillRect l="-202273" t="-102326" r="-504545" b="-609302"/>
                      </a:stretch>
                    </a:blipFill>
                  </a:tcPr>
                </a:tc>
                <a:tc>
                  <a:txBody>
                    <a:bodyPr/>
                    <a:lstStyle/>
                    <a:p>
                      <a:endParaRPr lang="de-DE" sz="1200"/>
                    </a:p>
                  </a:txBody>
                  <a:tcPr marL="81566" marR="81566" marT="36134" marB="36134">
                    <a:blipFill rotWithShape="1">
                      <a:blip r:embed="rId4"/>
                      <a:stretch>
                        <a:fillRect l="-295556" t="-102326" r="-393333" b="-609302"/>
                      </a:stretch>
                    </a:blipFill>
                  </a:tcPr>
                </a:tc>
                <a:tc>
                  <a:txBody>
                    <a:bodyPr/>
                    <a:lstStyle/>
                    <a:p>
                      <a:endParaRPr lang="de-DE" sz="1200"/>
                    </a:p>
                  </a:txBody>
                  <a:tcPr marL="81566" marR="81566" marT="36134" marB="36134">
                    <a:blipFill rotWithShape="1">
                      <a:blip r:embed="rId4"/>
                      <a:stretch>
                        <a:fillRect l="-404545" t="-102326" r="-302273" b="-609302"/>
                      </a:stretch>
                    </a:blipFill>
                  </a:tcPr>
                </a:tc>
                <a:tc>
                  <a:txBody>
                    <a:bodyPr/>
                    <a:lstStyle/>
                    <a:p>
                      <a:endParaRPr lang="de-DE" sz="1200"/>
                    </a:p>
                  </a:txBody>
                  <a:tcPr marL="81566" marR="81566" marT="36134" marB="36134">
                    <a:blipFill rotWithShape="1">
                      <a:blip r:embed="rId4"/>
                      <a:stretch>
                        <a:fillRect l="-504545" t="-102326" r="-202273" b="-609302"/>
                      </a:stretch>
                    </a:blipFill>
                  </a:tcPr>
                </a:tc>
                <a:tc>
                  <a:txBody>
                    <a:bodyPr/>
                    <a:lstStyle/>
                    <a:p>
                      <a:endParaRPr lang="de-DE" sz="1200" dirty="0"/>
                    </a:p>
                  </a:txBody>
                  <a:tcPr marL="81566" marR="81566" marT="36134" marB="36134">
                    <a:blipFill rotWithShape="1">
                      <a:blip r:embed="rId4"/>
                      <a:stretch>
                        <a:fillRect l="-591111" t="-102326" r="-97778" b="-609302"/>
                      </a:stretch>
                    </a:blipFill>
                  </a:tcPr>
                </a:tc>
                <a:tc>
                  <a:txBody>
                    <a:bodyPr/>
                    <a:lstStyle/>
                    <a:p>
                      <a:r>
                        <a:rPr lang="cs-CZ" sz="700" b="0" dirty="0" smtClean="0"/>
                        <a:t>...</a:t>
                      </a:r>
                      <a:endParaRPr lang="de-DE" sz="700" b="0" dirty="0"/>
                    </a:p>
                  </a:txBody>
                  <a:tcPr marL="81566" marR="81566" marT="36134" marB="36134"/>
                </a:tc>
              </a:tr>
              <a:tr h="261303">
                <a:tc>
                  <a:txBody>
                    <a:bodyPr/>
                    <a:lstStyle/>
                    <a:p>
                      <a:endParaRPr lang="de-DE" sz="1200"/>
                    </a:p>
                  </a:txBody>
                  <a:tcPr marL="81566" marR="81566" marT="36134" marB="36134">
                    <a:blipFill rotWithShape="1">
                      <a:blip r:embed="rId4"/>
                      <a:stretch>
                        <a:fillRect t="-197727" r="-706818" b="-495455"/>
                      </a:stretch>
                    </a:blipFill>
                  </a:tcPr>
                </a:tc>
                <a:tc>
                  <a:txBody>
                    <a:bodyPr/>
                    <a:lstStyle/>
                    <a:p>
                      <a:endParaRPr lang="de-DE" sz="1200"/>
                    </a:p>
                  </a:txBody>
                  <a:tcPr marL="81566" marR="81566" marT="36134" marB="36134">
                    <a:blipFill rotWithShape="1">
                      <a:blip r:embed="rId4"/>
                      <a:stretch>
                        <a:fillRect l="-97778" t="-197727" r="-591111" b="-495455"/>
                      </a:stretch>
                    </a:blipFill>
                  </a:tcPr>
                </a:tc>
                <a:tc>
                  <a:txBody>
                    <a:bodyPr/>
                    <a:lstStyle/>
                    <a:p>
                      <a:endParaRPr lang="de-DE" sz="1200"/>
                    </a:p>
                  </a:txBody>
                  <a:tcPr marL="81566" marR="81566" marT="36134" marB="36134">
                    <a:blipFill rotWithShape="1">
                      <a:blip r:embed="rId4"/>
                      <a:stretch>
                        <a:fillRect l="-202273" t="-197727" r="-504545" b="-495455"/>
                      </a:stretch>
                    </a:blipFill>
                  </a:tcPr>
                </a:tc>
                <a:tc>
                  <a:txBody>
                    <a:bodyPr/>
                    <a:lstStyle/>
                    <a:p>
                      <a:endParaRPr lang="de-DE" sz="1200"/>
                    </a:p>
                  </a:txBody>
                  <a:tcPr marL="81566" marR="81566" marT="36134" marB="36134">
                    <a:blipFill rotWithShape="1">
                      <a:blip r:embed="rId4"/>
                      <a:stretch>
                        <a:fillRect l="-295556" t="-197727" r="-393333" b="-495455"/>
                      </a:stretch>
                    </a:blipFill>
                  </a:tcPr>
                </a:tc>
                <a:tc>
                  <a:txBody>
                    <a:bodyPr/>
                    <a:lstStyle/>
                    <a:p>
                      <a:endParaRPr lang="de-DE" sz="1200"/>
                    </a:p>
                  </a:txBody>
                  <a:tcPr marL="81566" marR="81566" marT="36134" marB="36134">
                    <a:blipFill rotWithShape="1">
                      <a:blip r:embed="rId4"/>
                      <a:stretch>
                        <a:fillRect l="-404545" t="-197727" r="-302273" b="-495455"/>
                      </a:stretch>
                    </a:blipFill>
                  </a:tcPr>
                </a:tc>
                <a:tc>
                  <a:txBody>
                    <a:bodyPr/>
                    <a:lstStyle/>
                    <a:p>
                      <a:endParaRPr lang="de-DE" sz="1200"/>
                    </a:p>
                  </a:txBody>
                  <a:tcPr marL="81566" marR="81566" marT="36134" marB="36134">
                    <a:blipFill rotWithShape="1">
                      <a:blip r:embed="rId4"/>
                      <a:stretch>
                        <a:fillRect l="-504545" t="-197727" r="-202273" b="-495455"/>
                      </a:stretch>
                    </a:blipFill>
                  </a:tcPr>
                </a:tc>
                <a:tc>
                  <a:txBody>
                    <a:bodyPr/>
                    <a:lstStyle/>
                    <a:p>
                      <a:endParaRPr lang="de-DE" sz="1200"/>
                    </a:p>
                  </a:txBody>
                  <a:tcPr marL="81566" marR="81566" marT="36134" marB="36134">
                    <a:blipFill rotWithShape="1">
                      <a:blip r:embed="rId4"/>
                      <a:stretch>
                        <a:fillRect l="-591111" t="-197727" r="-97778" b="-495455"/>
                      </a:stretch>
                    </a:blipFill>
                  </a:tcPr>
                </a:tc>
                <a:tc>
                  <a:txBody>
                    <a:bodyPr/>
                    <a:lstStyle/>
                    <a:p>
                      <a:r>
                        <a:rPr lang="cs-CZ" sz="700" b="0" dirty="0" smtClean="0"/>
                        <a:t>...</a:t>
                      </a:r>
                      <a:endParaRPr lang="de-DE" sz="700" b="0" dirty="0"/>
                    </a:p>
                  </a:txBody>
                  <a:tcPr marL="81566" marR="81566" marT="36134" marB="36134"/>
                </a:tc>
              </a:tr>
              <a:tr h="261303">
                <a:tc>
                  <a:txBody>
                    <a:bodyPr/>
                    <a:lstStyle/>
                    <a:p>
                      <a:endParaRPr lang="de-DE" sz="1200"/>
                    </a:p>
                  </a:txBody>
                  <a:tcPr marL="81566" marR="81566" marT="36134" marB="36134">
                    <a:blipFill rotWithShape="1">
                      <a:blip r:embed="rId4"/>
                      <a:stretch>
                        <a:fillRect t="-304651" r="-706818" b="-406977"/>
                      </a:stretch>
                    </a:blipFill>
                  </a:tcPr>
                </a:tc>
                <a:tc>
                  <a:txBody>
                    <a:bodyPr/>
                    <a:lstStyle/>
                    <a:p>
                      <a:endParaRPr lang="de-DE" sz="1200"/>
                    </a:p>
                  </a:txBody>
                  <a:tcPr marL="81566" marR="81566" marT="36134" marB="36134">
                    <a:blipFill rotWithShape="1">
                      <a:blip r:embed="rId4"/>
                      <a:stretch>
                        <a:fillRect l="-97778" t="-304651" r="-591111" b="-406977"/>
                      </a:stretch>
                    </a:blipFill>
                  </a:tcPr>
                </a:tc>
                <a:tc>
                  <a:txBody>
                    <a:bodyPr/>
                    <a:lstStyle/>
                    <a:p>
                      <a:endParaRPr lang="de-DE" sz="1200"/>
                    </a:p>
                  </a:txBody>
                  <a:tcPr marL="81566" marR="81566" marT="36134" marB="36134">
                    <a:blipFill rotWithShape="1">
                      <a:blip r:embed="rId4"/>
                      <a:stretch>
                        <a:fillRect l="-202273" t="-304651" r="-504545" b="-406977"/>
                      </a:stretch>
                    </a:blipFill>
                  </a:tcPr>
                </a:tc>
                <a:tc>
                  <a:txBody>
                    <a:bodyPr/>
                    <a:lstStyle/>
                    <a:p>
                      <a:endParaRPr lang="de-DE" sz="1200"/>
                    </a:p>
                  </a:txBody>
                  <a:tcPr marL="81566" marR="81566" marT="36134" marB="36134">
                    <a:blipFill rotWithShape="1">
                      <a:blip r:embed="rId4"/>
                      <a:stretch>
                        <a:fillRect l="-295556" t="-304651" r="-393333" b="-406977"/>
                      </a:stretch>
                    </a:blipFill>
                  </a:tcPr>
                </a:tc>
                <a:tc>
                  <a:txBody>
                    <a:bodyPr/>
                    <a:lstStyle/>
                    <a:p>
                      <a:endParaRPr lang="de-DE" sz="1200"/>
                    </a:p>
                  </a:txBody>
                  <a:tcPr marL="81566" marR="81566" marT="36134" marB="36134">
                    <a:blipFill rotWithShape="1">
                      <a:blip r:embed="rId4"/>
                      <a:stretch>
                        <a:fillRect l="-404545" t="-304651" r="-302273" b="-406977"/>
                      </a:stretch>
                    </a:blipFill>
                  </a:tcPr>
                </a:tc>
                <a:tc>
                  <a:txBody>
                    <a:bodyPr/>
                    <a:lstStyle/>
                    <a:p>
                      <a:endParaRPr lang="de-DE" sz="1200"/>
                    </a:p>
                  </a:txBody>
                  <a:tcPr marL="81566" marR="81566" marT="36134" marB="36134">
                    <a:blipFill rotWithShape="1">
                      <a:blip r:embed="rId4"/>
                      <a:stretch>
                        <a:fillRect l="-504545" t="-304651" r="-202273" b="-406977"/>
                      </a:stretch>
                    </a:blipFill>
                  </a:tcPr>
                </a:tc>
                <a:tc>
                  <a:txBody>
                    <a:bodyPr/>
                    <a:lstStyle/>
                    <a:p>
                      <a:endParaRPr lang="de-DE" sz="1200"/>
                    </a:p>
                  </a:txBody>
                  <a:tcPr marL="81566" marR="81566" marT="36134" marB="36134">
                    <a:blipFill rotWithShape="1">
                      <a:blip r:embed="rId4"/>
                      <a:stretch>
                        <a:fillRect l="-591111" t="-304651" r="-97778" b="-406977"/>
                      </a:stretch>
                    </a:blipFill>
                  </a:tcPr>
                </a:tc>
                <a:tc>
                  <a:txBody>
                    <a:bodyPr/>
                    <a:lstStyle/>
                    <a:p>
                      <a:r>
                        <a:rPr lang="cs-CZ" sz="700" b="0" dirty="0" smtClean="0"/>
                        <a:t>...</a:t>
                      </a:r>
                      <a:endParaRPr lang="de-DE" sz="700" b="0" dirty="0"/>
                    </a:p>
                  </a:txBody>
                  <a:tcPr marL="81566" marR="81566" marT="36134" marB="36134"/>
                </a:tc>
              </a:tr>
              <a:tr h="261303">
                <a:tc>
                  <a:txBody>
                    <a:bodyPr/>
                    <a:lstStyle/>
                    <a:p>
                      <a:endParaRPr lang="de-DE" sz="1200"/>
                    </a:p>
                  </a:txBody>
                  <a:tcPr marL="81566" marR="81566" marT="36134" marB="36134">
                    <a:blipFill rotWithShape="1">
                      <a:blip r:embed="rId4"/>
                      <a:stretch>
                        <a:fillRect t="-395455" r="-706818" b="-297727"/>
                      </a:stretch>
                    </a:blipFill>
                  </a:tcPr>
                </a:tc>
                <a:tc>
                  <a:txBody>
                    <a:bodyPr/>
                    <a:lstStyle/>
                    <a:p>
                      <a:endParaRPr lang="de-DE" sz="1200"/>
                    </a:p>
                  </a:txBody>
                  <a:tcPr marL="81566" marR="81566" marT="36134" marB="36134">
                    <a:blipFill rotWithShape="1">
                      <a:blip r:embed="rId4"/>
                      <a:stretch>
                        <a:fillRect l="-97778" t="-395455" r="-591111" b="-297727"/>
                      </a:stretch>
                    </a:blipFill>
                  </a:tcPr>
                </a:tc>
                <a:tc>
                  <a:txBody>
                    <a:bodyPr/>
                    <a:lstStyle/>
                    <a:p>
                      <a:endParaRPr lang="de-DE" sz="1200"/>
                    </a:p>
                  </a:txBody>
                  <a:tcPr marL="81566" marR="81566" marT="36134" marB="36134">
                    <a:blipFill rotWithShape="1">
                      <a:blip r:embed="rId4"/>
                      <a:stretch>
                        <a:fillRect l="-202273" t="-395455" r="-504545" b="-297727"/>
                      </a:stretch>
                    </a:blipFill>
                  </a:tcPr>
                </a:tc>
                <a:tc>
                  <a:txBody>
                    <a:bodyPr/>
                    <a:lstStyle/>
                    <a:p>
                      <a:endParaRPr lang="de-DE" sz="1200"/>
                    </a:p>
                  </a:txBody>
                  <a:tcPr marL="81566" marR="81566" marT="36134" marB="36134">
                    <a:blipFill rotWithShape="1">
                      <a:blip r:embed="rId4"/>
                      <a:stretch>
                        <a:fillRect l="-295556" t="-395455" r="-393333" b="-297727"/>
                      </a:stretch>
                    </a:blipFill>
                  </a:tcPr>
                </a:tc>
                <a:tc>
                  <a:txBody>
                    <a:bodyPr/>
                    <a:lstStyle/>
                    <a:p>
                      <a:endParaRPr lang="de-DE" sz="1200"/>
                    </a:p>
                  </a:txBody>
                  <a:tcPr marL="81566" marR="81566" marT="36134" marB="36134">
                    <a:blipFill rotWithShape="1">
                      <a:blip r:embed="rId4"/>
                      <a:stretch>
                        <a:fillRect l="-404545" t="-395455" r="-302273" b="-297727"/>
                      </a:stretch>
                    </a:blipFill>
                  </a:tcPr>
                </a:tc>
                <a:tc>
                  <a:txBody>
                    <a:bodyPr/>
                    <a:lstStyle/>
                    <a:p>
                      <a:endParaRPr lang="de-DE" sz="1200"/>
                    </a:p>
                  </a:txBody>
                  <a:tcPr marL="81566" marR="81566" marT="36134" marB="36134">
                    <a:blipFill rotWithShape="1">
                      <a:blip r:embed="rId4"/>
                      <a:stretch>
                        <a:fillRect l="-504545" t="-395455" r="-202273" b="-297727"/>
                      </a:stretch>
                    </a:blipFill>
                  </a:tcPr>
                </a:tc>
                <a:tc>
                  <a:txBody>
                    <a:bodyPr/>
                    <a:lstStyle/>
                    <a:p>
                      <a:endParaRPr lang="de-DE" sz="1200"/>
                    </a:p>
                  </a:txBody>
                  <a:tcPr marL="81566" marR="81566" marT="36134" marB="36134">
                    <a:blipFill rotWithShape="1">
                      <a:blip r:embed="rId4"/>
                      <a:stretch>
                        <a:fillRect l="-591111" t="-395455" r="-97778" b="-297727"/>
                      </a:stretch>
                    </a:blipFill>
                  </a:tcPr>
                </a:tc>
                <a:tc>
                  <a:txBody>
                    <a:bodyPr/>
                    <a:lstStyle/>
                    <a:p>
                      <a:r>
                        <a:rPr lang="cs-CZ" sz="700" b="0" dirty="0" smtClean="0"/>
                        <a:t>...</a:t>
                      </a:r>
                      <a:endParaRPr lang="de-DE" sz="700" b="0" dirty="0"/>
                    </a:p>
                  </a:txBody>
                  <a:tcPr marL="81566" marR="81566" marT="36134" marB="36134"/>
                </a:tc>
              </a:tr>
              <a:tr h="261303">
                <a:tc>
                  <a:txBody>
                    <a:bodyPr/>
                    <a:lstStyle/>
                    <a:p>
                      <a:endParaRPr lang="de-DE" sz="1200"/>
                    </a:p>
                  </a:txBody>
                  <a:tcPr marL="81566" marR="81566" marT="36134" marB="36134">
                    <a:blipFill rotWithShape="1">
                      <a:blip r:embed="rId4"/>
                      <a:stretch>
                        <a:fillRect t="-506977" r="-706818" b="-204651"/>
                      </a:stretch>
                    </a:blipFill>
                  </a:tcPr>
                </a:tc>
                <a:tc>
                  <a:txBody>
                    <a:bodyPr/>
                    <a:lstStyle/>
                    <a:p>
                      <a:endParaRPr lang="de-DE" sz="1200"/>
                    </a:p>
                  </a:txBody>
                  <a:tcPr marL="81566" marR="81566" marT="36134" marB="36134">
                    <a:blipFill rotWithShape="1">
                      <a:blip r:embed="rId4"/>
                      <a:stretch>
                        <a:fillRect l="-97778" t="-506977" r="-591111" b="-204651"/>
                      </a:stretch>
                    </a:blipFill>
                  </a:tcPr>
                </a:tc>
                <a:tc>
                  <a:txBody>
                    <a:bodyPr/>
                    <a:lstStyle/>
                    <a:p>
                      <a:endParaRPr lang="de-DE" sz="1200"/>
                    </a:p>
                  </a:txBody>
                  <a:tcPr marL="81566" marR="81566" marT="36134" marB="36134">
                    <a:blipFill rotWithShape="1">
                      <a:blip r:embed="rId4"/>
                      <a:stretch>
                        <a:fillRect l="-202273" t="-506977" r="-504545" b="-204651"/>
                      </a:stretch>
                    </a:blipFill>
                  </a:tcPr>
                </a:tc>
                <a:tc>
                  <a:txBody>
                    <a:bodyPr/>
                    <a:lstStyle/>
                    <a:p>
                      <a:endParaRPr lang="de-DE" sz="1200"/>
                    </a:p>
                  </a:txBody>
                  <a:tcPr marL="81566" marR="81566" marT="36134" marB="36134">
                    <a:blipFill rotWithShape="1">
                      <a:blip r:embed="rId4"/>
                      <a:stretch>
                        <a:fillRect l="-295556" t="-506977" r="-393333" b="-204651"/>
                      </a:stretch>
                    </a:blipFill>
                  </a:tcPr>
                </a:tc>
                <a:tc>
                  <a:txBody>
                    <a:bodyPr/>
                    <a:lstStyle/>
                    <a:p>
                      <a:endParaRPr lang="de-DE" sz="1200"/>
                    </a:p>
                  </a:txBody>
                  <a:tcPr marL="81566" marR="81566" marT="36134" marB="36134">
                    <a:blipFill rotWithShape="1">
                      <a:blip r:embed="rId4"/>
                      <a:stretch>
                        <a:fillRect l="-404545" t="-506977" r="-302273" b="-204651"/>
                      </a:stretch>
                    </a:blipFill>
                  </a:tcPr>
                </a:tc>
                <a:tc>
                  <a:txBody>
                    <a:bodyPr/>
                    <a:lstStyle/>
                    <a:p>
                      <a:endParaRPr lang="de-DE" sz="1200"/>
                    </a:p>
                  </a:txBody>
                  <a:tcPr marL="81566" marR="81566" marT="36134" marB="36134">
                    <a:blipFill rotWithShape="1">
                      <a:blip r:embed="rId4"/>
                      <a:stretch>
                        <a:fillRect l="-504545" t="-506977" r="-202273" b="-204651"/>
                      </a:stretch>
                    </a:blipFill>
                  </a:tcPr>
                </a:tc>
                <a:tc>
                  <a:txBody>
                    <a:bodyPr/>
                    <a:lstStyle/>
                    <a:p>
                      <a:endParaRPr lang="de-DE" sz="1200"/>
                    </a:p>
                  </a:txBody>
                  <a:tcPr marL="81566" marR="81566" marT="36134" marB="36134">
                    <a:blipFill rotWithShape="1">
                      <a:blip r:embed="rId4"/>
                      <a:stretch>
                        <a:fillRect l="-591111" t="-506977" r="-97778" b="-204651"/>
                      </a:stretch>
                    </a:blipFill>
                  </a:tcPr>
                </a:tc>
                <a:tc>
                  <a:txBody>
                    <a:bodyPr/>
                    <a:lstStyle/>
                    <a:p>
                      <a:r>
                        <a:rPr lang="cs-CZ" sz="700" b="0" dirty="0" smtClean="0"/>
                        <a:t>...</a:t>
                      </a:r>
                      <a:endParaRPr lang="de-DE" sz="700" b="0" dirty="0"/>
                    </a:p>
                  </a:txBody>
                  <a:tcPr marL="81566" marR="81566" marT="36134" marB="36134"/>
                </a:tc>
              </a:tr>
              <a:tr h="261303">
                <a:tc>
                  <a:txBody>
                    <a:bodyPr/>
                    <a:lstStyle/>
                    <a:p>
                      <a:endParaRPr lang="de-DE" sz="1200"/>
                    </a:p>
                  </a:txBody>
                  <a:tcPr marL="81566" marR="81566" marT="36134" marB="36134">
                    <a:blipFill rotWithShape="1">
                      <a:blip r:embed="rId4"/>
                      <a:stretch>
                        <a:fillRect t="-593182" r="-706818" b="-100000"/>
                      </a:stretch>
                    </a:blipFill>
                  </a:tcPr>
                </a:tc>
                <a:tc>
                  <a:txBody>
                    <a:bodyPr/>
                    <a:lstStyle/>
                    <a:p>
                      <a:endParaRPr lang="de-DE" sz="1200"/>
                    </a:p>
                  </a:txBody>
                  <a:tcPr marL="81566" marR="81566" marT="36134" marB="36134">
                    <a:blipFill rotWithShape="1">
                      <a:blip r:embed="rId4"/>
                      <a:stretch>
                        <a:fillRect l="-97778" t="-593182" r="-591111" b="-100000"/>
                      </a:stretch>
                    </a:blipFill>
                  </a:tcPr>
                </a:tc>
                <a:tc>
                  <a:txBody>
                    <a:bodyPr/>
                    <a:lstStyle/>
                    <a:p>
                      <a:endParaRPr lang="de-DE" sz="1200"/>
                    </a:p>
                  </a:txBody>
                  <a:tcPr marL="81566" marR="81566" marT="36134" marB="36134">
                    <a:blipFill rotWithShape="1">
                      <a:blip r:embed="rId4"/>
                      <a:stretch>
                        <a:fillRect l="-202273" t="-593182" r="-504545" b="-100000"/>
                      </a:stretch>
                    </a:blipFill>
                  </a:tcPr>
                </a:tc>
                <a:tc>
                  <a:txBody>
                    <a:bodyPr/>
                    <a:lstStyle/>
                    <a:p>
                      <a:endParaRPr lang="de-DE" sz="1200"/>
                    </a:p>
                  </a:txBody>
                  <a:tcPr marL="81566" marR="81566" marT="36134" marB="36134">
                    <a:blipFill rotWithShape="1">
                      <a:blip r:embed="rId4"/>
                      <a:stretch>
                        <a:fillRect l="-295556" t="-593182" r="-393333" b="-100000"/>
                      </a:stretch>
                    </a:blipFill>
                  </a:tcPr>
                </a:tc>
                <a:tc>
                  <a:txBody>
                    <a:bodyPr/>
                    <a:lstStyle/>
                    <a:p>
                      <a:endParaRPr lang="de-DE" sz="1200"/>
                    </a:p>
                  </a:txBody>
                  <a:tcPr marL="81566" marR="81566" marT="36134" marB="36134">
                    <a:blipFill rotWithShape="1">
                      <a:blip r:embed="rId4"/>
                      <a:stretch>
                        <a:fillRect l="-404545" t="-593182" r="-302273" b="-100000"/>
                      </a:stretch>
                    </a:blipFill>
                  </a:tcPr>
                </a:tc>
                <a:tc>
                  <a:txBody>
                    <a:bodyPr/>
                    <a:lstStyle/>
                    <a:p>
                      <a:endParaRPr lang="de-DE" sz="1200"/>
                    </a:p>
                  </a:txBody>
                  <a:tcPr marL="81566" marR="81566" marT="36134" marB="36134">
                    <a:blipFill rotWithShape="1">
                      <a:blip r:embed="rId4"/>
                      <a:stretch>
                        <a:fillRect l="-504545" t="-593182" r="-202273" b="-100000"/>
                      </a:stretch>
                    </a:blipFill>
                  </a:tcPr>
                </a:tc>
                <a:tc>
                  <a:txBody>
                    <a:bodyPr/>
                    <a:lstStyle/>
                    <a:p>
                      <a:endParaRPr lang="de-DE" sz="1200"/>
                    </a:p>
                  </a:txBody>
                  <a:tcPr marL="81566" marR="81566" marT="36134" marB="36134">
                    <a:blipFill rotWithShape="1">
                      <a:blip r:embed="rId4"/>
                      <a:stretch>
                        <a:fillRect l="-591111" t="-593182" r="-97778" b="-100000"/>
                      </a:stretch>
                    </a:blipFill>
                  </a:tcPr>
                </a:tc>
                <a:tc>
                  <a:txBody>
                    <a:bodyPr/>
                    <a:lstStyle/>
                    <a:p>
                      <a:r>
                        <a:rPr lang="cs-CZ" sz="700" b="0" dirty="0" smtClean="0"/>
                        <a:t>...</a:t>
                      </a:r>
                      <a:endParaRPr lang="de-DE" sz="700" b="0" dirty="0"/>
                    </a:p>
                  </a:txBody>
                  <a:tcPr marL="81566" marR="81566" marT="36134" marB="36134"/>
                </a:tc>
              </a:tr>
              <a:tr h="261303">
                <a:tc>
                  <a:txBody>
                    <a:bodyPr/>
                    <a:lstStyle/>
                    <a:p>
                      <a:endParaRPr lang="de-DE" sz="1200"/>
                    </a:p>
                  </a:txBody>
                  <a:tcPr marL="81566" marR="81566" marT="36134" marB="36134">
                    <a:blipFill rotWithShape="1">
                      <a:blip r:embed="rId4"/>
                      <a:stretch>
                        <a:fillRect t="-802632" r="-706818" b="-15789"/>
                      </a:stretch>
                    </a:blipFill>
                  </a:tcPr>
                </a:tc>
                <a:tc>
                  <a:txBody>
                    <a:bodyPr/>
                    <a:lstStyle/>
                    <a:p>
                      <a:endParaRPr lang="de-DE" sz="1200"/>
                    </a:p>
                  </a:txBody>
                  <a:tcPr marL="81566" marR="81566" marT="36134" marB="36134">
                    <a:blipFill rotWithShape="1">
                      <a:blip r:embed="rId4"/>
                      <a:stretch>
                        <a:fillRect l="-97778" t="-802632" r="-591111" b="-15789"/>
                      </a:stretch>
                    </a:blipFill>
                  </a:tcPr>
                </a:tc>
                <a:tc>
                  <a:txBody>
                    <a:bodyPr/>
                    <a:lstStyle/>
                    <a:p>
                      <a:endParaRPr lang="de-DE" sz="1200"/>
                    </a:p>
                  </a:txBody>
                  <a:tcPr marL="81566" marR="81566" marT="36134" marB="36134">
                    <a:blipFill rotWithShape="1">
                      <a:blip r:embed="rId4"/>
                      <a:stretch>
                        <a:fillRect l="-202273" t="-802632" r="-504545" b="-15789"/>
                      </a:stretch>
                    </a:blipFill>
                  </a:tcPr>
                </a:tc>
                <a:tc>
                  <a:txBody>
                    <a:bodyPr/>
                    <a:lstStyle/>
                    <a:p>
                      <a:endParaRPr lang="de-DE" sz="1200"/>
                    </a:p>
                  </a:txBody>
                  <a:tcPr marL="81566" marR="81566" marT="36134" marB="36134">
                    <a:blipFill rotWithShape="1">
                      <a:blip r:embed="rId4"/>
                      <a:stretch>
                        <a:fillRect l="-295556" t="-802632" r="-393333" b="-15789"/>
                      </a:stretch>
                    </a:blipFill>
                  </a:tcPr>
                </a:tc>
                <a:tc>
                  <a:txBody>
                    <a:bodyPr/>
                    <a:lstStyle/>
                    <a:p>
                      <a:endParaRPr lang="de-DE" sz="1200"/>
                    </a:p>
                  </a:txBody>
                  <a:tcPr marL="81566" marR="81566" marT="36134" marB="36134">
                    <a:blipFill rotWithShape="1">
                      <a:blip r:embed="rId4"/>
                      <a:stretch>
                        <a:fillRect l="-404545" t="-802632" r="-302273" b="-15789"/>
                      </a:stretch>
                    </a:blipFill>
                  </a:tcPr>
                </a:tc>
                <a:tc>
                  <a:txBody>
                    <a:bodyPr/>
                    <a:lstStyle/>
                    <a:p>
                      <a:endParaRPr lang="de-DE" sz="1200"/>
                    </a:p>
                  </a:txBody>
                  <a:tcPr marL="81566" marR="81566" marT="36134" marB="36134">
                    <a:blipFill rotWithShape="1">
                      <a:blip r:embed="rId4"/>
                      <a:stretch>
                        <a:fillRect l="-504545" t="-802632" r="-202273" b="-15789"/>
                      </a:stretch>
                    </a:blipFill>
                  </a:tcPr>
                </a:tc>
                <a:tc>
                  <a:txBody>
                    <a:bodyPr/>
                    <a:lstStyle/>
                    <a:p>
                      <a:endParaRPr lang="de-DE" sz="1200"/>
                    </a:p>
                  </a:txBody>
                  <a:tcPr marL="81566" marR="81566" marT="36134" marB="36134">
                    <a:blipFill rotWithShape="1">
                      <a:blip r:embed="rId4"/>
                      <a:stretch>
                        <a:fillRect l="-591111" t="-802632" r="-97778" b="-15789"/>
                      </a:stretch>
                    </a:blipFill>
                  </a:tcPr>
                </a:tc>
                <a:tc>
                  <a:txBody>
                    <a:bodyPr/>
                    <a:lstStyle/>
                    <a:p>
                      <a:r>
                        <a:rPr lang="cs-CZ" sz="700" b="0" dirty="0" smtClean="0"/>
                        <a:t>...</a:t>
                      </a:r>
                      <a:endParaRPr lang="de-DE" sz="700" b="0" dirty="0"/>
                    </a:p>
                  </a:txBody>
                  <a:tcPr marL="81566" marR="81566" marT="36134" marB="36134"/>
                </a:tc>
              </a:tr>
            </a:tbl>
          </a:graphicData>
        </a:graphic>
      </p:graphicFrame>
      <p:sp>
        <p:nvSpPr>
          <p:cNvPr id="4" name="Textfeld 3"/>
          <p:cNvSpPr txBox="1">
            <a:spLocks noRot="1" noChangeAspect="1" noMove="1" noResize="1" noEditPoints="1" noAdjustHandles="1" noChangeArrowheads="1" noChangeShapeType="1" noTextEdit="1"/>
          </p:cNvSpPr>
          <p:nvPr/>
        </p:nvSpPr>
        <p:spPr>
          <a:xfrm>
            <a:off x="107504" y="4904069"/>
            <a:ext cx="914400" cy="457200"/>
          </a:xfrm>
          <a:prstGeom prst="rect">
            <a:avLst/>
          </a:prstGeom>
          <a:blipFill rotWithShape="1">
            <a:blip r:embed="rId5" cstate="email">
              <a:extLst>
                <a:ext uri="{28A0092B-C50C-407E-A947-70E740481C1C}">
                  <a14:useLocalDpi xmlns:a14="http://schemas.microsoft.com/office/drawing/2010/main"/>
                </a:ext>
              </a:extLst>
            </a:blip>
            <a:stretch>
              <a:fillRect/>
            </a:stretch>
          </a:blipFill>
        </p:spPr>
        <p:txBody>
          <a:bodyPr/>
          <a:lstStyle/>
          <a:p>
            <a:pPr>
              <a:defRPr/>
            </a:pPr>
            <a:r>
              <a:rPr lang="de-DE">
                <a:noFill/>
                <a:ea typeface="ＭＳ Ｐゴシック" pitchFamily="34" charset="-128"/>
              </a:rPr>
              <a:t> </a:t>
            </a:r>
          </a:p>
        </p:txBody>
      </p:sp>
      <p:sp>
        <p:nvSpPr>
          <p:cNvPr id="8" name="Textfeld 7"/>
          <p:cNvSpPr txBox="1">
            <a:spLocks noRot="1" noChangeAspect="1" noMove="1" noResize="1" noEditPoints="1" noAdjustHandles="1" noChangeArrowheads="1" noChangeShapeType="1" noTextEdit="1"/>
          </p:cNvSpPr>
          <p:nvPr/>
        </p:nvSpPr>
        <p:spPr>
          <a:xfrm>
            <a:off x="3297560" y="4904069"/>
            <a:ext cx="914400" cy="457200"/>
          </a:xfrm>
          <a:prstGeom prst="rect">
            <a:avLst/>
          </a:prstGeom>
          <a:blipFill rotWithShape="1">
            <a:blip r:embed="rId6" cstate="email">
              <a:extLst>
                <a:ext uri="{28A0092B-C50C-407E-A947-70E740481C1C}">
                  <a14:useLocalDpi xmlns:a14="http://schemas.microsoft.com/office/drawing/2010/main"/>
                </a:ext>
              </a:extLst>
            </a:blip>
            <a:stretch>
              <a:fillRect/>
            </a:stretch>
          </a:blipFill>
        </p:spPr>
        <p:txBody>
          <a:bodyPr/>
          <a:lstStyle/>
          <a:p>
            <a:pPr>
              <a:defRPr/>
            </a:pPr>
            <a:r>
              <a:rPr lang="de-DE">
                <a:noFill/>
                <a:ea typeface="ＭＳ Ｐゴシック" pitchFamily="34" charset="-128"/>
              </a:rPr>
              <a:t> </a:t>
            </a:r>
          </a:p>
        </p:txBody>
      </p:sp>
      <p:sp>
        <p:nvSpPr>
          <p:cNvPr id="9" name="TextovéPole 8"/>
          <p:cNvSpPr txBox="1">
            <a:spLocks noRot="1" noChangeAspect="1" noMove="1" noResize="1" noEditPoints="1" noAdjustHandles="1" noChangeArrowheads="1" noChangeShapeType="1" noTextEdit="1"/>
          </p:cNvSpPr>
          <p:nvPr/>
        </p:nvSpPr>
        <p:spPr>
          <a:xfrm>
            <a:off x="6156176" y="4365104"/>
            <a:ext cx="2757800" cy="914400"/>
          </a:xfrm>
          <a:prstGeom prst="rect">
            <a:avLst/>
          </a:prstGeom>
          <a:blipFill rotWithShape="1">
            <a:blip r:embed="rId7" cstate="email">
              <a:extLst>
                <a:ext uri="{28A0092B-C50C-407E-A947-70E740481C1C}">
                  <a14:useLocalDpi xmlns:a14="http://schemas.microsoft.com/office/drawing/2010/main"/>
                </a:ext>
              </a:extLst>
            </a:blip>
            <a:stretch>
              <a:fillRect/>
            </a:stretch>
          </a:blipFill>
        </p:spPr>
        <p:txBody>
          <a:bodyPr/>
          <a:lstStyle/>
          <a:p>
            <a:pPr>
              <a:defRPr/>
            </a:pPr>
            <a:r>
              <a:rPr lang="cs-CZ">
                <a:noFill/>
              </a:rPr>
              <a:t> </a:t>
            </a:r>
          </a:p>
        </p:txBody>
      </p:sp>
      <p:sp>
        <p:nvSpPr>
          <p:cNvPr id="13" name="Titre 1"/>
          <p:cNvSpPr txBox="1">
            <a:spLocks/>
          </p:cNvSpPr>
          <p:nvPr/>
        </p:nvSpPr>
        <p:spPr bwMode="auto">
          <a:xfrm>
            <a:off x="179512" y="-784"/>
            <a:ext cx="8640960"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Quality</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metrics</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for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dynamic</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meshes</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Inhaltsplatzhalter 2"/>
          <p:cNvSpPr>
            <a:spLocks noGrp="1"/>
          </p:cNvSpPr>
          <p:nvPr>
            <p:ph idx="1"/>
          </p:nvPr>
        </p:nvSpPr>
        <p:spPr>
          <a:xfrm>
            <a:off x="395288" y="1124744"/>
            <a:ext cx="8229600" cy="5199856"/>
          </a:xfrm>
        </p:spPr>
        <p:txBody>
          <a:bodyPr/>
          <a:lstStyle/>
          <a:p>
            <a:pPr>
              <a:buNone/>
            </a:pPr>
            <a:r>
              <a:rPr lang="en-US" sz="2800" b="0" kern="1200" dirty="0" smtClean="0">
                <a:solidFill>
                  <a:srgbClr val="C00000"/>
                </a:solidFill>
                <a:latin typeface="Tahoma" pitchFamily="34" charset="0"/>
                <a:ea typeface="Tahoma" pitchFamily="34" charset="0"/>
                <a:cs typeface="Tahoma" pitchFamily="34" charset="0"/>
              </a:rPr>
              <a:t>Ribbon error </a:t>
            </a:r>
            <a:r>
              <a:rPr lang="en-US" b="0" kern="1200" dirty="0" smtClean="0">
                <a:solidFill>
                  <a:schemeClr val="bg2"/>
                </a:solidFill>
                <a:latin typeface="Arial" charset="0"/>
              </a:rPr>
              <a:t>[Jang et al., 2004] </a:t>
            </a:r>
            <a:r>
              <a:rPr lang="en-US" sz="2800" b="0" kern="1200" dirty="0" smtClean="0">
                <a:solidFill>
                  <a:schemeClr val="tx1"/>
                </a:solidFill>
                <a:latin typeface="Tahoma" pitchFamily="34" charset="0"/>
                <a:ea typeface="Tahoma" pitchFamily="34" charset="0"/>
                <a:cs typeface="Tahoma" pitchFamily="34" charset="0"/>
              </a:rPr>
              <a:t>(</a:t>
            </a:r>
            <a:r>
              <a:rPr lang="en-US" sz="2800" b="0" kern="1200" dirty="0" err="1" smtClean="0">
                <a:solidFill>
                  <a:schemeClr val="tx1"/>
                </a:solidFill>
                <a:latin typeface="Tahoma" pitchFamily="34" charset="0"/>
                <a:ea typeface="Tahoma" pitchFamily="34" charset="0"/>
                <a:cs typeface="Tahoma" pitchFamily="34" charset="0"/>
              </a:rPr>
              <a:t>Da</a:t>
            </a:r>
            <a:r>
              <a:rPr lang="en-US" sz="2800" b="0" kern="1200" dirty="0" smtClean="0">
                <a:solidFill>
                  <a:schemeClr val="tx1"/>
                </a:solidFill>
                <a:latin typeface="Tahoma" pitchFamily="34" charset="0"/>
                <a:ea typeface="Tahoma" pitchFamily="34" charset="0"/>
                <a:cs typeface="Tahoma" pitchFamily="34" charset="0"/>
              </a:rPr>
              <a:t> error)</a:t>
            </a:r>
          </a:p>
          <a:p>
            <a:pPr marL="457200" lvl="1">
              <a:spcBef>
                <a:spcPts val="6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Ribbons formed by error vectors</a:t>
            </a:r>
          </a:p>
          <a:p>
            <a:pPr marL="457200" lvl="1">
              <a:spcBef>
                <a:spcPts val="6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Sums areas of all ribbons over all vertices/frames</a:t>
            </a:r>
          </a:p>
          <a:p>
            <a:pPr marL="457200" lvl="1">
              <a:spcBef>
                <a:spcPts val="600"/>
              </a:spcBef>
              <a:buClrTx/>
              <a:buFont typeface="Wingdings" pitchFamily="2" charset="2"/>
              <a:buChar char="§"/>
              <a:defRPr/>
            </a:pPr>
            <a:r>
              <a:rPr lang="en-US" sz="2200" b="0" dirty="0" smtClean="0">
                <a:solidFill>
                  <a:schemeClr val="tx1"/>
                </a:solidFill>
                <a:latin typeface="Tahoma" pitchFamily="34" charset="0"/>
                <a:ea typeface="Tahoma" pitchFamily="34" charset="0"/>
                <a:cs typeface="Tahoma" pitchFamily="34" charset="0"/>
              </a:rPr>
              <a:t>Works with each XYZ coordinate separately</a:t>
            </a:r>
            <a:endParaRPr lang="de-DE" sz="2200" b="0" dirty="0" smtClean="0">
              <a:solidFill>
                <a:schemeClr val="tx1"/>
              </a:solidFill>
              <a:latin typeface="Tahoma" pitchFamily="34" charset="0"/>
              <a:ea typeface="Tahoma" pitchFamily="34" charset="0"/>
              <a:cs typeface="Tahoma" pitchFamily="34" charset="0"/>
            </a:endParaRPr>
          </a:p>
        </p:txBody>
      </p:sp>
      <p:pic>
        <p:nvPicPr>
          <p:cNvPr id="124932" name="Picture 2" descr="C:\Papers\TVCG 2008 STED\trapezoids.ep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63713" y="3686175"/>
            <a:ext cx="5616575" cy="1622425"/>
          </a:xfrm>
          <a:prstGeom prst="rect">
            <a:avLst/>
          </a:prstGeom>
          <a:noFill/>
          <a:ln w="9525">
            <a:noFill/>
            <a:miter lim="800000"/>
            <a:headEnd/>
            <a:tailEnd/>
          </a:ln>
        </p:spPr>
      </p:pic>
      <p:sp>
        <p:nvSpPr>
          <p:cNvPr id="124933" name="Foliennummernplatzhalter 2"/>
          <p:cNvSpPr>
            <a:spLocks noGrp="1"/>
          </p:cNvSpPr>
          <p:nvPr>
            <p:ph type="sldNum" sz="quarter" idx="10"/>
          </p:nvPr>
        </p:nvSpPr>
        <p:spPr>
          <a:noFill/>
        </p:spPr>
        <p:txBody>
          <a:bodyPr/>
          <a:lstStyle/>
          <a:p>
            <a:fld id="{319FE8B0-9F74-41AB-90CE-3CF2763AC9B0}" type="slidenum">
              <a:rPr lang="en-US" smtClean="0"/>
              <a:pPr/>
              <a:t>29</a:t>
            </a:fld>
            <a:endParaRPr lang="en-US" smtClean="0"/>
          </a:p>
        </p:txBody>
      </p:sp>
      <p:sp>
        <p:nvSpPr>
          <p:cNvPr id="3" name="Textfeld 2"/>
          <p:cNvSpPr txBox="1">
            <a:spLocks noRot="1" noChangeAspect="1" noMove="1" noResize="1" noEditPoints="1" noAdjustHandles="1" noChangeArrowheads="1" noChangeShapeType="1" noTextEdit="1"/>
          </p:cNvSpPr>
          <p:nvPr/>
        </p:nvSpPr>
        <p:spPr>
          <a:xfrm>
            <a:off x="2971478" y="3140968"/>
            <a:ext cx="1224136" cy="648072"/>
          </a:xfrm>
          <a:prstGeom prst="rect">
            <a:avLst/>
          </a:prstGeom>
          <a:blipFill rotWithShape="1">
            <a:blip r:embed="rId4" cstate="email">
              <a:extLst>
                <a:ext uri="{28A0092B-C50C-407E-A947-70E740481C1C}">
                  <a14:useLocalDpi xmlns:a14="http://schemas.microsoft.com/office/drawing/2010/main"/>
                </a:ext>
              </a:extLst>
            </a:blip>
            <a:stretch>
              <a:fillRect/>
            </a:stretch>
          </a:blipFill>
        </p:spPr>
        <p:txBody>
          <a:bodyPr/>
          <a:lstStyle/>
          <a:p>
            <a:pPr>
              <a:defRPr/>
            </a:pPr>
            <a:r>
              <a:rPr lang="de-DE">
                <a:noFill/>
                <a:cs typeface="Arial" pitchFamily="34" charset="0"/>
              </a:rPr>
              <a:t> </a:t>
            </a:r>
          </a:p>
        </p:txBody>
      </p:sp>
      <p:sp>
        <p:nvSpPr>
          <p:cNvPr id="4" name="Textfeld 3"/>
          <p:cNvSpPr txBox="1">
            <a:spLocks noRot="1" noChangeAspect="1" noMove="1" noResize="1" noEditPoints="1" noAdjustHandles="1" noChangeArrowheads="1" noChangeShapeType="1" noTextEdit="1"/>
          </p:cNvSpPr>
          <p:nvPr/>
        </p:nvSpPr>
        <p:spPr>
          <a:xfrm>
            <a:off x="6011366" y="3228975"/>
            <a:ext cx="1174105" cy="914400"/>
          </a:xfrm>
          <a:prstGeom prst="rect">
            <a:avLst/>
          </a:prstGeom>
          <a:blipFill rotWithShape="1">
            <a:blip r:embed="rId5" cstate="email">
              <a:extLst>
                <a:ext uri="{28A0092B-C50C-407E-A947-70E740481C1C}">
                  <a14:useLocalDpi xmlns:a14="http://schemas.microsoft.com/office/drawing/2010/main"/>
                </a:ext>
              </a:extLst>
            </a:blip>
            <a:stretch>
              <a:fillRect/>
            </a:stretch>
          </a:blipFill>
        </p:spPr>
        <p:txBody>
          <a:bodyPr/>
          <a:lstStyle/>
          <a:p>
            <a:pPr>
              <a:defRPr/>
            </a:pPr>
            <a:r>
              <a:rPr lang="de-DE">
                <a:noFill/>
                <a:cs typeface="Arial" pitchFamily="34" charset="0"/>
              </a:rPr>
              <a:t> </a:t>
            </a:r>
          </a:p>
        </p:txBody>
      </p:sp>
      <p:cxnSp>
        <p:nvCxnSpPr>
          <p:cNvPr id="6" name="Gerade Verbindung mit Pfeil 5"/>
          <p:cNvCxnSpPr>
            <a:cxnSpLocks noChangeShapeType="1"/>
          </p:cNvCxnSpPr>
          <p:nvPr/>
        </p:nvCxnSpPr>
        <p:spPr bwMode="auto">
          <a:xfrm flipV="1">
            <a:off x="900113" y="5157788"/>
            <a:ext cx="0" cy="792162"/>
          </a:xfrm>
          <a:prstGeom prst="straightConnector1">
            <a:avLst/>
          </a:prstGeom>
          <a:noFill/>
          <a:ln w="9525">
            <a:solidFill>
              <a:schemeClr val="tx1"/>
            </a:solidFill>
            <a:round/>
            <a:headEnd/>
            <a:tailEnd type="arrow" w="med" len="med"/>
          </a:ln>
        </p:spPr>
      </p:cxnSp>
      <p:cxnSp>
        <p:nvCxnSpPr>
          <p:cNvPr id="8" name="Gerade Verbindung mit Pfeil 7"/>
          <p:cNvCxnSpPr>
            <a:cxnSpLocks noChangeShapeType="1"/>
          </p:cNvCxnSpPr>
          <p:nvPr/>
        </p:nvCxnSpPr>
        <p:spPr bwMode="auto">
          <a:xfrm>
            <a:off x="900113" y="5949950"/>
            <a:ext cx="2951162" cy="0"/>
          </a:xfrm>
          <a:prstGeom prst="straightConnector1">
            <a:avLst/>
          </a:prstGeom>
          <a:noFill/>
          <a:ln w="9525">
            <a:solidFill>
              <a:schemeClr val="tx1"/>
            </a:solidFill>
            <a:round/>
            <a:headEnd/>
            <a:tailEnd type="arrow" w="med" len="med"/>
          </a:ln>
        </p:spPr>
      </p:cxnSp>
      <p:cxnSp>
        <p:nvCxnSpPr>
          <p:cNvPr id="10" name="Gerade Verbindung 9"/>
          <p:cNvCxnSpPr>
            <a:cxnSpLocks noChangeShapeType="1"/>
          </p:cNvCxnSpPr>
          <p:nvPr/>
        </p:nvCxnSpPr>
        <p:spPr bwMode="auto">
          <a:xfrm flipV="1">
            <a:off x="2362200" y="5740400"/>
            <a:ext cx="215900" cy="73025"/>
          </a:xfrm>
          <a:prstGeom prst="line">
            <a:avLst/>
          </a:prstGeom>
          <a:noFill/>
          <a:ln w="9525">
            <a:solidFill>
              <a:schemeClr val="tx1"/>
            </a:solidFill>
            <a:round/>
            <a:headEnd/>
            <a:tailEnd/>
          </a:ln>
        </p:spPr>
      </p:cxnSp>
      <p:cxnSp>
        <p:nvCxnSpPr>
          <p:cNvPr id="12" name="Gerade Verbindung 11"/>
          <p:cNvCxnSpPr>
            <a:cxnSpLocks noChangeShapeType="1"/>
          </p:cNvCxnSpPr>
          <p:nvPr/>
        </p:nvCxnSpPr>
        <p:spPr bwMode="auto">
          <a:xfrm>
            <a:off x="2578100" y="5740400"/>
            <a:ext cx="215900" cy="73025"/>
          </a:xfrm>
          <a:prstGeom prst="line">
            <a:avLst/>
          </a:prstGeom>
          <a:noFill/>
          <a:ln w="9525">
            <a:solidFill>
              <a:schemeClr val="tx1"/>
            </a:solidFill>
            <a:round/>
            <a:headEnd/>
            <a:tailEnd/>
          </a:ln>
        </p:spPr>
      </p:cxnSp>
      <p:cxnSp>
        <p:nvCxnSpPr>
          <p:cNvPr id="14" name="Gerade Verbindung 13"/>
          <p:cNvCxnSpPr>
            <a:cxnSpLocks noChangeShapeType="1"/>
          </p:cNvCxnSpPr>
          <p:nvPr/>
        </p:nvCxnSpPr>
        <p:spPr bwMode="auto">
          <a:xfrm flipV="1">
            <a:off x="2794000" y="5740400"/>
            <a:ext cx="215900" cy="73025"/>
          </a:xfrm>
          <a:prstGeom prst="line">
            <a:avLst/>
          </a:prstGeom>
          <a:noFill/>
          <a:ln w="9525">
            <a:solidFill>
              <a:schemeClr val="tx1"/>
            </a:solidFill>
            <a:round/>
            <a:headEnd/>
            <a:tailEnd/>
          </a:ln>
        </p:spPr>
      </p:cxnSp>
      <p:cxnSp>
        <p:nvCxnSpPr>
          <p:cNvPr id="19" name="Gerade Verbindung 18"/>
          <p:cNvCxnSpPr>
            <a:cxnSpLocks noChangeShapeType="1"/>
          </p:cNvCxnSpPr>
          <p:nvPr/>
        </p:nvCxnSpPr>
        <p:spPr bwMode="auto">
          <a:xfrm>
            <a:off x="1547813" y="5661025"/>
            <a:ext cx="215900" cy="71438"/>
          </a:xfrm>
          <a:prstGeom prst="line">
            <a:avLst/>
          </a:prstGeom>
          <a:noFill/>
          <a:ln w="9525">
            <a:solidFill>
              <a:schemeClr val="tx1"/>
            </a:solidFill>
            <a:round/>
            <a:headEnd/>
            <a:tailEnd/>
          </a:ln>
        </p:spPr>
      </p:cxnSp>
      <p:cxnSp>
        <p:nvCxnSpPr>
          <p:cNvPr id="20" name="Gerade Verbindung 19"/>
          <p:cNvCxnSpPr>
            <a:cxnSpLocks noChangeShapeType="1"/>
          </p:cNvCxnSpPr>
          <p:nvPr/>
        </p:nvCxnSpPr>
        <p:spPr bwMode="auto">
          <a:xfrm>
            <a:off x="1762125" y="5732463"/>
            <a:ext cx="215900" cy="73025"/>
          </a:xfrm>
          <a:prstGeom prst="line">
            <a:avLst/>
          </a:prstGeom>
          <a:noFill/>
          <a:ln w="9525">
            <a:solidFill>
              <a:schemeClr val="tx1"/>
            </a:solidFill>
            <a:round/>
            <a:headEnd/>
            <a:tailEnd/>
          </a:ln>
        </p:spPr>
      </p:cxnSp>
      <p:cxnSp>
        <p:nvCxnSpPr>
          <p:cNvPr id="21" name="Gerade Verbindung 20"/>
          <p:cNvCxnSpPr>
            <a:cxnSpLocks noChangeShapeType="1"/>
          </p:cNvCxnSpPr>
          <p:nvPr/>
        </p:nvCxnSpPr>
        <p:spPr bwMode="auto">
          <a:xfrm>
            <a:off x="2166938" y="5740400"/>
            <a:ext cx="215900" cy="73025"/>
          </a:xfrm>
          <a:prstGeom prst="line">
            <a:avLst/>
          </a:prstGeom>
          <a:noFill/>
          <a:ln w="9525">
            <a:solidFill>
              <a:schemeClr val="tx1"/>
            </a:solidFill>
            <a:round/>
            <a:headEnd/>
            <a:tailEnd/>
          </a:ln>
        </p:spPr>
      </p:cxnSp>
      <p:cxnSp>
        <p:nvCxnSpPr>
          <p:cNvPr id="22" name="Gerade Verbindung 21"/>
          <p:cNvCxnSpPr>
            <a:cxnSpLocks noChangeShapeType="1"/>
          </p:cNvCxnSpPr>
          <p:nvPr/>
        </p:nvCxnSpPr>
        <p:spPr bwMode="auto">
          <a:xfrm flipV="1">
            <a:off x="1963738" y="5740400"/>
            <a:ext cx="215900" cy="73025"/>
          </a:xfrm>
          <a:prstGeom prst="line">
            <a:avLst/>
          </a:prstGeom>
          <a:noFill/>
          <a:ln w="9525">
            <a:solidFill>
              <a:schemeClr val="tx1"/>
            </a:solidFill>
            <a:round/>
            <a:headEnd/>
            <a:tailEnd/>
          </a:ln>
        </p:spPr>
      </p:cxnSp>
      <p:cxnSp>
        <p:nvCxnSpPr>
          <p:cNvPr id="23" name="Gerade Verbindung 22"/>
          <p:cNvCxnSpPr>
            <a:cxnSpLocks noChangeShapeType="1"/>
          </p:cNvCxnSpPr>
          <p:nvPr/>
        </p:nvCxnSpPr>
        <p:spPr bwMode="auto">
          <a:xfrm flipV="1">
            <a:off x="900113" y="5661025"/>
            <a:ext cx="215900" cy="71438"/>
          </a:xfrm>
          <a:prstGeom prst="line">
            <a:avLst/>
          </a:prstGeom>
          <a:noFill/>
          <a:ln w="9525">
            <a:solidFill>
              <a:schemeClr val="tx1"/>
            </a:solidFill>
            <a:round/>
            <a:headEnd/>
            <a:tailEnd/>
          </a:ln>
        </p:spPr>
      </p:cxnSp>
      <p:cxnSp>
        <p:nvCxnSpPr>
          <p:cNvPr id="24" name="Gerade Verbindung 23"/>
          <p:cNvCxnSpPr>
            <a:cxnSpLocks noChangeShapeType="1"/>
          </p:cNvCxnSpPr>
          <p:nvPr/>
        </p:nvCxnSpPr>
        <p:spPr bwMode="auto">
          <a:xfrm>
            <a:off x="1116013" y="5661025"/>
            <a:ext cx="215900" cy="71438"/>
          </a:xfrm>
          <a:prstGeom prst="line">
            <a:avLst/>
          </a:prstGeom>
          <a:noFill/>
          <a:ln w="9525">
            <a:solidFill>
              <a:schemeClr val="tx1"/>
            </a:solidFill>
            <a:round/>
            <a:headEnd/>
            <a:tailEnd/>
          </a:ln>
        </p:spPr>
      </p:cxnSp>
      <p:cxnSp>
        <p:nvCxnSpPr>
          <p:cNvPr id="25" name="Gerade Verbindung 24"/>
          <p:cNvCxnSpPr>
            <a:cxnSpLocks noChangeShapeType="1"/>
          </p:cNvCxnSpPr>
          <p:nvPr/>
        </p:nvCxnSpPr>
        <p:spPr bwMode="auto">
          <a:xfrm flipV="1">
            <a:off x="1331913" y="5661025"/>
            <a:ext cx="215900" cy="71438"/>
          </a:xfrm>
          <a:prstGeom prst="line">
            <a:avLst/>
          </a:prstGeom>
          <a:noFill/>
          <a:ln w="9525">
            <a:solidFill>
              <a:schemeClr val="tx1"/>
            </a:solidFill>
            <a:round/>
            <a:headEnd/>
            <a:tailEnd/>
          </a:ln>
        </p:spPr>
      </p:cxnSp>
      <p:cxnSp>
        <p:nvCxnSpPr>
          <p:cNvPr id="26" name="Gerade Verbindung 25"/>
          <p:cNvCxnSpPr>
            <a:cxnSpLocks noChangeShapeType="1"/>
          </p:cNvCxnSpPr>
          <p:nvPr/>
        </p:nvCxnSpPr>
        <p:spPr bwMode="auto">
          <a:xfrm flipV="1">
            <a:off x="3009900" y="5661025"/>
            <a:ext cx="215900" cy="71438"/>
          </a:xfrm>
          <a:prstGeom prst="line">
            <a:avLst/>
          </a:prstGeom>
          <a:noFill/>
          <a:ln w="9525">
            <a:solidFill>
              <a:schemeClr val="tx1"/>
            </a:solidFill>
            <a:round/>
            <a:headEnd/>
            <a:tailEnd/>
          </a:ln>
        </p:spPr>
      </p:cxnSp>
      <p:cxnSp>
        <p:nvCxnSpPr>
          <p:cNvPr id="27" name="Gerade Verbindung mit Pfeil 26"/>
          <p:cNvCxnSpPr>
            <a:cxnSpLocks noChangeShapeType="1"/>
          </p:cNvCxnSpPr>
          <p:nvPr/>
        </p:nvCxnSpPr>
        <p:spPr bwMode="auto">
          <a:xfrm flipV="1">
            <a:off x="4716463" y="5138738"/>
            <a:ext cx="0" cy="792162"/>
          </a:xfrm>
          <a:prstGeom prst="straightConnector1">
            <a:avLst/>
          </a:prstGeom>
          <a:noFill/>
          <a:ln w="9525">
            <a:solidFill>
              <a:schemeClr val="tx1"/>
            </a:solidFill>
            <a:round/>
            <a:headEnd/>
            <a:tailEnd type="arrow" w="med" len="med"/>
          </a:ln>
        </p:spPr>
      </p:cxnSp>
      <p:cxnSp>
        <p:nvCxnSpPr>
          <p:cNvPr id="28" name="Gerade Verbindung mit Pfeil 27"/>
          <p:cNvCxnSpPr>
            <a:cxnSpLocks noChangeShapeType="1"/>
          </p:cNvCxnSpPr>
          <p:nvPr/>
        </p:nvCxnSpPr>
        <p:spPr bwMode="auto">
          <a:xfrm>
            <a:off x="4716463" y="5930900"/>
            <a:ext cx="2951162" cy="0"/>
          </a:xfrm>
          <a:prstGeom prst="straightConnector1">
            <a:avLst/>
          </a:prstGeom>
          <a:noFill/>
          <a:ln w="9525">
            <a:solidFill>
              <a:schemeClr val="tx1"/>
            </a:solidFill>
            <a:round/>
            <a:headEnd/>
            <a:tailEnd type="arrow" w="med" len="med"/>
          </a:ln>
        </p:spPr>
      </p:cxnSp>
      <p:cxnSp>
        <p:nvCxnSpPr>
          <p:cNvPr id="29" name="Gerade Verbindung 28"/>
          <p:cNvCxnSpPr>
            <a:cxnSpLocks noChangeShapeType="1"/>
          </p:cNvCxnSpPr>
          <p:nvPr/>
        </p:nvCxnSpPr>
        <p:spPr bwMode="auto">
          <a:xfrm flipV="1">
            <a:off x="6178550" y="5721350"/>
            <a:ext cx="215900" cy="444500"/>
          </a:xfrm>
          <a:prstGeom prst="line">
            <a:avLst/>
          </a:prstGeom>
          <a:noFill/>
          <a:ln w="9525">
            <a:solidFill>
              <a:schemeClr val="tx1"/>
            </a:solidFill>
            <a:round/>
            <a:headEnd/>
            <a:tailEnd/>
          </a:ln>
        </p:spPr>
      </p:cxnSp>
      <p:cxnSp>
        <p:nvCxnSpPr>
          <p:cNvPr id="30" name="Gerade Verbindung 29"/>
          <p:cNvCxnSpPr>
            <a:cxnSpLocks noChangeShapeType="1"/>
          </p:cNvCxnSpPr>
          <p:nvPr/>
        </p:nvCxnSpPr>
        <p:spPr bwMode="auto">
          <a:xfrm>
            <a:off x="6394450" y="5721350"/>
            <a:ext cx="203200" cy="371475"/>
          </a:xfrm>
          <a:prstGeom prst="line">
            <a:avLst/>
          </a:prstGeom>
          <a:noFill/>
          <a:ln w="9525">
            <a:solidFill>
              <a:schemeClr val="tx1"/>
            </a:solidFill>
            <a:round/>
            <a:headEnd/>
            <a:tailEnd/>
          </a:ln>
        </p:spPr>
      </p:cxnSp>
      <p:cxnSp>
        <p:nvCxnSpPr>
          <p:cNvPr id="31" name="Gerade Verbindung 30"/>
          <p:cNvCxnSpPr>
            <a:cxnSpLocks noChangeShapeType="1"/>
          </p:cNvCxnSpPr>
          <p:nvPr/>
        </p:nvCxnSpPr>
        <p:spPr bwMode="auto">
          <a:xfrm flipV="1">
            <a:off x="6597650" y="5721350"/>
            <a:ext cx="228600" cy="371475"/>
          </a:xfrm>
          <a:prstGeom prst="line">
            <a:avLst/>
          </a:prstGeom>
          <a:noFill/>
          <a:ln w="9525">
            <a:solidFill>
              <a:schemeClr val="tx1"/>
            </a:solidFill>
            <a:round/>
            <a:headEnd/>
            <a:tailEnd/>
          </a:ln>
        </p:spPr>
      </p:cxnSp>
      <p:cxnSp>
        <p:nvCxnSpPr>
          <p:cNvPr id="32" name="Gerade Verbindung 31"/>
          <p:cNvCxnSpPr>
            <a:cxnSpLocks noChangeShapeType="1"/>
          </p:cNvCxnSpPr>
          <p:nvPr/>
        </p:nvCxnSpPr>
        <p:spPr bwMode="auto">
          <a:xfrm flipV="1">
            <a:off x="5364163" y="5553075"/>
            <a:ext cx="214312" cy="684213"/>
          </a:xfrm>
          <a:prstGeom prst="line">
            <a:avLst/>
          </a:prstGeom>
          <a:noFill/>
          <a:ln w="9525">
            <a:solidFill>
              <a:schemeClr val="tx1"/>
            </a:solidFill>
            <a:round/>
            <a:headEnd/>
            <a:tailEnd/>
          </a:ln>
        </p:spPr>
      </p:cxnSp>
      <p:cxnSp>
        <p:nvCxnSpPr>
          <p:cNvPr id="33" name="Gerade Verbindung 32"/>
          <p:cNvCxnSpPr>
            <a:cxnSpLocks noChangeShapeType="1"/>
          </p:cNvCxnSpPr>
          <p:nvPr/>
        </p:nvCxnSpPr>
        <p:spPr bwMode="auto">
          <a:xfrm>
            <a:off x="5578475" y="5553075"/>
            <a:ext cx="201613" cy="468313"/>
          </a:xfrm>
          <a:prstGeom prst="line">
            <a:avLst/>
          </a:prstGeom>
          <a:noFill/>
          <a:ln w="9525">
            <a:solidFill>
              <a:schemeClr val="tx1"/>
            </a:solidFill>
            <a:round/>
            <a:headEnd/>
            <a:tailEnd/>
          </a:ln>
        </p:spPr>
      </p:cxnSp>
      <p:cxnSp>
        <p:nvCxnSpPr>
          <p:cNvPr id="34" name="Gerade Verbindung 33"/>
          <p:cNvCxnSpPr>
            <a:cxnSpLocks noChangeShapeType="1"/>
          </p:cNvCxnSpPr>
          <p:nvPr/>
        </p:nvCxnSpPr>
        <p:spPr bwMode="auto">
          <a:xfrm>
            <a:off x="5983288" y="5721350"/>
            <a:ext cx="195262" cy="444500"/>
          </a:xfrm>
          <a:prstGeom prst="line">
            <a:avLst/>
          </a:prstGeom>
          <a:noFill/>
          <a:ln w="9525">
            <a:solidFill>
              <a:schemeClr val="tx1"/>
            </a:solidFill>
            <a:round/>
            <a:headEnd/>
            <a:tailEnd/>
          </a:ln>
        </p:spPr>
      </p:cxnSp>
      <p:cxnSp>
        <p:nvCxnSpPr>
          <p:cNvPr id="35" name="Gerade Verbindung 34"/>
          <p:cNvCxnSpPr>
            <a:cxnSpLocks noChangeShapeType="1"/>
          </p:cNvCxnSpPr>
          <p:nvPr/>
        </p:nvCxnSpPr>
        <p:spPr bwMode="auto">
          <a:xfrm flipV="1">
            <a:off x="5780088" y="5721350"/>
            <a:ext cx="215900" cy="300038"/>
          </a:xfrm>
          <a:prstGeom prst="line">
            <a:avLst/>
          </a:prstGeom>
          <a:noFill/>
          <a:ln w="9525">
            <a:solidFill>
              <a:schemeClr val="tx1"/>
            </a:solidFill>
            <a:round/>
            <a:headEnd/>
            <a:tailEnd/>
          </a:ln>
        </p:spPr>
      </p:cxnSp>
      <p:cxnSp>
        <p:nvCxnSpPr>
          <p:cNvPr id="36" name="Gerade Verbindung 35"/>
          <p:cNvCxnSpPr>
            <a:cxnSpLocks noChangeShapeType="1"/>
          </p:cNvCxnSpPr>
          <p:nvPr/>
        </p:nvCxnSpPr>
        <p:spPr bwMode="auto">
          <a:xfrm>
            <a:off x="4716463" y="5715000"/>
            <a:ext cx="215900" cy="522288"/>
          </a:xfrm>
          <a:prstGeom prst="line">
            <a:avLst/>
          </a:prstGeom>
          <a:noFill/>
          <a:ln w="9525">
            <a:solidFill>
              <a:schemeClr val="tx1"/>
            </a:solidFill>
            <a:round/>
            <a:headEnd/>
            <a:tailEnd/>
          </a:ln>
        </p:spPr>
      </p:cxnSp>
      <p:cxnSp>
        <p:nvCxnSpPr>
          <p:cNvPr id="37" name="Gerade Verbindung 36"/>
          <p:cNvCxnSpPr>
            <a:cxnSpLocks noChangeShapeType="1"/>
          </p:cNvCxnSpPr>
          <p:nvPr/>
        </p:nvCxnSpPr>
        <p:spPr bwMode="auto">
          <a:xfrm flipV="1">
            <a:off x="4932363" y="5715000"/>
            <a:ext cx="215900" cy="522288"/>
          </a:xfrm>
          <a:prstGeom prst="line">
            <a:avLst/>
          </a:prstGeom>
          <a:noFill/>
          <a:ln w="9525">
            <a:solidFill>
              <a:schemeClr val="tx1"/>
            </a:solidFill>
            <a:round/>
            <a:headEnd/>
            <a:tailEnd/>
          </a:ln>
        </p:spPr>
      </p:cxnSp>
      <p:cxnSp>
        <p:nvCxnSpPr>
          <p:cNvPr id="38" name="Gerade Verbindung 37"/>
          <p:cNvCxnSpPr>
            <a:cxnSpLocks noChangeShapeType="1"/>
          </p:cNvCxnSpPr>
          <p:nvPr/>
        </p:nvCxnSpPr>
        <p:spPr bwMode="auto">
          <a:xfrm>
            <a:off x="5148263" y="5715000"/>
            <a:ext cx="215900" cy="522288"/>
          </a:xfrm>
          <a:prstGeom prst="line">
            <a:avLst/>
          </a:prstGeom>
          <a:noFill/>
          <a:ln w="9525">
            <a:solidFill>
              <a:schemeClr val="tx1"/>
            </a:solidFill>
            <a:round/>
            <a:headEnd/>
            <a:tailEnd/>
          </a:ln>
        </p:spPr>
      </p:cxnSp>
      <p:cxnSp>
        <p:nvCxnSpPr>
          <p:cNvPr id="39" name="Gerade Verbindung 38"/>
          <p:cNvCxnSpPr>
            <a:cxnSpLocks noChangeShapeType="1"/>
          </p:cNvCxnSpPr>
          <p:nvPr/>
        </p:nvCxnSpPr>
        <p:spPr bwMode="auto">
          <a:xfrm>
            <a:off x="6826250" y="5715000"/>
            <a:ext cx="193675" cy="450850"/>
          </a:xfrm>
          <a:prstGeom prst="line">
            <a:avLst/>
          </a:prstGeom>
          <a:noFill/>
          <a:ln w="9525">
            <a:solidFill>
              <a:schemeClr val="tx1"/>
            </a:solidFill>
            <a:round/>
            <a:headEnd/>
            <a:tailEnd/>
          </a:ln>
        </p:spPr>
      </p:cxnSp>
      <p:sp>
        <p:nvSpPr>
          <p:cNvPr id="28685" name="Textfeld 28684"/>
          <p:cNvSpPr txBox="1">
            <a:spLocks noChangeArrowheads="1"/>
          </p:cNvSpPr>
          <p:nvPr/>
        </p:nvSpPr>
        <p:spPr bwMode="auto">
          <a:xfrm>
            <a:off x="7092950" y="5949950"/>
            <a:ext cx="914400" cy="431800"/>
          </a:xfrm>
          <a:prstGeom prst="rect">
            <a:avLst/>
          </a:prstGeom>
          <a:noFill/>
          <a:ln w="9525">
            <a:noFill/>
            <a:miter lim="800000"/>
            <a:headEnd/>
            <a:tailEnd/>
          </a:ln>
        </p:spPr>
        <p:txBody>
          <a:bodyPr wrap="none"/>
          <a:lstStyle/>
          <a:p>
            <a:r>
              <a:rPr lang="de-DE" sz="1400"/>
              <a:t>time</a:t>
            </a:r>
          </a:p>
        </p:txBody>
      </p:sp>
      <p:sp>
        <p:nvSpPr>
          <p:cNvPr id="54" name="Textfeld 53"/>
          <p:cNvSpPr txBox="1">
            <a:spLocks noChangeArrowheads="1"/>
          </p:cNvSpPr>
          <p:nvPr/>
        </p:nvSpPr>
        <p:spPr bwMode="auto">
          <a:xfrm>
            <a:off x="3124200" y="5929313"/>
            <a:ext cx="914400" cy="431800"/>
          </a:xfrm>
          <a:prstGeom prst="rect">
            <a:avLst/>
          </a:prstGeom>
          <a:noFill/>
          <a:ln w="9525">
            <a:noFill/>
            <a:miter lim="800000"/>
            <a:headEnd/>
            <a:tailEnd/>
          </a:ln>
        </p:spPr>
        <p:txBody>
          <a:bodyPr wrap="none"/>
          <a:lstStyle/>
          <a:p>
            <a:r>
              <a:rPr lang="de-DE" sz="1400"/>
              <a:t>time</a:t>
            </a:r>
          </a:p>
        </p:txBody>
      </p:sp>
      <p:sp>
        <p:nvSpPr>
          <p:cNvPr id="28686" name="Textfeld 28685"/>
          <p:cNvSpPr txBox="1">
            <a:spLocks noChangeArrowheads="1"/>
          </p:cNvSpPr>
          <p:nvPr/>
        </p:nvSpPr>
        <p:spPr bwMode="auto">
          <a:xfrm rot="-5400000">
            <a:off x="593725" y="5251450"/>
            <a:ext cx="914400" cy="914400"/>
          </a:xfrm>
          <a:prstGeom prst="rect">
            <a:avLst/>
          </a:prstGeom>
          <a:noFill/>
          <a:ln w="9525">
            <a:noFill/>
            <a:miter lim="800000"/>
            <a:headEnd/>
            <a:tailEnd/>
          </a:ln>
        </p:spPr>
        <p:txBody>
          <a:bodyPr wrap="none"/>
          <a:lstStyle/>
          <a:p>
            <a:r>
              <a:rPr lang="de-DE" sz="1400"/>
              <a:t>X coordinate</a:t>
            </a:r>
          </a:p>
        </p:txBody>
      </p:sp>
      <p:sp>
        <p:nvSpPr>
          <p:cNvPr id="56" name="Textfeld 55"/>
          <p:cNvSpPr txBox="1">
            <a:spLocks noChangeArrowheads="1"/>
          </p:cNvSpPr>
          <p:nvPr/>
        </p:nvSpPr>
        <p:spPr bwMode="auto">
          <a:xfrm rot="-5400000">
            <a:off x="4418013" y="5254625"/>
            <a:ext cx="914400" cy="914400"/>
          </a:xfrm>
          <a:prstGeom prst="rect">
            <a:avLst/>
          </a:prstGeom>
          <a:noFill/>
          <a:ln w="9525">
            <a:noFill/>
            <a:miter lim="800000"/>
            <a:headEnd/>
            <a:tailEnd/>
          </a:ln>
        </p:spPr>
        <p:txBody>
          <a:bodyPr wrap="none"/>
          <a:lstStyle/>
          <a:p>
            <a:r>
              <a:rPr lang="de-DE" sz="1400"/>
              <a:t>X coordinate</a:t>
            </a:r>
          </a:p>
        </p:txBody>
      </p:sp>
      <p:sp>
        <p:nvSpPr>
          <p:cNvPr id="124969"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dirty="0">
                <a:solidFill>
                  <a:schemeClr val="bg1"/>
                </a:solidFill>
                <a:latin typeface="Verdana" pitchFamily="34" charset="0"/>
              </a:rPr>
              <a:t>Perceptual </a:t>
            </a:r>
            <a:r>
              <a:rPr lang="cs-CZ" sz="1200" dirty="0">
                <a:solidFill>
                  <a:schemeClr val="bg1"/>
                </a:solidFill>
                <a:latin typeface="Verdana" pitchFamily="34" charset="0"/>
              </a:rPr>
              <a:t>m</a:t>
            </a:r>
            <a:r>
              <a:rPr lang="it-IT" sz="1200" dirty="0">
                <a:solidFill>
                  <a:schemeClr val="bg1"/>
                </a:solidFill>
                <a:latin typeface="Verdana" pitchFamily="34" charset="0"/>
              </a:rPr>
              <a:t>etrics for </a:t>
            </a:r>
            <a:r>
              <a:rPr lang="cs-CZ" sz="1200" dirty="0">
                <a:solidFill>
                  <a:schemeClr val="bg1"/>
                </a:solidFill>
                <a:latin typeface="Verdana" pitchFamily="34" charset="0"/>
              </a:rPr>
              <a:t>s</a:t>
            </a:r>
            <a:r>
              <a:rPr lang="it-IT" sz="1200" dirty="0">
                <a:solidFill>
                  <a:schemeClr val="bg1"/>
                </a:solidFill>
                <a:latin typeface="Verdana" pitchFamily="34" charset="0"/>
              </a:rPr>
              <a:t>tatic and </a:t>
            </a:r>
            <a:r>
              <a:rPr lang="cs-CZ" sz="1200" dirty="0">
                <a:solidFill>
                  <a:schemeClr val="bg1"/>
                </a:solidFill>
                <a:latin typeface="Verdana" pitchFamily="34" charset="0"/>
              </a:rPr>
              <a:t>dy</a:t>
            </a:r>
            <a:r>
              <a:rPr lang="it-IT" sz="1200" dirty="0">
                <a:solidFill>
                  <a:schemeClr val="bg1"/>
                </a:solidFill>
                <a:latin typeface="Verdana" pitchFamily="34" charset="0"/>
              </a:rPr>
              <a:t>namic </a:t>
            </a:r>
            <a:r>
              <a:rPr lang="cs-CZ" sz="1200" dirty="0">
                <a:solidFill>
                  <a:schemeClr val="bg1"/>
                </a:solidFill>
                <a:latin typeface="Verdana" pitchFamily="34" charset="0"/>
              </a:rPr>
              <a:t>triangle meshes</a:t>
            </a:r>
            <a:endParaRPr lang="it-IT" sz="1200" dirty="0">
              <a:solidFill>
                <a:schemeClr val="bg1"/>
              </a:solidFill>
              <a:latin typeface="Verdana" pitchFamily="34" charset="0"/>
            </a:endParaRPr>
          </a:p>
        </p:txBody>
      </p:sp>
      <p:sp>
        <p:nvSpPr>
          <p:cNvPr id="42" name="Titre 1"/>
          <p:cNvSpPr txBox="1">
            <a:spLocks/>
          </p:cNvSpPr>
          <p:nvPr/>
        </p:nvSpPr>
        <p:spPr bwMode="auto">
          <a:xfrm>
            <a:off x="179512" y="-784"/>
            <a:ext cx="8640960"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Quality</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metrics</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for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dynamic</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meshes</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41" name="ZoneTexte 40"/>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68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68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p:bldP spid="54" grpId="0"/>
      <p:bldP spid="28686"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1259632" y="1052736"/>
            <a:ext cx="2304256" cy="338554"/>
          </a:xfrm>
          <a:prstGeom prst="rect">
            <a:avLst/>
          </a:prstGeom>
          <a:noFill/>
        </p:spPr>
        <p:txBody>
          <a:bodyPr wrap="square" rtlCol="0">
            <a:spAutoFit/>
          </a:bodyPr>
          <a:lstStyle/>
          <a:p>
            <a:r>
              <a:rPr lang="fr-FR" sz="1600" dirty="0" smtClean="0">
                <a:solidFill>
                  <a:srgbClr val="FF0000"/>
                </a:solidFill>
              </a:rPr>
              <a:t>Original</a:t>
            </a:r>
            <a:endParaRPr lang="fr-FR" sz="1600" i="1" dirty="0">
              <a:solidFill>
                <a:srgbClr val="FF0000"/>
              </a:solidFill>
            </a:endParaRPr>
          </a:p>
        </p:txBody>
      </p:sp>
      <p:sp>
        <p:nvSpPr>
          <p:cNvPr id="2" name="Titre 1"/>
          <p:cNvSpPr>
            <a:spLocks noGrp="1"/>
          </p:cNvSpPr>
          <p:nvPr>
            <p:ph type="title"/>
          </p:nvPr>
        </p:nvSpPr>
        <p:spPr>
          <a:xfrm>
            <a:off x="442913" y="15875"/>
            <a:ext cx="7297439" cy="908864"/>
          </a:xfrm>
        </p:spPr>
        <p:txBody>
          <a:bodyPr/>
          <a:lstStyle/>
          <a:p>
            <a:r>
              <a:rPr lang="fr-FR" dirty="0" smtClean="0"/>
              <a:t>Motivation</a:t>
            </a:r>
            <a:endParaRPr lang="fr-FR" dirty="0"/>
          </a:p>
        </p:txBody>
      </p:sp>
      <p:pic>
        <p:nvPicPr>
          <p:cNvPr id="4098" name="Picture 2"/>
          <p:cNvPicPr>
            <a:picLocks noChangeAspect="1" noChangeArrowheads="1"/>
          </p:cNvPicPr>
          <p:nvPr/>
        </p:nvPicPr>
        <p:blipFill>
          <a:blip r:embed="rId3"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108519" y="845244"/>
            <a:ext cx="3960440" cy="3098134"/>
          </a:xfrm>
          <a:prstGeom prst="rect">
            <a:avLst/>
          </a:prstGeom>
          <a:noFill/>
          <a:ln w="9525">
            <a:noFill/>
            <a:miter lim="800000"/>
            <a:headEnd/>
            <a:tailEnd/>
          </a:ln>
        </p:spPr>
      </p:pic>
      <p:grpSp>
        <p:nvGrpSpPr>
          <p:cNvPr id="3" name="Groupe 30"/>
          <p:cNvGrpSpPr/>
          <p:nvPr/>
        </p:nvGrpSpPr>
        <p:grpSpPr>
          <a:xfrm>
            <a:off x="-110393" y="3714218"/>
            <a:ext cx="3962313" cy="3149900"/>
            <a:chOff x="-110393" y="3714218"/>
            <a:chExt cx="3962313" cy="3149900"/>
          </a:xfrm>
        </p:grpSpPr>
        <p:sp>
          <p:nvSpPr>
            <p:cNvPr id="16" name="ZoneTexte 15"/>
            <p:cNvSpPr txBox="1"/>
            <p:nvPr/>
          </p:nvSpPr>
          <p:spPr>
            <a:xfrm>
              <a:off x="971600" y="3714218"/>
              <a:ext cx="2304256" cy="584775"/>
            </a:xfrm>
            <a:prstGeom prst="rect">
              <a:avLst/>
            </a:prstGeom>
            <a:noFill/>
          </p:spPr>
          <p:txBody>
            <a:bodyPr wrap="square" rtlCol="0">
              <a:spAutoFit/>
            </a:bodyPr>
            <a:lstStyle/>
            <a:p>
              <a:r>
                <a:rPr lang="fr-FR" sz="1600" dirty="0" err="1" smtClean="0"/>
                <a:t>Watermarking</a:t>
              </a:r>
              <a:endParaRPr lang="fr-FR" sz="1600" dirty="0" smtClean="0"/>
            </a:p>
            <a:p>
              <a:r>
                <a:rPr lang="fr-FR" sz="1600" i="1" dirty="0" smtClean="0"/>
                <a:t>     Cho et al. 2006</a:t>
              </a:r>
              <a:endParaRPr lang="fr-FR" sz="1600" i="1" dirty="0"/>
            </a:p>
          </p:txBody>
        </p:sp>
        <p:pic>
          <p:nvPicPr>
            <p:cNvPr id="4099" name="Picture 3"/>
            <p:cNvPicPr>
              <a:picLocks noChangeAspect="1" noChangeArrowheads="1"/>
            </p:cNvPicPr>
            <p:nvPr/>
          </p:nvPicPr>
          <p:blipFill>
            <a:blip r:embed="rId4"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110393" y="3764518"/>
              <a:ext cx="3962313" cy="3099600"/>
            </a:xfrm>
            <a:prstGeom prst="rect">
              <a:avLst/>
            </a:prstGeom>
            <a:noFill/>
            <a:ln w="9525">
              <a:noFill/>
              <a:miter lim="800000"/>
              <a:headEnd/>
              <a:tailEnd/>
            </a:ln>
          </p:spPr>
        </p:pic>
      </p:grpSp>
      <p:grpSp>
        <p:nvGrpSpPr>
          <p:cNvPr id="5" name="Groupe 29"/>
          <p:cNvGrpSpPr/>
          <p:nvPr/>
        </p:nvGrpSpPr>
        <p:grpSpPr>
          <a:xfrm>
            <a:off x="5508104" y="3758400"/>
            <a:ext cx="3962313" cy="3099600"/>
            <a:chOff x="5508104" y="3758400"/>
            <a:chExt cx="3962313" cy="3099600"/>
          </a:xfrm>
        </p:grpSpPr>
        <p:sp>
          <p:nvSpPr>
            <p:cNvPr id="15" name="ZoneTexte 14"/>
            <p:cNvSpPr txBox="1"/>
            <p:nvPr/>
          </p:nvSpPr>
          <p:spPr>
            <a:xfrm>
              <a:off x="6777136" y="3837910"/>
              <a:ext cx="2304256" cy="338554"/>
            </a:xfrm>
            <a:prstGeom prst="rect">
              <a:avLst/>
            </a:prstGeom>
            <a:noFill/>
          </p:spPr>
          <p:txBody>
            <a:bodyPr wrap="square" rtlCol="0">
              <a:spAutoFit/>
            </a:bodyPr>
            <a:lstStyle/>
            <a:p>
              <a:r>
                <a:rPr lang="fr-FR" sz="1600" dirty="0" smtClean="0"/>
                <a:t>Noise addition</a:t>
              </a:r>
              <a:endParaRPr lang="fr-FR" sz="1600" i="1" dirty="0"/>
            </a:p>
          </p:txBody>
        </p:sp>
        <p:pic>
          <p:nvPicPr>
            <p:cNvPr id="4100" name="Picture 4"/>
            <p:cNvPicPr>
              <a:picLocks noChangeAspect="1" noChangeArrowheads="1"/>
            </p:cNvPicPr>
            <p:nvPr/>
          </p:nvPicPr>
          <p:blipFill>
            <a:blip r:embed="rId5"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5508104" y="3758400"/>
              <a:ext cx="3962313" cy="3099600"/>
            </a:xfrm>
            <a:prstGeom prst="rect">
              <a:avLst/>
            </a:prstGeom>
            <a:noFill/>
            <a:ln w="9525">
              <a:noFill/>
              <a:miter lim="800000"/>
              <a:headEnd/>
              <a:tailEnd/>
            </a:ln>
          </p:spPr>
        </p:pic>
      </p:grpSp>
      <p:grpSp>
        <p:nvGrpSpPr>
          <p:cNvPr id="6" name="Groupe 31"/>
          <p:cNvGrpSpPr/>
          <p:nvPr/>
        </p:nvGrpSpPr>
        <p:grpSpPr>
          <a:xfrm>
            <a:off x="2727395" y="3705507"/>
            <a:ext cx="3962313" cy="3179877"/>
            <a:chOff x="2727395" y="3705507"/>
            <a:chExt cx="3962313" cy="3179877"/>
          </a:xfrm>
        </p:grpSpPr>
        <p:sp>
          <p:nvSpPr>
            <p:cNvPr id="14" name="ZoneTexte 13"/>
            <p:cNvSpPr txBox="1"/>
            <p:nvPr/>
          </p:nvSpPr>
          <p:spPr>
            <a:xfrm>
              <a:off x="3779912" y="3705507"/>
              <a:ext cx="2304256" cy="830997"/>
            </a:xfrm>
            <a:prstGeom prst="rect">
              <a:avLst/>
            </a:prstGeom>
            <a:noFill/>
          </p:spPr>
          <p:txBody>
            <a:bodyPr wrap="square" rtlCol="0">
              <a:spAutoFit/>
            </a:bodyPr>
            <a:lstStyle/>
            <a:p>
              <a:r>
                <a:rPr lang="fr-FR" sz="1600" dirty="0" smtClean="0"/>
                <a:t>Simplification</a:t>
              </a:r>
            </a:p>
            <a:p>
              <a:r>
                <a:rPr lang="fr-FR" sz="1600" i="1" dirty="0" smtClean="0"/>
                <a:t>     </a:t>
              </a:r>
              <a:r>
                <a:rPr lang="fr-FR" sz="1600" i="1" dirty="0" err="1" smtClean="0"/>
                <a:t>Lindstrom</a:t>
              </a:r>
              <a:r>
                <a:rPr lang="fr-FR" sz="1600" i="1" dirty="0" smtClean="0"/>
                <a:t>, </a:t>
              </a:r>
              <a:r>
                <a:rPr lang="fr-FR" sz="1600" i="1" dirty="0" err="1" smtClean="0"/>
                <a:t>Turk</a:t>
              </a:r>
              <a:r>
                <a:rPr lang="fr-FR" sz="1600" i="1" dirty="0" smtClean="0"/>
                <a:t> 	2000</a:t>
              </a:r>
              <a:endParaRPr lang="fr-FR" sz="1600" i="1" dirty="0"/>
            </a:p>
          </p:txBody>
        </p:sp>
        <p:pic>
          <p:nvPicPr>
            <p:cNvPr id="4101" name="Picture 5"/>
            <p:cNvPicPr>
              <a:picLocks noChangeAspect="1" noChangeArrowheads="1"/>
            </p:cNvPicPr>
            <p:nvPr/>
          </p:nvPicPr>
          <p:blipFill>
            <a:blip r:embed="rId6"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2727395" y="3785784"/>
              <a:ext cx="3962313" cy="3099600"/>
            </a:xfrm>
            <a:prstGeom prst="rect">
              <a:avLst/>
            </a:prstGeom>
            <a:noFill/>
            <a:ln w="9525">
              <a:noFill/>
              <a:miter lim="800000"/>
              <a:headEnd/>
              <a:tailEnd/>
            </a:ln>
          </p:spPr>
        </p:pic>
      </p:grpSp>
      <p:grpSp>
        <p:nvGrpSpPr>
          <p:cNvPr id="7" name="Groupe 27"/>
          <p:cNvGrpSpPr/>
          <p:nvPr/>
        </p:nvGrpSpPr>
        <p:grpSpPr>
          <a:xfrm>
            <a:off x="2843808" y="683985"/>
            <a:ext cx="3962313" cy="3249071"/>
            <a:chOff x="2843808" y="683985"/>
            <a:chExt cx="3962313" cy="3249071"/>
          </a:xfrm>
        </p:grpSpPr>
        <p:sp>
          <p:nvSpPr>
            <p:cNvPr id="11" name="ZoneTexte 10"/>
            <p:cNvSpPr txBox="1"/>
            <p:nvPr/>
          </p:nvSpPr>
          <p:spPr>
            <a:xfrm>
              <a:off x="3779912" y="683985"/>
              <a:ext cx="2304256" cy="584775"/>
            </a:xfrm>
            <a:prstGeom prst="rect">
              <a:avLst/>
            </a:prstGeom>
            <a:noFill/>
          </p:spPr>
          <p:txBody>
            <a:bodyPr wrap="square" rtlCol="0">
              <a:spAutoFit/>
            </a:bodyPr>
            <a:lstStyle/>
            <a:p>
              <a:r>
                <a:rPr lang="fr-FR" sz="1600" dirty="0" err="1" smtClean="0"/>
                <a:t>Watermarking</a:t>
              </a:r>
              <a:endParaRPr lang="fr-FR" sz="1600" dirty="0" smtClean="0"/>
            </a:p>
            <a:p>
              <a:r>
                <a:rPr lang="fr-FR" sz="1600" i="1" dirty="0" smtClean="0"/>
                <a:t>     Wang et al. 2011</a:t>
              </a:r>
              <a:endParaRPr lang="fr-FR" sz="1600" i="1" dirty="0"/>
            </a:p>
          </p:txBody>
        </p:sp>
        <p:pic>
          <p:nvPicPr>
            <p:cNvPr id="4102" name="Picture 6"/>
            <p:cNvPicPr>
              <a:picLocks noChangeAspect="1" noChangeArrowheads="1"/>
            </p:cNvPicPr>
            <p:nvPr/>
          </p:nvPicPr>
          <p:blipFill>
            <a:blip r:embed="rId7"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2843808" y="833456"/>
              <a:ext cx="3962313" cy="3099600"/>
            </a:xfrm>
            <a:prstGeom prst="rect">
              <a:avLst/>
            </a:prstGeom>
            <a:noFill/>
            <a:ln w="9525">
              <a:noFill/>
              <a:miter lim="800000"/>
              <a:headEnd/>
              <a:tailEnd/>
            </a:ln>
          </p:spPr>
        </p:pic>
      </p:grpSp>
      <p:grpSp>
        <p:nvGrpSpPr>
          <p:cNvPr id="8" name="Groupe 28"/>
          <p:cNvGrpSpPr/>
          <p:nvPr/>
        </p:nvGrpSpPr>
        <p:grpSpPr>
          <a:xfrm>
            <a:off x="5578239" y="675274"/>
            <a:ext cx="3962313" cy="3257782"/>
            <a:chOff x="5578239" y="675274"/>
            <a:chExt cx="3962313" cy="3257782"/>
          </a:xfrm>
        </p:grpSpPr>
        <p:sp>
          <p:nvSpPr>
            <p:cNvPr id="13" name="ZoneTexte 12"/>
            <p:cNvSpPr txBox="1"/>
            <p:nvPr/>
          </p:nvSpPr>
          <p:spPr>
            <a:xfrm>
              <a:off x="6777136" y="675274"/>
              <a:ext cx="2304256" cy="584775"/>
            </a:xfrm>
            <a:prstGeom prst="rect">
              <a:avLst/>
            </a:prstGeom>
            <a:noFill/>
          </p:spPr>
          <p:txBody>
            <a:bodyPr wrap="square" rtlCol="0">
              <a:spAutoFit/>
            </a:bodyPr>
            <a:lstStyle/>
            <a:p>
              <a:r>
                <a:rPr lang="fr-FR" sz="1600" dirty="0" err="1" smtClean="0"/>
                <a:t>Smoothing</a:t>
              </a:r>
              <a:endParaRPr lang="fr-FR" sz="1600" dirty="0" smtClean="0"/>
            </a:p>
            <a:p>
              <a:r>
                <a:rPr lang="fr-FR" sz="1600" i="1" dirty="0" smtClean="0"/>
                <a:t>     </a:t>
              </a:r>
              <a:r>
                <a:rPr lang="fr-FR" sz="1600" i="1" dirty="0" err="1" smtClean="0"/>
                <a:t>Taubin</a:t>
              </a:r>
              <a:r>
                <a:rPr lang="fr-FR" sz="1600" i="1" dirty="0" smtClean="0"/>
                <a:t>, 2000</a:t>
              </a:r>
              <a:endParaRPr lang="fr-FR" sz="1600" i="1" dirty="0"/>
            </a:p>
          </p:txBody>
        </p:sp>
        <p:pic>
          <p:nvPicPr>
            <p:cNvPr id="4103" name="Picture 7"/>
            <p:cNvPicPr>
              <a:picLocks noChangeAspect="1" noChangeArrowheads="1"/>
            </p:cNvPicPr>
            <p:nvPr/>
          </p:nvPicPr>
          <p:blipFill>
            <a:blip r:embed="rId8"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5578239" y="833456"/>
              <a:ext cx="3962313" cy="3099600"/>
            </a:xfrm>
            <a:prstGeom prst="rect">
              <a:avLst/>
            </a:prstGeom>
            <a:noFill/>
            <a:ln w="9525">
              <a:noFill/>
              <a:miter lim="800000"/>
              <a:headEnd/>
              <a:tailEnd/>
            </a:ln>
          </p:spPr>
        </p:pic>
      </p:grpSp>
      <p:sp>
        <p:nvSpPr>
          <p:cNvPr id="4" name="Espace réservé du numéro de diapositive 3"/>
          <p:cNvSpPr>
            <a:spLocks noGrp="1"/>
          </p:cNvSpPr>
          <p:nvPr>
            <p:ph type="sldNum" sz="quarter" idx="10"/>
          </p:nvPr>
        </p:nvSpPr>
        <p:spPr>
          <a:xfrm>
            <a:off x="8846691" y="6670055"/>
            <a:ext cx="477837" cy="287337"/>
          </a:xfrm>
        </p:spPr>
        <p:txBody>
          <a:bodyPr/>
          <a:lstStyle/>
          <a:p>
            <a:fld id="{B2D63F90-7796-4D4A-87F6-A66064A689D2}" type="slidenum">
              <a:rPr lang="fr-FR" smtClean="0"/>
              <a:pPr/>
              <a:t>3</a:t>
            </a:fld>
            <a:endParaRPr lang="fr-FR"/>
          </a:p>
        </p:txBody>
      </p:sp>
      <p:sp>
        <p:nvSpPr>
          <p:cNvPr id="23" name="Rectangle à coins arrondis 22"/>
          <p:cNvSpPr/>
          <p:nvPr/>
        </p:nvSpPr>
        <p:spPr>
          <a:xfrm>
            <a:off x="1547664" y="5445224"/>
            <a:ext cx="6264696" cy="1008112"/>
          </a:xfrm>
          <a:prstGeom prst="roundRect">
            <a:avLst/>
          </a:prstGeom>
          <a:solidFill>
            <a:schemeClr val="bg1">
              <a:lumMod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smtClean="0">
                <a:solidFill>
                  <a:srgbClr val="FF0000"/>
                </a:solidFill>
              </a:rPr>
              <a:t>Same</a:t>
            </a:r>
            <a:r>
              <a:rPr lang="fr-FR" sz="2800" dirty="0" smtClean="0">
                <a:solidFill>
                  <a:srgbClr val="FF0000"/>
                </a:solidFill>
              </a:rPr>
              <a:t> Max </a:t>
            </a:r>
            <a:r>
              <a:rPr lang="fr-FR" sz="2800" dirty="0" err="1" smtClean="0">
                <a:solidFill>
                  <a:srgbClr val="FF0000"/>
                </a:solidFill>
              </a:rPr>
              <a:t>Root</a:t>
            </a:r>
            <a:r>
              <a:rPr lang="fr-FR" sz="2800" dirty="0" smtClean="0">
                <a:solidFill>
                  <a:srgbClr val="FF0000"/>
                </a:solidFill>
              </a:rPr>
              <a:t> </a:t>
            </a:r>
            <a:r>
              <a:rPr lang="fr-FR" sz="2800" dirty="0" err="1" smtClean="0">
                <a:solidFill>
                  <a:srgbClr val="FF0000"/>
                </a:solidFill>
              </a:rPr>
              <a:t>Mean</a:t>
            </a:r>
            <a:r>
              <a:rPr lang="fr-FR" sz="2800" dirty="0" smtClean="0">
                <a:solidFill>
                  <a:srgbClr val="FF0000"/>
                </a:solidFill>
              </a:rPr>
              <a:t> Square </a:t>
            </a:r>
            <a:r>
              <a:rPr lang="fr-FR" sz="2800" dirty="0" err="1" smtClean="0">
                <a:solidFill>
                  <a:srgbClr val="FF0000"/>
                </a:solidFill>
              </a:rPr>
              <a:t>Error</a:t>
            </a:r>
            <a:r>
              <a:rPr lang="fr-FR" sz="2800" dirty="0" smtClean="0">
                <a:solidFill>
                  <a:srgbClr val="FF0000"/>
                </a:solidFill>
              </a:rPr>
              <a:t> (1.05 × 10</a:t>
            </a:r>
            <a:r>
              <a:rPr lang="fr-FR" sz="2800" baseline="30000" dirty="0" smtClean="0">
                <a:solidFill>
                  <a:srgbClr val="FF0000"/>
                </a:solidFill>
              </a:rPr>
              <a:t>-3</a:t>
            </a:r>
            <a:r>
              <a:rPr lang="fr-FR" sz="2800" dirty="0" smtClean="0">
                <a:solidFill>
                  <a:srgbClr val="FF0000"/>
                </a:solidFill>
              </a:rPr>
              <a:t>)</a:t>
            </a:r>
            <a:endParaRPr lang="fr-FR" sz="2800" dirty="0">
              <a:solidFill>
                <a:srgbClr val="FF0000"/>
              </a:solidFill>
            </a:endParaRPr>
          </a:p>
        </p:txBody>
      </p:sp>
      <p:sp>
        <p:nvSpPr>
          <p:cNvPr id="22" name="ZoneTexte 21"/>
          <p:cNvSpPr txBox="1"/>
          <p:nvPr/>
        </p:nvSpPr>
        <p:spPr>
          <a:xfrm>
            <a:off x="216024" y="6525344"/>
            <a:ext cx="8388424" cy="338554"/>
          </a:xfrm>
          <a:prstGeom prst="rect">
            <a:avLst/>
          </a:prstGeom>
          <a:noFill/>
        </p:spPr>
        <p:txBody>
          <a:bodyPr wrap="square" rtlCol="0">
            <a:spAutoFit/>
          </a:bodyPr>
          <a:lstStyle/>
          <a:p>
            <a:r>
              <a:rPr lang="fr-FR" sz="1600" dirty="0" smtClean="0">
                <a:solidFill>
                  <a:srgbClr val="FF0000"/>
                </a:solidFill>
                <a:latin typeface="Consolas" pitchFamily="49" charset="0"/>
                <a:cs typeface="Consolas" pitchFamily="49" charset="0"/>
              </a:rPr>
              <a:t>Motivation</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Inhaltsplatzhalter 2"/>
          <p:cNvSpPr>
            <a:spLocks noGrp="1"/>
          </p:cNvSpPr>
          <p:nvPr>
            <p:ph idx="1"/>
          </p:nvPr>
        </p:nvSpPr>
        <p:spPr>
          <a:xfrm>
            <a:off x="395288" y="1398042"/>
            <a:ext cx="8229600" cy="4767262"/>
          </a:xfrm>
        </p:spPr>
        <p:txBody>
          <a:bodyPr/>
          <a:lstStyle/>
          <a:p>
            <a:pPr marL="457200" lvl="1">
              <a:spcBef>
                <a:spcPts val="600"/>
              </a:spcBef>
              <a:buClrTx/>
              <a:buFont typeface="Wingdings" pitchFamily="2" charset="2"/>
              <a:buChar char="§"/>
              <a:defRPr/>
            </a:pPr>
            <a:r>
              <a:rPr lang="en-US" sz="2200" b="0" dirty="0" err="1" smtClean="0">
                <a:solidFill>
                  <a:schemeClr val="tx1"/>
                </a:solidFill>
                <a:latin typeface="Tahoma" pitchFamily="34" charset="0"/>
                <a:ea typeface="Tahoma" pitchFamily="34" charset="0"/>
                <a:cs typeface="Tahoma" pitchFamily="34" charset="0"/>
              </a:rPr>
              <a:t>Spatio</a:t>
            </a:r>
            <a:r>
              <a:rPr lang="en-US" sz="2200" b="0" dirty="0" smtClean="0">
                <a:solidFill>
                  <a:schemeClr val="tx1"/>
                </a:solidFill>
                <a:latin typeface="Tahoma" pitchFamily="34" charset="0"/>
                <a:ea typeface="Tahoma" pitchFamily="34" charset="0"/>
                <a:cs typeface="Tahoma" pitchFamily="34" charset="0"/>
              </a:rPr>
              <a:t>-Temporal Edge Difference</a:t>
            </a:r>
          </a:p>
        </p:txBody>
      </p:sp>
      <p:sp>
        <p:nvSpPr>
          <p:cNvPr id="2" name="Titel 1"/>
          <p:cNvSpPr>
            <a:spLocks noGrp="1"/>
          </p:cNvSpPr>
          <p:nvPr>
            <p:ph type="title"/>
          </p:nvPr>
        </p:nvSpPr>
        <p:spPr>
          <a:xfrm>
            <a:off x="395536" y="749970"/>
            <a:ext cx="6423570" cy="735747"/>
          </a:xfrm>
        </p:spPr>
        <p:txBody>
          <a:bodyPr/>
          <a:lstStyle/>
          <a:p>
            <a:pPr>
              <a:defRPr/>
            </a:pPr>
            <a:r>
              <a:rPr lang="en-US" sz="2800" kern="1200" dirty="0" smtClean="0">
                <a:solidFill>
                  <a:srgbClr val="C00000"/>
                </a:solidFill>
              </a:rPr>
              <a:t>STED error </a:t>
            </a:r>
            <a:r>
              <a:rPr lang="en-US" sz="2400" kern="1200" dirty="0" smtClean="0">
                <a:solidFill>
                  <a:schemeClr val="bg2"/>
                </a:solidFill>
                <a:latin typeface="Arial" charset="0"/>
                <a:ea typeface="+mn-ea"/>
                <a:cs typeface="+mn-cs"/>
              </a:rPr>
              <a:t>[V</a:t>
            </a:r>
            <a:r>
              <a:rPr lang="cs-CZ" sz="2400" kern="1200" dirty="0" smtClean="0">
                <a:solidFill>
                  <a:schemeClr val="bg2"/>
                </a:solidFill>
                <a:latin typeface="Arial" charset="0"/>
                <a:ea typeface="+mn-ea"/>
                <a:cs typeface="+mn-cs"/>
              </a:rPr>
              <a:t>áša and Skala, 2011</a:t>
            </a:r>
            <a:r>
              <a:rPr lang="en-US" sz="2400" kern="1200" dirty="0" smtClean="0">
                <a:solidFill>
                  <a:schemeClr val="bg2"/>
                </a:solidFill>
                <a:latin typeface="Arial" charset="0"/>
                <a:ea typeface="+mn-ea"/>
                <a:cs typeface="+mn-cs"/>
              </a:rPr>
              <a:t>]</a:t>
            </a:r>
            <a:endParaRPr lang="de-DE" sz="2400" kern="1200" dirty="0" smtClean="0">
              <a:solidFill>
                <a:schemeClr val="bg2"/>
              </a:solidFill>
              <a:latin typeface="Arial" charset="0"/>
              <a:ea typeface="+mn-ea"/>
              <a:cs typeface="+mn-cs"/>
            </a:endParaRPr>
          </a:p>
        </p:txBody>
      </p:sp>
      <p:sp>
        <p:nvSpPr>
          <p:cNvPr id="125956" name="Foliennummernplatzhalter 2"/>
          <p:cNvSpPr>
            <a:spLocks noGrp="1"/>
          </p:cNvSpPr>
          <p:nvPr>
            <p:ph type="sldNum" sz="quarter" idx="10"/>
          </p:nvPr>
        </p:nvSpPr>
        <p:spPr>
          <a:noFill/>
        </p:spPr>
        <p:txBody>
          <a:bodyPr/>
          <a:lstStyle/>
          <a:p>
            <a:fld id="{94E1E874-4A82-4368-998E-B5DB5233B42A}" type="slidenum">
              <a:rPr lang="en-US" smtClean="0"/>
              <a:pPr/>
              <a:t>30</a:t>
            </a:fld>
            <a:endParaRPr lang="en-US" smtClean="0"/>
          </a:p>
        </p:txBody>
      </p:sp>
      <p:sp>
        <p:nvSpPr>
          <p:cNvPr id="125957"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a:solidFill>
                  <a:schemeClr val="bg1"/>
                </a:solidFill>
                <a:latin typeface="Verdana" pitchFamily="34" charset="0"/>
              </a:rPr>
              <a:t>Perceptual </a:t>
            </a:r>
            <a:r>
              <a:rPr lang="cs-CZ" sz="1200">
                <a:solidFill>
                  <a:schemeClr val="bg1"/>
                </a:solidFill>
                <a:latin typeface="Verdana" pitchFamily="34" charset="0"/>
              </a:rPr>
              <a:t>m</a:t>
            </a:r>
            <a:r>
              <a:rPr lang="it-IT" sz="1200">
                <a:solidFill>
                  <a:schemeClr val="bg1"/>
                </a:solidFill>
                <a:latin typeface="Verdana" pitchFamily="34" charset="0"/>
              </a:rPr>
              <a:t>etrics for </a:t>
            </a:r>
            <a:r>
              <a:rPr lang="cs-CZ" sz="1200">
                <a:solidFill>
                  <a:schemeClr val="bg1"/>
                </a:solidFill>
                <a:latin typeface="Verdana" pitchFamily="34" charset="0"/>
              </a:rPr>
              <a:t>s</a:t>
            </a:r>
            <a:r>
              <a:rPr lang="it-IT" sz="1200">
                <a:solidFill>
                  <a:schemeClr val="bg1"/>
                </a:solidFill>
                <a:latin typeface="Verdana" pitchFamily="34" charset="0"/>
              </a:rPr>
              <a:t>tatic and </a:t>
            </a:r>
            <a:r>
              <a:rPr lang="cs-CZ" sz="1200">
                <a:solidFill>
                  <a:schemeClr val="bg1"/>
                </a:solidFill>
                <a:latin typeface="Verdana" pitchFamily="34" charset="0"/>
              </a:rPr>
              <a:t>dy</a:t>
            </a:r>
            <a:r>
              <a:rPr lang="it-IT" sz="1200">
                <a:solidFill>
                  <a:schemeClr val="bg1"/>
                </a:solidFill>
                <a:latin typeface="Verdana" pitchFamily="34" charset="0"/>
              </a:rPr>
              <a:t>namic </a:t>
            </a:r>
            <a:r>
              <a:rPr lang="cs-CZ" sz="1200">
                <a:solidFill>
                  <a:schemeClr val="bg1"/>
                </a:solidFill>
                <a:latin typeface="Verdana" pitchFamily="34" charset="0"/>
              </a:rPr>
              <a:t>triangle meshes</a:t>
            </a:r>
            <a:endParaRPr lang="it-IT" sz="1200">
              <a:solidFill>
                <a:schemeClr val="bg1"/>
              </a:solidFill>
              <a:latin typeface="Verdana" pitchFamily="34" charset="0"/>
            </a:endParaRPr>
          </a:p>
        </p:txBody>
      </p:sp>
      <p:sp>
        <p:nvSpPr>
          <p:cNvPr id="8" name="Titre 1"/>
          <p:cNvSpPr txBox="1">
            <a:spLocks/>
          </p:cNvSpPr>
          <p:nvPr/>
        </p:nvSpPr>
        <p:spPr bwMode="auto">
          <a:xfrm>
            <a:off x="179512" y="-784"/>
            <a:ext cx="8640960"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Quality</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metrics</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for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dynamic</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meshes</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10" name="Textplatzhalter 6"/>
          <p:cNvSpPr txBox="1">
            <a:spLocks/>
          </p:cNvSpPr>
          <p:nvPr/>
        </p:nvSpPr>
        <p:spPr bwMode="auto">
          <a:xfrm>
            <a:off x="683568" y="1916832"/>
            <a:ext cx="43180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150000"/>
              <a:tabLst/>
              <a:defRPr/>
            </a:pPr>
            <a:r>
              <a:rPr kumimoji="0" lang="en-US" sz="2400" b="1" i="0" u="none" strike="noStrike" kern="0" cap="none" spc="0" normalizeH="0" baseline="0" noProof="0" dirty="0" smtClean="0">
                <a:ln>
                  <a:noFill/>
                </a:ln>
                <a:solidFill>
                  <a:srgbClr val="009696"/>
                </a:solidFill>
                <a:effectLst/>
                <a:uLnTx/>
                <a:uFillTx/>
                <a:latin typeface="+mn-lt"/>
                <a:ea typeface="+mn-ea"/>
                <a:cs typeface="+mn-cs"/>
              </a:rPr>
              <a:t>Spatial part</a:t>
            </a:r>
            <a:endParaRPr kumimoji="0" lang="de-DE" sz="2400" b="1" i="0" u="none" strike="noStrike" kern="0" cap="none" spc="0" normalizeH="0" baseline="0" noProof="0" dirty="0" smtClean="0">
              <a:ln>
                <a:noFill/>
              </a:ln>
              <a:solidFill>
                <a:srgbClr val="009696"/>
              </a:solidFill>
              <a:effectLst/>
              <a:uLnTx/>
              <a:uFillTx/>
              <a:latin typeface="+mn-lt"/>
              <a:ea typeface="+mn-ea"/>
              <a:cs typeface="+mn-cs"/>
            </a:endParaRPr>
          </a:p>
        </p:txBody>
      </p:sp>
      <p:sp>
        <p:nvSpPr>
          <p:cNvPr id="11" name="Inhaltsplatzhalter 7"/>
          <p:cNvSpPr txBox="1">
            <a:spLocks/>
          </p:cNvSpPr>
          <p:nvPr/>
        </p:nvSpPr>
        <p:spPr>
          <a:xfrm>
            <a:off x="179388" y="2420888"/>
            <a:ext cx="4318000" cy="3951288"/>
          </a:xfrm>
          <a:prstGeom prst="rect">
            <a:avLst/>
          </a:prstGeom>
        </p:spPr>
        <p:txBody>
          <a:bodyPr/>
          <a:lstStyle/>
          <a:p>
            <a:pPr marR="0" lvl="1" indent="-285750" defTabSz="914400" eaLnBrk="1" latinLnBrk="0" hangingPunct="1">
              <a:lnSpc>
                <a:spcPct val="100000"/>
              </a:lnSpc>
              <a:spcBef>
                <a:spcPts val="600"/>
              </a:spcBef>
              <a:buSzPct val="100000"/>
              <a:buFont typeface="Wingdings" pitchFamily="2" charset="2"/>
              <a:buChar char="§"/>
              <a:tabLst/>
              <a:defRPr/>
            </a:pPr>
            <a:r>
              <a:rPr lang="en-US" sz="2200" dirty="0" err="1" smtClean="0">
                <a:latin typeface="Tahoma" pitchFamily="34" charset="0"/>
                <a:ea typeface="Tahoma" pitchFamily="34" charset="0"/>
                <a:cs typeface="Tahoma" pitchFamily="34" charset="0"/>
              </a:rPr>
              <a:t>Relative edge lengths REL</a:t>
            </a:r>
          </a:p>
          <a:p>
            <a:pPr marR="0" lvl="1" indent="-285750" defTabSz="914400" eaLnBrk="1" latinLnBrk="0" hangingPunct="1">
              <a:lnSpc>
                <a:spcPct val="100000"/>
              </a:lnSpc>
              <a:spcBef>
                <a:spcPts val="600"/>
              </a:spcBef>
              <a:buSzPct val="100000"/>
              <a:buFont typeface="Wingdings" pitchFamily="2" charset="2"/>
              <a:buChar char="§"/>
              <a:tabLst/>
              <a:defRPr/>
            </a:pPr>
            <a:r>
              <a:rPr lang="en-US" sz="2200" dirty="0" err="1" smtClean="0">
                <a:latin typeface="Tahoma" pitchFamily="34" charset="0"/>
                <a:ea typeface="Tahoma" pitchFamily="34" charset="0"/>
                <a:cs typeface="Tahoma" pitchFamily="34" charset="0"/>
              </a:rPr>
              <a:t>Std. deviation of REL within topological windows around vertices</a:t>
            </a:r>
          </a:p>
          <a:p>
            <a:pPr marR="0" lvl="1" indent="-285750" defTabSz="914400" eaLnBrk="1" latinLnBrk="0" hangingPunct="1">
              <a:lnSpc>
                <a:spcPct val="100000"/>
              </a:lnSpc>
              <a:spcBef>
                <a:spcPts val="600"/>
              </a:spcBef>
              <a:buSzPct val="100000"/>
              <a:buFont typeface="Wingdings" pitchFamily="2" charset="2"/>
              <a:buChar char="§"/>
              <a:tabLst/>
              <a:defRPr/>
            </a:pPr>
            <a:r>
              <a:rPr lang="en-US" sz="2200" dirty="0" err="1" smtClean="0">
                <a:latin typeface="Tahoma" pitchFamily="34" charset="0"/>
                <a:ea typeface="Tahoma" pitchFamily="34" charset="0"/>
                <a:cs typeface="Tahoma" pitchFamily="34" charset="0"/>
              </a:rPr>
              <a:t>Sum over all frames/vertices</a:t>
            </a:r>
            <a:endParaRPr lang="de-DE" sz="2200" dirty="0" err="1" smtClean="0">
              <a:latin typeface="Tahoma" pitchFamily="34" charset="0"/>
              <a:ea typeface="Tahoma" pitchFamily="34" charset="0"/>
              <a:cs typeface="Tahoma" pitchFamily="34" charset="0"/>
            </a:endParaRPr>
          </a:p>
        </p:txBody>
      </p:sp>
      <p:sp>
        <p:nvSpPr>
          <p:cNvPr id="12" name="Textplatzhalter 8"/>
          <p:cNvSpPr txBox="1">
            <a:spLocks/>
          </p:cNvSpPr>
          <p:nvPr/>
        </p:nvSpPr>
        <p:spPr>
          <a:xfrm>
            <a:off x="5797028" y="1772816"/>
            <a:ext cx="4319588" cy="639762"/>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Pct val="150000"/>
              <a:tabLst/>
              <a:defRPr/>
            </a:pPr>
            <a:r>
              <a:rPr kumimoji="0" lang="en-US" sz="2400" b="1" i="0" u="none" strike="noStrike" kern="0" cap="none" spc="0" normalizeH="0" baseline="0" noProof="0" dirty="0" smtClean="0">
                <a:ln>
                  <a:noFill/>
                </a:ln>
                <a:solidFill>
                  <a:srgbClr val="009696"/>
                </a:solidFill>
                <a:effectLst/>
                <a:uLnTx/>
                <a:uFillTx/>
                <a:latin typeface="+mn-lt"/>
                <a:ea typeface="+mn-ea"/>
                <a:cs typeface="+mn-cs"/>
              </a:rPr>
              <a:t>Temporal part</a:t>
            </a:r>
            <a:endParaRPr kumimoji="0" lang="de-DE" sz="2400" b="1" i="0" u="none" strike="noStrike" kern="0" cap="none" spc="0" normalizeH="0" baseline="0" noProof="0" dirty="0" smtClean="0">
              <a:ln>
                <a:noFill/>
              </a:ln>
              <a:solidFill>
                <a:srgbClr val="009696"/>
              </a:solidFill>
              <a:effectLst/>
              <a:uLnTx/>
              <a:uFillTx/>
              <a:latin typeface="+mn-lt"/>
              <a:ea typeface="+mn-ea"/>
              <a:cs typeface="+mn-cs"/>
            </a:endParaRPr>
          </a:p>
        </p:txBody>
      </p:sp>
      <p:sp>
        <p:nvSpPr>
          <p:cNvPr id="13" name="Inhaltsplatzhalter 9"/>
          <p:cNvSpPr txBox="1">
            <a:spLocks/>
          </p:cNvSpPr>
          <p:nvPr/>
        </p:nvSpPr>
        <p:spPr>
          <a:xfrm>
            <a:off x="4933057" y="2268562"/>
            <a:ext cx="4319588" cy="3951288"/>
          </a:xfrm>
          <a:prstGeom prst="rect">
            <a:avLst/>
          </a:prstGeom>
        </p:spPr>
        <p:txBody>
          <a:bodyPr/>
          <a:lstStyle/>
          <a:p>
            <a:pPr lvl="1" indent="-285750">
              <a:spcBef>
                <a:spcPts val="600"/>
              </a:spcBef>
              <a:buClrTx/>
              <a:buSzPct val="100000"/>
              <a:buFont typeface="Wingdings" pitchFamily="2" charset="2"/>
              <a:buChar char="§"/>
              <a:defRPr/>
            </a:pPr>
            <a:r>
              <a:rPr lang="en-US" sz="2200" dirty="0" smtClean="0">
                <a:latin typeface="Tahoma" pitchFamily="34" charset="0"/>
                <a:ea typeface="Tahoma" pitchFamily="34" charset="0"/>
                <a:cs typeface="Tahoma" pitchFamily="34" charset="0"/>
              </a:rPr>
              <a:t>Length of temporal edges</a:t>
            </a:r>
          </a:p>
          <a:p>
            <a:pPr lvl="2" indent="-285750">
              <a:spcBef>
                <a:spcPts val="600"/>
              </a:spcBef>
              <a:buClr>
                <a:srgbClr val="FF0000"/>
              </a:buClr>
              <a:buSzPct val="100000"/>
              <a:buFont typeface="Wingdings" pitchFamily="2" charset="2"/>
              <a:buChar char="§"/>
              <a:defRPr/>
            </a:pPr>
            <a:r>
              <a:rPr lang="en-US" dirty="0" smtClean="0">
                <a:latin typeface="Tahoma" pitchFamily="34" charset="0"/>
                <a:ea typeface="Tahoma" pitchFamily="34" charset="0"/>
                <a:cs typeface="Tahoma" pitchFamily="34" charset="0"/>
              </a:rPr>
              <a:t>Connects vertex in two subsequent frames</a:t>
            </a:r>
          </a:p>
          <a:p>
            <a:pPr lvl="1" indent="-285750">
              <a:spcBef>
                <a:spcPts val="600"/>
              </a:spcBef>
              <a:buClrTx/>
              <a:buSzPct val="100000"/>
              <a:buFont typeface="Wingdings" pitchFamily="2" charset="2"/>
              <a:buChar char="§"/>
              <a:defRPr/>
            </a:pPr>
            <a:r>
              <a:rPr lang="en-US" sz="2200" dirty="0" smtClean="0">
                <a:latin typeface="Tahoma" pitchFamily="34" charset="0"/>
                <a:ea typeface="Tahoma" pitchFamily="34" charset="0"/>
                <a:cs typeface="Tahoma" pitchFamily="34" charset="0"/>
              </a:rPr>
              <a:t>Difference of the length</a:t>
            </a:r>
          </a:p>
          <a:p>
            <a:pPr lvl="1" indent="-285750">
              <a:spcBef>
                <a:spcPts val="600"/>
              </a:spcBef>
              <a:buClrTx/>
              <a:buSzPct val="100000"/>
              <a:buFont typeface="Wingdings" pitchFamily="2" charset="2"/>
              <a:buChar char="§"/>
              <a:defRPr/>
            </a:pPr>
            <a:r>
              <a:rPr lang="en-US" sz="2200" dirty="0" err="1" smtClean="0">
                <a:latin typeface="Tahoma" pitchFamily="34" charset="0"/>
                <a:ea typeface="Tahoma" pitchFamily="34" charset="0"/>
                <a:cs typeface="Tahoma" pitchFamily="34" charset="0"/>
              </a:rPr>
              <a:t>Weighte</a:t>
            </a:r>
            <a:r>
              <a:rPr lang="cs-CZ" sz="2200" dirty="0" smtClean="0">
                <a:latin typeface="Tahoma" pitchFamily="34" charset="0"/>
                <a:ea typeface="Tahoma" pitchFamily="34" charset="0"/>
                <a:cs typeface="Tahoma" pitchFamily="34" charset="0"/>
              </a:rPr>
              <a:t>d</a:t>
            </a:r>
            <a:r>
              <a:rPr lang="en-US" sz="2200" dirty="0" smtClean="0">
                <a:latin typeface="Tahoma" pitchFamily="34" charset="0"/>
                <a:ea typeface="Tahoma" pitchFamily="34" charset="0"/>
                <a:cs typeface="Tahoma" pitchFamily="34" charset="0"/>
              </a:rPr>
              <a:t> inversely by original vertex speed</a:t>
            </a:r>
          </a:p>
          <a:p>
            <a:pPr lvl="2" indent="-285750">
              <a:spcBef>
                <a:spcPts val="600"/>
              </a:spcBef>
              <a:buClr>
                <a:srgbClr val="FF0000"/>
              </a:buClr>
              <a:buSzPct val="100000"/>
              <a:buFont typeface="Wingdings" pitchFamily="2" charset="2"/>
              <a:buChar char="§"/>
              <a:defRPr/>
            </a:pPr>
            <a:r>
              <a:rPr lang="en-US" dirty="0" smtClean="0">
                <a:latin typeface="Tahoma" pitchFamily="34" charset="0"/>
                <a:ea typeface="Tahoma" pitchFamily="34" charset="0"/>
                <a:cs typeface="Tahoma" pitchFamily="34" charset="0"/>
              </a:rPr>
              <a:t>Temporal artifacts more visible in slow moving areas</a:t>
            </a:r>
            <a:endParaRPr lang="de-DE" dirty="0" smtClean="0">
              <a:latin typeface="Tahoma" pitchFamily="34" charset="0"/>
              <a:ea typeface="Tahoma" pitchFamily="34" charset="0"/>
              <a:cs typeface="Tahoma" pitchFamily="34" charset="0"/>
            </a:endParaRPr>
          </a:p>
        </p:txBody>
      </p:sp>
      <p:grpSp>
        <p:nvGrpSpPr>
          <p:cNvPr id="14" name="Skupina 70"/>
          <p:cNvGrpSpPr>
            <a:grpSpLocks/>
          </p:cNvGrpSpPr>
          <p:nvPr/>
        </p:nvGrpSpPr>
        <p:grpSpPr bwMode="auto">
          <a:xfrm>
            <a:off x="395288" y="4841453"/>
            <a:ext cx="1296987" cy="1295400"/>
            <a:chOff x="251520" y="4149080"/>
            <a:chExt cx="1296144" cy="1296144"/>
          </a:xfrm>
        </p:grpSpPr>
        <p:cxnSp>
          <p:nvCxnSpPr>
            <p:cNvPr id="15" name="Přímá spojnice 12"/>
            <p:cNvCxnSpPr/>
            <p:nvPr/>
          </p:nvCxnSpPr>
          <p:spPr>
            <a:xfrm flipV="1">
              <a:off x="251520" y="4220558"/>
              <a:ext cx="288737" cy="576594"/>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16" name="Přímá spojnice 17"/>
            <p:cNvCxnSpPr/>
            <p:nvPr/>
          </p:nvCxnSpPr>
          <p:spPr>
            <a:xfrm>
              <a:off x="540257" y="4220558"/>
              <a:ext cx="360128" cy="576594"/>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17" name="Přímá spojnice 19"/>
            <p:cNvCxnSpPr/>
            <p:nvPr/>
          </p:nvCxnSpPr>
          <p:spPr>
            <a:xfrm>
              <a:off x="251520" y="4797152"/>
              <a:ext cx="648865" cy="0"/>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18" name="Přímá spojnice 21"/>
            <p:cNvCxnSpPr/>
            <p:nvPr/>
          </p:nvCxnSpPr>
          <p:spPr>
            <a:xfrm flipV="1">
              <a:off x="540257" y="4149080"/>
              <a:ext cx="718670" cy="71478"/>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19" name="Přímá spojnice 23"/>
            <p:cNvCxnSpPr/>
            <p:nvPr/>
          </p:nvCxnSpPr>
          <p:spPr>
            <a:xfrm flipV="1">
              <a:off x="900385" y="4149080"/>
              <a:ext cx="358542" cy="648072"/>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20" name="Přímá spojnice 25"/>
            <p:cNvCxnSpPr/>
            <p:nvPr/>
          </p:nvCxnSpPr>
          <p:spPr>
            <a:xfrm>
              <a:off x="1258927" y="4149080"/>
              <a:ext cx="288737" cy="719550"/>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21" name="Přímá spojnice 27"/>
            <p:cNvCxnSpPr/>
            <p:nvPr/>
          </p:nvCxnSpPr>
          <p:spPr>
            <a:xfrm>
              <a:off x="900385" y="4797152"/>
              <a:ext cx="647279" cy="71478"/>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22" name="Přímá spojnice 30"/>
            <p:cNvCxnSpPr/>
            <p:nvPr/>
          </p:nvCxnSpPr>
          <p:spPr>
            <a:xfrm flipH="1">
              <a:off x="575160" y="4797152"/>
              <a:ext cx="325225" cy="503526"/>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23" name="Přímá spojnice 32"/>
            <p:cNvCxnSpPr/>
            <p:nvPr/>
          </p:nvCxnSpPr>
          <p:spPr>
            <a:xfrm>
              <a:off x="575160" y="5300678"/>
              <a:ext cx="648865" cy="144546"/>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24" name="Přímá spojnice 34"/>
            <p:cNvCxnSpPr/>
            <p:nvPr/>
          </p:nvCxnSpPr>
          <p:spPr>
            <a:xfrm>
              <a:off x="900385" y="4797152"/>
              <a:ext cx="323640" cy="648072"/>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25" name="Přímá spojnice 36"/>
            <p:cNvCxnSpPr/>
            <p:nvPr/>
          </p:nvCxnSpPr>
          <p:spPr>
            <a:xfrm flipH="1" flipV="1">
              <a:off x="251520" y="4797152"/>
              <a:ext cx="323640" cy="503526"/>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cxnSp>
          <p:nvCxnSpPr>
            <p:cNvPr id="26" name="Přímá spojnice 38"/>
            <p:cNvCxnSpPr/>
            <p:nvPr/>
          </p:nvCxnSpPr>
          <p:spPr>
            <a:xfrm flipV="1">
              <a:off x="1224024" y="4868630"/>
              <a:ext cx="323640" cy="576594"/>
            </a:xfrm>
            <a:prstGeom prst="line">
              <a:avLst/>
            </a:prstGeom>
            <a:ln w="25400">
              <a:solidFill>
                <a:srgbClr val="009696"/>
              </a:solidFill>
            </a:ln>
          </p:spPr>
          <p:style>
            <a:lnRef idx="1">
              <a:schemeClr val="accent1"/>
            </a:lnRef>
            <a:fillRef idx="0">
              <a:schemeClr val="accent1"/>
            </a:fillRef>
            <a:effectRef idx="0">
              <a:schemeClr val="accent1"/>
            </a:effectRef>
            <a:fontRef idx="minor">
              <a:schemeClr val="tx1"/>
            </a:fontRef>
          </p:style>
        </p:cxnSp>
      </p:grpSp>
      <p:grpSp>
        <p:nvGrpSpPr>
          <p:cNvPr id="27" name="Skupina 71"/>
          <p:cNvGrpSpPr>
            <a:grpSpLocks/>
          </p:cNvGrpSpPr>
          <p:nvPr/>
        </p:nvGrpSpPr>
        <p:grpSpPr bwMode="auto">
          <a:xfrm>
            <a:off x="3384550" y="4833515"/>
            <a:ext cx="1296988" cy="1295400"/>
            <a:chOff x="1763688" y="4185084"/>
            <a:chExt cx="1296144" cy="1296144"/>
          </a:xfrm>
        </p:grpSpPr>
        <p:cxnSp>
          <p:nvCxnSpPr>
            <p:cNvPr id="28" name="Přímá spojnice 39"/>
            <p:cNvCxnSpPr/>
            <p:nvPr/>
          </p:nvCxnSpPr>
          <p:spPr>
            <a:xfrm flipV="1">
              <a:off x="1763688" y="4256563"/>
              <a:ext cx="288737" cy="5765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Přímá spojnice 40"/>
            <p:cNvCxnSpPr/>
            <p:nvPr/>
          </p:nvCxnSpPr>
          <p:spPr>
            <a:xfrm>
              <a:off x="2052425" y="4256563"/>
              <a:ext cx="521948" cy="3780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Přímá spojnice 41"/>
            <p:cNvCxnSpPr/>
            <p:nvPr/>
          </p:nvCxnSpPr>
          <p:spPr>
            <a:xfrm flipV="1">
              <a:off x="1763688" y="4634605"/>
              <a:ext cx="810685" cy="1985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Přímá spojnice 42"/>
            <p:cNvCxnSpPr/>
            <p:nvPr/>
          </p:nvCxnSpPr>
          <p:spPr>
            <a:xfrm flipV="1">
              <a:off x="2052425" y="4185084"/>
              <a:ext cx="718670" cy="7147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Přímá spojnice 43"/>
            <p:cNvCxnSpPr/>
            <p:nvPr/>
          </p:nvCxnSpPr>
          <p:spPr>
            <a:xfrm flipV="1">
              <a:off x="2574373" y="4185084"/>
              <a:ext cx="196722" cy="44952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Přímá spojnice 44"/>
            <p:cNvCxnSpPr/>
            <p:nvPr/>
          </p:nvCxnSpPr>
          <p:spPr>
            <a:xfrm>
              <a:off x="2771095" y="4185084"/>
              <a:ext cx="288737" cy="7195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Přímá spojnice 45"/>
            <p:cNvCxnSpPr/>
            <p:nvPr/>
          </p:nvCxnSpPr>
          <p:spPr>
            <a:xfrm>
              <a:off x="2574373" y="4634605"/>
              <a:ext cx="485459" cy="27003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Přímá spojnice 46"/>
            <p:cNvCxnSpPr/>
            <p:nvPr/>
          </p:nvCxnSpPr>
          <p:spPr>
            <a:xfrm flipH="1">
              <a:off x="2087327" y="4634605"/>
              <a:ext cx="487046" cy="7020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Přímá spojnice 47"/>
            <p:cNvCxnSpPr/>
            <p:nvPr/>
          </p:nvCxnSpPr>
          <p:spPr>
            <a:xfrm>
              <a:off x="2087327" y="5336683"/>
              <a:ext cx="648865" cy="14454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Přímá spojnice 48"/>
            <p:cNvCxnSpPr/>
            <p:nvPr/>
          </p:nvCxnSpPr>
          <p:spPr>
            <a:xfrm>
              <a:off x="2574373" y="4634605"/>
              <a:ext cx="161820" cy="8466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Přímá spojnice 49"/>
            <p:cNvCxnSpPr/>
            <p:nvPr/>
          </p:nvCxnSpPr>
          <p:spPr>
            <a:xfrm flipH="1" flipV="1">
              <a:off x="1763688" y="4833156"/>
              <a:ext cx="323639" cy="50352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Přímá spojnice 50"/>
            <p:cNvCxnSpPr/>
            <p:nvPr/>
          </p:nvCxnSpPr>
          <p:spPr>
            <a:xfrm flipV="1">
              <a:off x="2736193" y="4904635"/>
              <a:ext cx="323639" cy="576593"/>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0" name="Skupina 69"/>
          <p:cNvGrpSpPr>
            <a:grpSpLocks/>
          </p:cNvGrpSpPr>
          <p:nvPr/>
        </p:nvGrpSpPr>
        <p:grpSpPr bwMode="auto">
          <a:xfrm>
            <a:off x="1908175" y="4804940"/>
            <a:ext cx="1358900" cy="1360488"/>
            <a:chOff x="763960" y="4301480"/>
            <a:chExt cx="1296144" cy="1296144"/>
          </a:xfrm>
        </p:grpSpPr>
        <p:cxnSp>
          <p:nvCxnSpPr>
            <p:cNvPr id="41" name="Přímá spojnice 57"/>
            <p:cNvCxnSpPr/>
            <p:nvPr/>
          </p:nvCxnSpPr>
          <p:spPr>
            <a:xfrm flipV="1">
              <a:off x="763960" y="4374076"/>
              <a:ext cx="287696" cy="5762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Přímá spojnice 58"/>
            <p:cNvCxnSpPr/>
            <p:nvPr/>
          </p:nvCxnSpPr>
          <p:spPr>
            <a:xfrm>
              <a:off x="1051656" y="4374076"/>
              <a:ext cx="360376" cy="5762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3" name="Přímá spojnice 59"/>
            <p:cNvCxnSpPr/>
            <p:nvPr/>
          </p:nvCxnSpPr>
          <p:spPr>
            <a:xfrm>
              <a:off x="763960" y="4950308"/>
              <a:ext cx="64807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Přímá spojnice 60"/>
            <p:cNvCxnSpPr/>
            <p:nvPr/>
          </p:nvCxnSpPr>
          <p:spPr>
            <a:xfrm flipV="1">
              <a:off x="1051656" y="4301480"/>
              <a:ext cx="720753" cy="7259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Přímá spojnice 61"/>
            <p:cNvCxnSpPr/>
            <p:nvPr/>
          </p:nvCxnSpPr>
          <p:spPr>
            <a:xfrm flipV="1">
              <a:off x="1412032" y="4301480"/>
              <a:ext cx="360376" cy="64882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Přímá spojnice 62"/>
            <p:cNvCxnSpPr/>
            <p:nvPr/>
          </p:nvCxnSpPr>
          <p:spPr>
            <a:xfrm>
              <a:off x="1772408" y="4301480"/>
              <a:ext cx="287696" cy="71991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 name="Přímá spojnice 63"/>
            <p:cNvCxnSpPr/>
            <p:nvPr/>
          </p:nvCxnSpPr>
          <p:spPr>
            <a:xfrm>
              <a:off x="1412032" y="4950308"/>
              <a:ext cx="648072" cy="7108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Přímá spojnice 64"/>
            <p:cNvCxnSpPr/>
            <p:nvPr/>
          </p:nvCxnSpPr>
          <p:spPr>
            <a:xfrm flipH="1">
              <a:off x="1087996" y="4950308"/>
              <a:ext cx="324036" cy="50363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Přímá spojnice 65"/>
            <p:cNvCxnSpPr/>
            <p:nvPr/>
          </p:nvCxnSpPr>
          <p:spPr>
            <a:xfrm>
              <a:off x="1087996" y="5453944"/>
              <a:ext cx="648072" cy="1436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Přímá spojnice 66"/>
            <p:cNvCxnSpPr/>
            <p:nvPr/>
          </p:nvCxnSpPr>
          <p:spPr>
            <a:xfrm>
              <a:off x="1412032" y="4950308"/>
              <a:ext cx="324036" cy="64731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Přímá spojnice 67"/>
            <p:cNvCxnSpPr/>
            <p:nvPr/>
          </p:nvCxnSpPr>
          <p:spPr>
            <a:xfrm flipH="1" flipV="1">
              <a:off x="763960" y="4950308"/>
              <a:ext cx="324036" cy="50363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Přímá spojnice 68"/>
            <p:cNvCxnSpPr/>
            <p:nvPr/>
          </p:nvCxnSpPr>
          <p:spPr>
            <a:xfrm flipV="1">
              <a:off x="1736068" y="5021392"/>
              <a:ext cx="324036" cy="576232"/>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5" name="Groupe 84"/>
          <p:cNvGrpSpPr/>
          <p:nvPr/>
        </p:nvGrpSpPr>
        <p:grpSpPr>
          <a:xfrm>
            <a:off x="5530031" y="4891236"/>
            <a:ext cx="3146425" cy="1562100"/>
            <a:chOff x="5530031" y="4891236"/>
            <a:chExt cx="3146425" cy="1562100"/>
          </a:xfrm>
        </p:grpSpPr>
        <p:cxnSp>
          <p:nvCxnSpPr>
            <p:cNvPr id="53" name="Gerade Verbindung 7"/>
            <p:cNvCxnSpPr>
              <a:cxnSpLocks noChangeShapeType="1"/>
            </p:cNvCxnSpPr>
            <p:nvPr/>
          </p:nvCxnSpPr>
          <p:spPr bwMode="auto">
            <a:xfrm flipV="1">
              <a:off x="6372994" y="5561161"/>
              <a:ext cx="287337" cy="260350"/>
            </a:xfrm>
            <a:prstGeom prst="line">
              <a:avLst/>
            </a:prstGeom>
            <a:noFill/>
            <a:ln w="9525">
              <a:solidFill>
                <a:schemeClr val="tx1"/>
              </a:solidFill>
              <a:round/>
              <a:headEnd/>
              <a:tailEnd/>
            </a:ln>
          </p:spPr>
        </p:cxnSp>
        <p:cxnSp>
          <p:nvCxnSpPr>
            <p:cNvPr id="54" name="Gerade Verbindung 9"/>
            <p:cNvCxnSpPr>
              <a:cxnSpLocks noChangeShapeType="1"/>
            </p:cNvCxnSpPr>
            <p:nvPr/>
          </p:nvCxnSpPr>
          <p:spPr bwMode="auto">
            <a:xfrm>
              <a:off x="6660331" y="5553223"/>
              <a:ext cx="360363" cy="331788"/>
            </a:xfrm>
            <a:prstGeom prst="line">
              <a:avLst/>
            </a:prstGeom>
            <a:noFill/>
            <a:ln w="9525">
              <a:solidFill>
                <a:schemeClr val="tx1"/>
              </a:solidFill>
              <a:round/>
              <a:headEnd/>
              <a:tailEnd/>
            </a:ln>
          </p:spPr>
        </p:cxnSp>
        <p:cxnSp>
          <p:nvCxnSpPr>
            <p:cNvPr id="55" name="Gerade Verbindung 11"/>
            <p:cNvCxnSpPr>
              <a:cxnSpLocks noChangeShapeType="1"/>
            </p:cNvCxnSpPr>
            <p:nvPr/>
          </p:nvCxnSpPr>
          <p:spPr bwMode="auto">
            <a:xfrm>
              <a:off x="6372994" y="5821511"/>
              <a:ext cx="647700" cy="63500"/>
            </a:xfrm>
            <a:prstGeom prst="line">
              <a:avLst/>
            </a:prstGeom>
            <a:noFill/>
            <a:ln w="9525">
              <a:solidFill>
                <a:schemeClr val="tx1"/>
              </a:solidFill>
              <a:round/>
              <a:headEnd/>
              <a:tailEnd/>
            </a:ln>
          </p:spPr>
        </p:cxnSp>
        <p:cxnSp>
          <p:nvCxnSpPr>
            <p:cNvPr id="56" name="Gerade Verbindung 56"/>
            <p:cNvCxnSpPr>
              <a:cxnSpLocks noChangeShapeType="1"/>
            </p:cNvCxnSpPr>
            <p:nvPr/>
          </p:nvCxnSpPr>
          <p:spPr bwMode="auto">
            <a:xfrm flipV="1">
              <a:off x="6380931" y="5983436"/>
              <a:ext cx="287338" cy="260350"/>
            </a:xfrm>
            <a:prstGeom prst="line">
              <a:avLst/>
            </a:prstGeom>
            <a:noFill/>
            <a:ln w="9525">
              <a:solidFill>
                <a:schemeClr val="tx1"/>
              </a:solidFill>
              <a:round/>
              <a:headEnd/>
              <a:tailEnd/>
            </a:ln>
          </p:spPr>
        </p:cxnSp>
        <p:cxnSp>
          <p:nvCxnSpPr>
            <p:cNvPr id="57" name="Gerade Verbindung 57"/>
            <p:cNvCxnSpPr>
              <a:cxnSpLocks noChangeShapeType="1"/>
            </p:cNvCxnSpPr>
            <p:nvPr/>
          </p:nvCxnSpPr>
          <p:spPr bwMode="auto">
            <a:xfrm>
              <a:off x="6668269" y="5975498"/>
              <a:ext cx="360362" cy="331788"/>
            </a:xfrm>
            <a:prstGeom prst="line">
              <a:avLst/>
            </a:prstGeom>
            <a:noFill/>
            <a:ln w="9525">
              <a:solidFill>
                <a:schemeClr val="tx1"/>
              </a:solidFill>
              <a:round/>
              <a:headEnd/>
              <a:tailEnd/>
            </a:ln>
          </p:spPr>
        </p:cxnSp>
        <p:cxnSp>
          <p:nvCxnSpPr>
            <p:cNvPr id="58" name="Gerade Verbindung 58"/>
            <p:cNvCxnSpPr>
              <a:cxnSpLocks noChangeShapeType="1"/>
            </p:cNvCxnSpPr>
            <p:nvPr/>
          </p:nvCxnSpPr>
          <p:spPr bwMode="auto">
            <a:xfrm>
              <a:off x="6380931" y="6243786"/>
              <a:ext cx="647700" cy="63500"/>
            </a:xfrm>
            <a:prstGeom prst="line">
              <a:avLst/>
            </a:prstGeom>
            <a:noFill/>
            <a:ln w="9525">
              <a:solidFill>
                <a:schemeClr val="tx1"/>
              </a:solidFill>
              <a:round/>
              <a:headEnd/>
              <a:tailEnd/>
            </a:ln>
          </p:spPr>
        </p:cxnSp>
        <p:cxnSp>
          <p:nvCxnSpPr>
            <p:cNvPr id="59" name="Gerade Verbindung 59"/>
            <p:cNvCxnSpPr>
              <a:cxnSpLocks noChangeShapeType="1"/>
            </p:cNvCxnSpPr>
            <p:nvPr/>
          </p:nvCxnSpPr>
          <p:spPr bwMode="auto">
            <a:xfrm flipV="1">
              <a:off x="6369819" y="5165873"/>
              <a:ext cx="287337" cy="260350"/>
            </a:xfrm>
            <a:prstGeom prst="line">
              <a:avLst/>
            </a:prstGeom>
            <a:noFill/>
            <a:ln w="9525">
              <a:solidFill>
                <a:schemeClr val="tx1"/>
              </a:solidFill>
              <a:round/>
              <a:headEnd/>
              <a:tailEnd/>
            </a:ln>
          </p:spPr>
        </p:cxnSp>
        <p:cxnSp>
          <p:nvCxnSpPr>
            <p:cNvPr id="60" name="Gerade Verbindung 60"/>
            <p:cNvCxnSpPr>
              <a:cxnSpLocks noChangeShapeType="1"/>
            </p:cNvCxnSpPr>
            <p:nvPr/>
          </p:nvCxnSpPr>
          <p:spPr bwMode="auto">
            <a:xfrm>
              <a:off x="6657156" y="5157936"/>
              <a:ext cx="360363" cy="331787"/>
            </a:xfrm>
            <a:prstGeom prst="line">
              <a:avLst/>
            </a:prstGeom>
            <a:noFill/>
            <a:ln w="9525">
              <a:solidFill>
                <a:schemeClr val="tx1"/>
              </a:solidFill>
              <a:round/>
              <a:headEnd/>
              <a:tailEnd/>
            </a:ln>
          </p:spPr>
        </p:cxnSp>
        <p:cxnSp>
          <p:nvCxnSpPr>
            <p:cNvPr id="61" name="Gerade Verbindung 61"/>
            <p:cNvCxnSpPr>
              <a:cxnSpLocks noChangeShapeType="1"/>
            </p:cNvCxnSpPr>
            <p:nvPr/>
          </p:nvCxnSpPr>
          <p:spPr bwMode="auto">
            <a:xfrm>
              <a:off x="6369819" y="5426223"/>
              <a:ext cx="647700" cy="63500"/>
            </a:xfrm>
            <a:prstGeom prst="line">
              <a:avLst/>
            </a:prstGeom>
            <a:noFill/>
            <a:ln w="9525">
              <a:solidFill>
                <a:schemeClr val="tx1"/>
              </a:solidFill>
              <a:round/>
              <a:headEnd/>
              <a:tailEnd/>
            </a:ln>
          </p:spPr>
        </p:cxnSp>
        <p:cxnSp>
          <p:nvCxnSpPr>
            <p:cNvPr id="62" name="Gerade Verbindung 62"/>
            <p:cNvCxnSpPr>
              <a:cxnSpLocks noChangeShapeType="1"/>
            </p:cNvCxnSpPr>
            <p:nvPr/>
          </p:nvCxnSpPr>
          <p:spPr bwMode="auto">
            <a:xfrm flipV="1">
              <a:off x="8028756" y="5548461"/>
              <a:ext cx="287338" cy="260350"/>
            </a:xfrm>
            <a:prstGeom prst="line">
              <a:avLst/>
            </a:prstGeom>
            <a:noFill/>
            <a:ln w="9525">
              <a:solidFill>
                <a:schemeClr val="tx1"/>
              </a:solidFill>
              <a:round/>
              <a:headEnd/>
              <a:tailEnd/>
            </a:ln>
          </p:spPr>
        </p:cxnSp>
        <p:cxnSp>
          <p:nvCxnSpPr>
            <p:cNvPr id="63" name="Gerade Verbindung 63"/>
            <p:cNvCxnSpPr>
              <a:cxnSpLocks noChangeShapeType="1"/>
            </p:cNvCxnSpPr>
            <p:nvPr/>
          </p:nvCxnSpPr>
          <p:spPr bwMode="auto">
            <a:xfrm>
              <a:off x="8316094" y="5538936"/>
              <a:ext cx="360362" cy="333375"/>
            </a:xfrm>
            <a:prstGeom prst="line">
              <a:avLst/>
            </a:prstGeom>
            <a:noFill/>
            <a:ln w="9525">
              <a:solidFill>
                <a:schemeClr val="tx1"/>
              </a:solidFill>
              <a:round/>
              <a:headEnd/>
              <a:tailEnd/>
            </a:ln>
          </p:spPr>
        </p:cxnSp>
        <p:cxnSp>
          <p:nvCxnSpPr>
            <p:cNvPr id="64" name="Gerade Verbindung 64"/>
            <p:cNvCxnSpPr>
              <a:cxnSpLocks noChangeShapeType="1"/>
            </p:cNvCxnSpPr>
            <p:nvPr/>
          </p:nvCxnSpPr>
          <p:spPr bwMode="auto">
            <a:xfrm>
              <a:off x="8028756" y="5808811"/>
              <a:ext cx="647700" cy="63500"/>
            </a:xfrm>
            <a:prstGeom prst="line">
              <a:avLst/>
            </a:prstGeom>
            <a:noFill/>
            <a:ln w="9525">
              <a:solidFill>
                <a:schemeClr val="tx1"/>
              </a:solidFill>
              <a:round/>
              <a:headEnd/>
              <a:tailEnd/>
            </a:ln>
          </p:spPr>
        </p:cxnSp>
        <p:cxnSp>
          <p:nvCxnSpPr>
            <p:cNvPr id="65" name="Gerade Verbindung 65"/>
            <p:cNvCxnSpPr>
              <a:cxnSpLocks noChangeShapeType="1"/>
            </p:cNvCxnSpPr>
            <p:nvPr/>
          </p:nvCxnSpPr>
          <p:spPr bwMode="auto">
            <a:xfrm flipV="1">
              <a:off x="7892231" y="5970736"/>
              <a:ext cx="288925" cy="260350"/>
            </a:xfrm>
            <a:prstGeom prst="line">
              <a:avLst/>
            </a:prstGeom>
            <a:noFill/>
            <a:ln w="9525">
              <a:solidFill>
                <a:schemeClr val="tx1"/>
              </a:solidFill>
              <a:round/>
              <a:headEnd/>
              <a:tailEnd/>
            </a:ln>
          </p:spPr>
        </p:cxnSp>
        <p:cxnSp>
          <p:nvCxnSpPr>
            <p:cNvPr id="66" name="Gerade Verbindung 66"/>
            <p:cNvCxnSpPr>
              <a:cxnSpLocks noChangeShapeType="1"/>
            </p:cNvCxnSpPr>
            <p:nvPr/>
          </p:nvCxnSpPr>
          <p:spPr bwMode="auto">
            <a:xfrm>
              <a:off x="8181156" y="5961211"/>
              <a:ext cx="360363" cy="333375"/>
            </a:xfrm>
            <a:prstGeom prst="line">
              <a:avLst/>
            </a:prstGeom>
            <a:noFill/>
            <a:ln w="9525">
              <a:solidFill>
                <a:schemeClr val="tx1"/>
              </a:solidFill>
              <a:round/>
              <a:headEnd/>
              <a:tailEnd/>
            </a:ln>
          </p:spPr>
        </p:cxnSp>
        <p:cxnSp>
          <p:nvCxnSpPr>
            <p:cNvPr id="67" name="Gerade Verbindung 67"/>
            <p:cNvCxnSpPr>
              <a:cxnSpLocks noChangeShapeType="1"/>
            </p:cNvCxnSpPr>
            <p:nvPr/>
          </p:nvCxnSpPr>
          <p:spPr bwMode="auto">
            <a:xfrm>
              <a:off x="7892231" y="6231086"/>
              <a:ext cx="649288" cy="63500"/>
            </a:xfrm>
            <a:prstGeom prst="line">
              <a:avLst/>
            </a:prstGeom>
            <a:noFill/>
            <a:ln w="9525">
              <a:solidFill>
                <a:schemeClr val="tx1"/>
              </a:solidFill>
              <a:round/>
              <a:headEnd/>
              <a:tailEnd/>
            </a:ln>
          </p:spPr>
        </p:cxnSp>
        <p:cxnSp>
          <p:nvCxnSpPr>
            <p:cNvPr id="68" name="Gerade Verbindung 68"/>
            <p:cNvCxnSpPr>
              <a:cxnSpLocks noChangeShapeType="1"/>
            </p:cNvCxnSpPr>
            <p:nvPr/>
          </p:nvCxnSpPr>
          <p:spPr bwMode="auto">
            <a:xfrm flipV="1">
              <a:off x="7881119" y="5151586"/>
              <a:ext cx="288925" cy="261937"/>
            </a:xfrm>
            <a:prstGeom prst="line">
              <a:avLst/>
            </a:prstGeom>
            <a:noFill/>
            <a:ln w="9525">
              <a:solidFill>
                <a:schemeClr val="tx1"/>
              </a:solidFill>
              <a:round/>
              <a:headEnd/>
              <a:tailEnd/>
            </a:ln>
          </p:spPr>
        </p:cxnSp>
        <p:cxnSp>
          <p:nvCxnSpPr>
            <p:cNvPr id="69" name="Gerade Verbindung 69"/>
            <p:cNvCxnSpPr>
              <a:cxnSpLocks noChangeShapeType="1"/>
            </p:cNvCxnSpPr>
            <p:nvPr/>
          </p:nvCxnSpPr>
          <p:spPr bwMode="auto">
            <a:xfrm>
              <a:off x="8170044" y="5143648"/>
              <a:ext cx="358775" cy="331788"/>
            </a:xfrm>
            <a:prstGeom prst="line">
              <a:avLst/>
            </a:prstGeom>
            <a:noFill/>
            <a:ln w="9525">
              <a:solidFill>
                <a:schemeClr val="tx1"/>
              </a:solidFill>
              <a:round/>
              <a:headEnd/>
              <a:tailEnd/>
            </a:ln>
          </p:spPr>
        </p:cxnSp>
        <p:cxnSp>
          <p:nvCxnSpPr>
            <p:cNvPr id="70" name="Gerade Verbindung 70"/>
            <p:cNvCxnSpPr>
              <a:cxnSpLocks noChangeShapeType="1"/>
            </p:cNvCxnSpPr>
            <p:nvPr/>
          </p:nvCxnSpPr>
          <p:spPr bwMode="auto">
            <a:xfrm>
              <a:off x="7881119" y="5413523"/>
              <a:ext cx="647700" cy="61913"/>
            </a:xfrm>
            <a:prstGeom prst="line">
              <a:avLst/>
            </a:prstGeom>
            <a:noFill/>
            <a:ln w="9525">
              <a:solidFill>
                <a:schemeClr val="tx1"/>
              </a:solidFill>
              <a:round/>
              <a:headEnd/>
              <a:tailEnd/>
            </a:ln>
          </p:spPr>
        </p:cxnSp>
        <p:cxnSp>
          <p:nvCxnSpPr>
            <p:cNvPr id="71" name="Gerade Verbindung mit Pfeil 30721"/>
            <p:cNvCxnSpPr>
              <a:cxnSpLocks noChangeShapeType="1"/>
            </p:cNvCxnSpPr>
            <p:nvPr/>
          </p:nvCxnSpPr>
          <p:spPr bwMode="auto">
            <a:xfrm flipV="1">
              <a:off x="5868169" y="5143648"/>
              <a:ext cx="0" cy="1309688"/>
            </a:xfrm>
            <a:prstGeom prst="straightConnector1">
              <a:avLst/>
            </a:prstGeom>
            <a:noFill/>
            <a:ln w="9525">
              <a:solidFill>
                <a:schemeClr val="tx1"/>
              </a:solidFill>
              <a:round/>
              <a:headEnd/>
              <a:tailEnd type="arrow" w="med" len="med"/>
            </a:ln>
          </p:spPr>
        </p:cxnSp>
        <p:sp>
          <p:nvSpPr>
            <p:cNvPr id="72" name="Textfeld 30726"/>
            <p:cNvSpPr txBox="1">
              <a:spLocks noChangeArrowheads="1"/>
            </p:cNvSpPr>
            <p:nvPr/>
          </p:nvSpPr>
          <p:spPr bwMode="auto">
            <a:xfrm rot="-5400000">
              <a:off x="5530031" y="4891236"/>
              <a:ext cx="914400" cy="914400"/>
            </a:xfrm>
            <a:prstGeom prst="rect">
              <a:avLst/>
            </a:prstGeom>
            <a:noFill/>
            <a:ln w="9525">
              <a:noFill/>
              <a:miter lim="800000"/>
              <a:headEnd/>
              <a:tailEnd/>
            </a:ln>
          </p:spPr>
          <p:txBody>
            <a:bodyPr wrap="none"/>
            <a:lstStyle/>
            <a:p>
              <a:r>
                <a:rPr lang="en-US" sz="1800"/>
                <a:t>time</a:t>
              </a:r>
              <a:endParaRPr lang="de-DE" sz="1800"/>
            </a:p>
          </p:txBody>
        </p:sp>
        <p:cxnSp>
          <p:nvCxnSpPr>
            <p:cNvPr id="73" name="Gerade Verbindung 30731"/>
            <p:cNvCxnSpPr>
              <a:cxnSpLocks noChangeShapeType="1"/>
            </p:cNvCxnSpPr>
            <p:nvPr/>
          </p:nvCxnSpPr>
          <p:spPr bwMode="auto">
            <a:xfrm>
              <a:off x="6657156" y="5165873"/>
              <a:ext cx="0" cy="392113"/>
            </a:xfrm>
            <a:prstGeom prst="line">
              <a:avLst/>
            </a:prstGeom>
            <a:noFill/>
            <a:ln w="9525">
              <a:solidFill>
                <a:schemeClr val="tx1"/>
              </a:solidFill>
              <a:prstDash val="dash"/>
              <a:round/>
              <a:headEnd/>
              <a:tailEnd/>
            </a:ln>
          </p:spPr>
        </p:cxnSp>
        <p:cxnSp>
          <p:nvCxnSpPr>
            <p:cNvPr id="74" name="Gerade Verbindung 30733"/>
            <p:cNvCxnSpPr>
              <a:cxnSpLocks noChangeShapeType="1"/>
            </p:cNvCxnSpPr>
            <p:nvPr/>
          </p:nvCxnSpPr>
          <p:spPr bwMode="auto">
            <a:xfrm flipH="1">
              <a:off x="7017519" y="5489723"/>
              <a:ext cx="3175" cy="395288"/>
            </a:xfrm>
            <a:prstGeom prst="line">
              <a:avLst/>
            </a:prstGeom>
            <a:noFill/>
            <a:ln w="9525">
              <a:solidFill>
                <a:schemeClr val="tx1"/>
              </a:solidFill>
              <a:prstDash val="dash"/>
              <a:round/>
              <a:headEnd/>
              <a:tailEnd/>
            </a:ln>
          </p:spPr>
        </p:cxnSp>
        <p:cxnSp>
          <p:nvCxnSpPr>
            <p:cNvPr id="75" name="Gerade Verbindung 30735"/>
            <p:cNvCxnSpPr>
              <a:cxnSpLocks noChangeShapeType="1"/>
            </p:cNvCxnSpPr>
            <p:nvPr/>
          </p:nvCxnSpPr>
          <p:spPr bwMode="auto">
            <a:xfrm>
              <a:off x="7017519" y="5897711"/>
              <a:ext cx="1587" cy="396875"/>
            </a:xfrm>
            <a:prstGeom prst="line">
              <a:avLst/>
            </a:prstGeom>
            <a:noFill/>
            <a:ln w="9525">
              <a:solidFill>
                <a:schemeClr val="tx1"/>
              </a:solidFill>
              <a:prstDash val="dash"/>
              <a:round/>
              <a:headEnd/>
              <a:tailEnd/>
            </a:ln>
          </p:spPr>
        </p:cxnSp>
        <p:cxnSp>
          <p:nvCxnSpPr>
            <p:cNvPr id="76" name="Gerade Verbindung 30737"/>
            <p:cNvCxnSpPr>
              <a:cxnSpLocks noChangeShapeType="1"/>
            </p:cNvCxnSpPr>
            <p:nvPr/>
          </p:nvCxnSpPr>
          <p:spPr bwMode="auto">
            <a:xfrm flipH="1" flipV="1">
              <a:off x="6657156" y="5561161"/>
              <a:ext cx="11113" cy="422275"/>
            </a:xfrm>
            <a:prstGeom prst="line">
              <a:avLst/>
            </a:prstGeom>
            <a:noFill/>
            <a:ln w="9525">
              <a:solidFill>
                <a:schemeClr val="tx1"/>
              </a:solidFill>
              <a:prstDash val="dash"/>
              <a:round/>
              <a:headEnd/>
              <a:tailEnd/>
            </a:ln>
          </p:spPr>
        </p:cxnSp>
        <p:cxnSp>
          <p:nvCxnSpPr>
            <p:cNvPr id="77" name="Gerade Verbindung 30739"/>
            <p:cNvCxnSpPr>
              <a:cxnSpLocks noChangeShapeType="1"/>
            </p:cNvCxnSpPr>
            <p:nvPr/>
          </p:nvCxnSpPr>
          <p:spPr bwMode="auto">
            <a:xfrm flipH="1" flipV="1">
              <a:off x="6369819" y="5426223"/>
              <a:ext cx="3175" cy="395288"/>
            </a:xfrm>
            <a:prstGeom prst="line">
              <a:avLst/>
            </a:prstGeom>
            <a:noFill/>
            <a:ln w="9525">
              <a:solidFill>
                <a:schemeClr val="tx1"/>
              </a:solidFill>
              <a:prstDash val="dash"/>
              <a:round/>
              <a:headEnd/>
              <a:tailEnd/>
            </a:ln>
          </p:spPr>
        </p:cxnSp>
        <p:cxnSp>
          <p:nvCxnSpPr>
            <p:cNvPr id="78" name="Gerade Verbindung 30741"/>
            <p:cNvCxnSpPr>
              <a:cxnSpLocks noChangeShapeType="1"/>
            </p:cNvCxnSpPr>
            <p:nvPr/>
          </p:nvCxnSpPr>
          <p:spPr bwMode="auto">
            <a:xfrm flipV="1">
              <a:off x="6369819" y="5821511"/>
              <a:ext cx="1587" cy="422275"/>
            </a:xfrm>
            <a:prstGeom prst="line">
              <a:avLst/>
            </a:prstGeom>
            <a:noFill/>
            <a:ln w="9525">
              <a:solidFill>
                <a:schemeClr val="tx1"/>
              </a:solidFill>
              <a:prstDash val="dash"/>
              <a:round/>
              <a:headEnd/>
              <a:tailEnd/>
            </a:ln>
          </p:spPr>
        </p:cxnSp>
        <p:cxnSp>
          <p:nvCxnSpPr>
            <p:cNvPr id="79" name="Gerade Verbindung 30743"/>
            <p:cNvCxnSpPr>
              <a:cxnSpLocks noChangeShapeType="1"/>
            </p:cNvCxnSpPr>
            <p:nvPr/>
          </p:nvCxnSpPr>
          <p:spPr bwMode="auto">
            <a:xfrm>
              <a:off x="7881119" y="5413523"/>
              <a:ext cx="155575" cy="395288"/>
            </a:xfrm>
            <a:prstGeom prst="line">
              <a:avLst/>
            </a:prstGeom>
            <a:noFill/>
            <a:ln w="9525">
              <a:solidFill>
                <a:schemeClr val="tx1"/>
              </a:solidFill>
              <a:prstDash val="dash"/>
              <a:round/>
              <a:headEnd/>
              <a:tailEnd/>
            </a:ln>
          </p:spPr>
        </p:cxnSp>
        <p:cxnSp>
          <p:nvCxnSpPr>
            <p:cNvPr id="80" name="Gerade Verbindung 30745"/>
            <p:cNvCxnSpPr>
              <a:cxnSpLocks noChangeShapeType="1"/>
            </p:cNvCxnSpPr>
            <p:nvPr/>
          </p:nvCxnSpPr>
          <p:spPr bwMode="auto">
            <a:xfrm flipH="1">
              <a:off x="7892231" y="5808811"/>
              <a:ext cx="144463" cy="422275"/>
            </a:xfrm>
            <a:prstGeom prst="line">
              <a:avLst/>
            </a:prstGeom>
            <a:noFill/>
            <a:ln w="9525">
              <a:solidFill>
                <a:schemeClr val="tx1"/>
              </a:solidFill>
              <a:prstDash val="dash"/>
              <a:round/>
              <a:headEnd/>
              <a:tailEnd/>
            </a:ln>
          </p:spPr>
        </p:cxnSp>
        <p:cxnSp>
          <p:nvCxnSpPr>
            <p:cNvPr id="81" name="Gerade Verbindung 30747"/>
            <p:cNvCxnSpPr>
              <a:cxnSpLocks noChangeShapeType="1"/>
            </p:cNvCxnSpPr>
            <p:nvPr/>
          </p:nvCxnSpPr>
          <p:spPr bwMode="auto">
            <a:xfrm>
              <a:off x="8170044" y="5143648"/>
              <a:ext cx="146050" cy="395288"/>
            </a:xfrm>
            <a:prstGeom prst="line">
              <a:avLst/>
            </a:prstGeom>
            <a:noFill/>
            <a:ln w="9525">
              <a:solidFill>
                <a:schemeClr val="tx1"/>
              </a:solidFill>
              <a:prstDash val="dash"/>
              <a:round/>
              <a:headEnd/>
              <a:tailEnd/>
            </a:ln>
          </p:spPr>
        </p:cxnSp>
        <p:cxnSp>
          <p:nvCxnSpPr>
            <p:cNvPr id="82" name="Gerade Verbindung 30749"/>
            <p:cNvCxnSpPr>
              <a:cxnSpLocks noChangeShapeType="1"/>
            </p:cNvCxnSpPr>
            <p:nvPr/>
          </p:nvCxnSpPr>
          <p:spPr bwMode="auto">
            <a:xfrm>
              <a:off x="8528819" y="5475436"/>
              <a:ext cx="147637" cy="396875"/>
            </a:xfrm>
            <a:prstGeom prst="line">
              <a:avLst/>
            </a:prstGeom>
            <a:noFill/>
            <a:ln w="9525">
              <a:solidFill>
                <a:schemeClr val="tx1"/>
              </a:solidFill>
              <a:prstDash val="dash"/>
              <a:round/>
              <a:headEnd/>
              <a:tailEnd/>
            </a:ln>
          </p:spPr>
        </p:cxnSp>
        <p:cxnSp>
          <p:nvCxnSpPr>
            <p:cNvPr id="83" name="Gerade Verbindung 38"/>
            <p:cNvCxnSpPr>
              <a:cxnSpLocks noChangeShapeType="1"/>
            </p:cNvCxnSpPr>
            <p:nvPr/>
          </p:nvCxnSpPr>
          <p:spPr bwMode="auto">
            <a:xfrm flipH="1">
              <a:off x="8173219" y="5548461"/>
              <a:ext cx="142875" cy="434975"/>
            </a:xfrm>
            <a:prstGeom prst="line">
              <a:avLst/>
            </a:prstGeom>
            <a:noFill/>
            <a:ln w="9525">
              <a:solidFill>
                <a:schemeClr val="tx1"/>
              </a:solidFill>
              <a:prstDash val="dash"/>
              <a:round/>
              <a:headEnd/>
              <a:tailEnd/>
            </a:ln>
          </p:spPr>
        </p:cxnSp>
        <p:cxnSp>
          <p:nvCxnSpPr>
            <p:cNvPr id="84" name="Gerade Verbindung 53"/>
            <p:cNvCxnSpPr>
              <a:cxnSpLocks noChangeShapeType="1"/>
            </p:cNvCxnSpPr>
            <p:nvPr/>
          </p:nvCxnSpPr>
          <p:spPr bwMode="auto">
            <a:xfrm flipV="1">
              <a:off x="8541519" y="5872311"/>
              <a:ext cx="134937" cy="422275"/>
            </a:xfrm>
            <a:prstGeom prst="line">
              <a:avLst/>
            </a:prstGeom>
            <a:noFill/>
            <a:ln w="9525">
              <a:solidFill>
                <a:schemeClr val="tx1"/>
              </a:solidFill>
              <a:prstDash val="dash"/>
              <a:round/>
              <a:headEnd/>
              <a:tailEnd/>
            </a:ln>
          </p:spPr>
        </p:cxnSp>
      </p:grpSp>
      <p:sp>
        <p:nvSpPr>
          <p:cNvPr id="86" name="ZoneTexte 85"/>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solidFill>
                  <a:srgbClr val="FF0000"/>
                </a:solidFill>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31</a:t>
            </a:fld>
            <a:endParaRPr lang="en-US"/>
          </a:p>
        </p:txBody>
      </p:sp>
      <p:sp>
        <p:nvSpPr>
          <p:cNvPr id="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Outline</a:t>
            </a:r>
            <a:endParaRPr lang="fr-FR" b="0" dirty="0" smtClean="0">
              <a:latin typeface="Tahoma" pitchFamily="34" charset="0"/>
            </a:endParaRPr>
          </a:p>
        </p:txBody>
      </p:sp>
      <p:sp>
        <p:nvSpPr>
          <p:cNvPr id="7" name="Rectangle 6"/>
          <p:cNvSpPr/>
          <p:nvPr/>
        </p:nvSpPr>
        <p:spPr>
          <a:xfrm>
            <a:off x="611560" y="1052737"/>
            <a:ext cx="8064896" cy="2508379"/>
          </a:xfrm>
          <a:prstGeom prst="rect">
            <a:avLst/>
          </a:prstGeom>
        </p:spPr>
        <p:txBody>
          <a:bodyPr wrap="square">
            <a:spAutoFit/>
          </a:bodyPr>
          <a:lstStyle/>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Several</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mechanisms</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from</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perception</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Quality </a:t>
            </a:r>
            <a:r>
              <a:rPr lang="de-DE" sz="2800" dirty="0" err="1" smtClean="0">
                <a:latin typeface="Tahoma" pitchFamily="34" charset="0"/>
                <a:ea typeface="Tahoma" pitchFamily="34" charset="0"/>
                <a:cs typeface="Tahoma" pitchFamily="34" charset="0"/>
              </a:rPr>
              <a:t>metrics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Evaluation </a:t>
            </a:r>
            <a:r>
              <a:rPr lang="de-DE" sz="2800" dirty="0" err="1" smtClean="0">
                <a:latin typeface="Tahoma" pitchFamily="34" charset="0"/>
                <a:ea typeface="Tahoma" pitchFamily="34" charset="0"/>
                <a:cs typeface="Tahoma" pitchFamily="34" charset="0"/>
              </a:rPr>
              <a:t>and</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Databases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Applications</a:t>
            </a:r>
            <a:endParaRPr lang="de-DE" sz="2800" dirty="0" smtClean="0">
              <a:latin typeface="Tahoma" pitchFamily="34" charset="0"/>
              <a:ea typeface="Tahoma" pitchFamily="34" charset="0"/>
              <a:cs typeface="Tahoma" pitchFamily="34" charset="0"/>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32</a:t>
            </a:fld>
            <a:endParaRPr lang="en-US"/>
          </a:p>
        </p:txBody>
      </p:sp>
      <p:sp>
        <p:nvSpPr>
          <p:cNvPr id="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Outline</a:t>
            </a:r>
            <a:endParaRPr lang="fr-FR" b="0" dirty="0" smtClean="0">
              <a:latin typeface="Tahoma" pitchFamily="34" charset="0"/>
            </a:endParaRPr>
          </a:p>
        </p:txBody>
      </p:sp>
      <p:sp>
        <p:nvSpPr>
          <p:cNvPr id="7" name="Rectangle 6"/>
          <p:cNvSpPr/>
          <p:nvPr/>
        </p:nvSpPr>
        <p:spPr>
          <a:xfrm>
            <a:off x="611560" y="1052737"/>
            <a:ext cx="8064896" cy="3662541"/>
          </a:xfrm>
          <a:prstGeom prst="rect">
            <a:avLst/>
          </a:prstGeom>
        </p:spPr>
        <p:txBody>
          <a:bodyPr wrap="square">
            <a:spAutoFit/>
          </a:bodyPr>
          <a:lstStyle/>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Several</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mechanisms</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from</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perception</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Quality </a:t>
            </a:r>
            <a:r>
              <a:rPr lang="de-DE" sz="2800" dirty="0" err="1" smtClean="0">
                <a:latin typeface="Tahoma" pitchFamily="34" charset="0"/>
                <a:ea typeface="Tahoma" pitchFamily="34" charset="0"/>
                <a:cs typeface="Tahoma" pitchFamily="34" charset="0"/>
              </a:rPr>
              <a:t>metrics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solidFill>
                  <a:srgbClr val="C00000"/>
                </a:solidFill>
                <a:latin typeface="Tahoma" pitchFamily="34" charset="0"/>
                <a:ea typeface="Tahoma" pitchFamily="34" charset="0"/>
                <a:cs typeface="Tahoma" pitchFamily="34" charset="0"/>
              </a:rPr>
              <a:t> Evaluation </a:t>
            </a:r>
            <a:r>
              <a:rPr lang="de-DE" sz="2800" dirty="0" err="1" smtClean="0">
                <a:solidFill>
                  <a:srgbClr val="C00000"/>
                </a:solidFill>
                <a:latin typeface="Tahoma" pitchFamily="34" charset="0"/>
                <a:ea typeface="Tahoma" pitchFamily="34" charset="0"/>
                <a:cs typeface="Tahoma" pitchFamily="34" charset="0"/>
              </a:rPr>
              <a:t>and</a:t>
            </a: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Databases</a:t>
            </a:r>
            <a:endParaRPr lang="de-DE" sz="2800" dirty="0" smtClean="0">
              <a:solidFill>
                <a:srgbClr val="C00000"/>
              </a:solidFill>
              <a:latin typeface="Tahoma" pitchFamily="34" charset="0"/>
              <a:ea typeface="Tahoma" pitchFamily="34" charset="0"/>
              <a:cs typeface="Tahoma" pitchFamily="34" charset="0"/>
            </a:endParaRPr>
          </a:p>
          <a:p>
            <a:pPr lvl="2">
              <a:spcBef>
                <a:spcPts val="600"/>
              </a:spcBef>
              <a:buFont typeface="Arial" pitchFamily="34" charset="0"/>
              <a:buChar char="•"/>
            </a:pPr>
            <a:r>
              <a:rPr lang="de-DE" sz="2000" dirty="0" smtClean="0">
                <a:solidFill>
                  <a:srgbClr val="C00000"/>
                </a:solidFill>
                <a:latin typeface="Tahoma" pitchFamily="34" charset="0"/>
                <a:ea typeface="Tahoma" pitchFamily="34" charset="0"/>
                <a:cs typeface="Tahoma" pitchFamily="34" charset="0"/>
              </a:rPr>
              <a:t> </a:t>
            </a:r>
            <a:r>
              <a:rPr lang="de-DE" sz="2000" dirty="0" err="1" smtClean="0">
                <a:solidFill>
                  <a:srgbClr val="C00000"/>
                </a:solidFill>
                <a:latin typeface="Tahoma" pitchFamily="34" charset="0"/>
                <a:ea typeface="Tahoma" pitchFamily="34" charset="0"/>
                <a:cs typeface="Tahoma" pitchFamily="34" charset="0"/>
              </a:rPr>
              <a:t>What</a:t>
            </a:r>
            <a:r>
              <a:rPr lang="de-DE" sz="2000" dirty="0" smtClean="0">
                <a:solidFill>
                  <a:srgbClr val="C00000"/>
                </a:solidFill>
                <a:latin typeface="Tahoma" pitchFamily="34" charset="0"/>
                <a:ea typeface="Tahoma" pitchFamily="34" charset="0"/>
                <a:cs typeface="Tahoma" pitchFamily="34" charset="0"/>
              </a:rPr>
              <a:t> </a:t>
            </a:r>
            <a:r>
              <a:rPr lang="de-DE" sz="2000" dirty="0" err="1" smtClean="0">
                <a:solidFill>
                  <a:srgbClr val="C00000"/>
                </a:solidFill>
                <a:latin typeface="Tahoma" pitchFamily="34" charset="0"/>
                <a:ea typeface="Tahoma" pitchFamily="34" charset="0"/>
                <a:cs typeface="Tahoma" pitchFamily="34" charset="0"/>
              </a:rPr>
              <a:t>is</a:t>
            </a:r>
            <a:r>
              <a:rPr lang="de-DE" sz="2000" dirty="0" smtClean="0">
                <a:solidFill>
                  <a:srgbClr val="C00000"/>
                </a:solidFill>
                <a:latin typeface="Tahoma" pitchFamily="34" charset="0"/>
                <a:ea typeface="Tahoma" pitchFamily="34" charset="0"/>
                <a:cs typeface="Tahoma" pitchFamily="34" charset="0"/>
              </a:rPr>
              <a:t> a </a:t>
            </a:r>
            <a:r>
              <a:rPr lang="de-DE" sz="2000" dirty="0" err="1" smtClean="0">
                <a:solidFill>
                  <a:srgbClr val="C00000"/>
                </a:solidFill>
                <a:latin typeface="Tahoma" pitchFamily="34" charset="0"/>
                <a:ea typeface="Tahoma" pitchFamily="34" charset="0"/>
                <a:cs typeface="Tahoma" pitchFamily="34" charset="0"/>
              </a:rPr>
              <a:t>subjective</a:t>
            </a:r>
            <a:r>
              <a:rPr lang="de-DE" sz="2000" dirty="0" smtClean="0">
                <a:solidFill>
                  <a:srgbClr val="C00000"/>
                </a:solidFill>
                <a:latin typeface="Tahoma" pitchFamily="34" charset="0"/>
                <a:ea typeface="Tahoma" pitchFamily="34" charset="0"/>
                <a:cs typeface="Tahoma" pitchFamily="34" charset="0"/>
              </a:rPr>
              <a:t> </a:t>
            </a:r>
            <a:r>
              <a:rPr lang="de-DE" sz="2000" dirty="0" err="1" smtClean="0">
                <a:solidFill>
                  <a:srgbClr val="C00000"/>
                </a:solidFill>
                <a:latin typeface="Tahoma" pitchFamily="34" charset="0"/>
                <a:ea typeface="Tahoma" pitchFamily="34" charset="0"/>
                <a:cs typeface="Tahoma" pitchFamily="34" charset="0"/>
              </a:rPr>
              <a:t>test</a:t>
            </a:r>
            <a:r>
              <a:rPr lang="de-DE" sz="2000" dirty="0" smtClean="0">
                <a:solidFill>
                  <a:srgbClr val="C00000"/>
                </a:solidFill>
                <a:latin typeface="Tahoma" pitchFamily="34" charset="0"/>
                <a:ea typeface="Tahoma" pitchFamily="34" charset="0"/>
                <a:cs typeface="Tahoma" pitchFamily="34" charset="0"/>
              </a:rPr>
              <a:t> </a:t>
            </a:r>
          </a:p>
          <a:p>
            <a:pPr lvl="2">
              <a:spcBef>
                <a:spcPts val="600"/>
              </a:spcBef>
              <a:buFont typeface="Arial" pitchFamily="34" charset="0"/>
              <a:buChar char="•"/>
            </a:pPr>
            <a:r>
              <a:rPr lang="de-DE" sz="2000" dirty="0" smtClean="0">
                <a:solidFill>
                  <a:srgbClr val="C00000"/>
                </a:solidFill>
                <a:latin typeface="Tahoma" pitchFamily="34" charset="0"/>
                <a:ea typeface="Tahoma" pitchFamily="34" charset="0"/>
                <a:cs typeface="Tahoma" pitchFamily="34" charset="0"/>
              </a:rPr>
              <a:t> </a:t>
            </a:r>
            <a:r>
              <a:rPr lang="de-DE" sz="2000" dirty="0" err="1" smtClean="0">
                <a:solidFill>
                  <a:srgbClr val="C00000"/>
                </a:solidFill>
                <a:latin typeface="Tahoma" pitchFamily="34" charset="0"/>
                <a:ea typeface="Tahoma" pitchFamily="34" charset="0"/>
                <a:cs typeface="Tahoma" pitchFamily="34" charset="0"/>
              </a:rPr>
              <a:t>Existing</a:t>
            </a:r>
            <a:r>
              <a:rPr lang="de-DE" sz="2000" dirty="0" smtClean="0">
                <a:solidFill>
                  <a:srgbClr val="C00000"/>
                </a:solidFill>
                <a:latin typeface="Tahoma" pitchFamily="34" charset="0"/>
                <a:ea typeface="Tahoma" pitchFamily="34" charset="0"/>
                <a:cs typeface="Tahoma" pitchFamily="34" charset="0"/>
              </a:rPr>
              <a:t> </a:t>
            </a:r>
            <a:r>
              <a:rPr lang="de-DE" sz="2000" dirty="0" err="1" smtClean="0">
                <a:solidFill>
                  <a:srgbClr val="C00000"/>
                </a:solidFill>
                <a:latin typeface="Tahoma" pitchFamily="34" charset="0"/>
                <a:ea typeface="Tahoma" pitchFamily="34" charset="0"/>
                <a:cs typeface="Tahoma" pitchFamily="34" charset="0"/>
              </a:rPr>
              <a:t>databases</a:t>
            </a:r>
            <a:endParaRPr lang="de-DE" sz="2000" dirty="0" smtClean="0">
              <a:solidFill>
                <a:srgbClr val="C00000"/>
              </a:solidFill>
              <a:latin typeface="Tahoma" pitchFamily="34" charset="0"/>
              <a:ea typeface="Tahoma" pitchFamily="34" charset="0"/>
              <a:cs typeface="Tahoma" pitchFamily="34" charset="0"/>
            </a:endParaRPr>
          </a:p>
          <a:p>
            <a:pPr lvl="2">
              <a:spcBef>
                <a:spcPts val="600"/>
              </a:spcBef>
              <a:buFont typeface="Arial" pitchFamily="34" charset="0"/>
              <a:buChar char="•"/>
            </a:pPr>
            <a:r>
              <a:rPr lang="de-DE" sz="2000" dirty="0" smtClean="0">
                <a:solidFill>
                  <a:srgbClr val="C00000"/>
                </a:solidFill>
                <a:latin typeface="Tahoma" pitchFamily="34" charset="0"/>
                <a:ea typeface="Tahoma" pitchFamily="34" charset="0"/>
                <a:cs typeface="Tahoma" pitchFamily="34" charset="0"/>
              </a:rPr>
              <a:t> Evaluation </a:t>
            </a:r>
            <a:r>
              <a:rPr lang="de-DE" sz="2000" dirty="0" err="1" smtClean="0">
                <a:solidFill>
                  <a:srgbClr val="C00000"/>
                </a:solidFill>
                <a:latin typeface="Tahoma" pitchFamily="34" charset="0"/>
                <a:ea typeface="Tahoma" pitchFamily="34" charset="0"/>
                <a:cs typeface="Tahoma" pitchFamily="34" charset="0"/>
              </a:rPr>
              <a:t>results</a:t>
            </a:r>
            <a:endParaRPr lang="de-DE" sz="2000" dirty="0" smtClean="0">
              <a:solidFill>
                <a:srgbClr val="C00000"/>
              </a:solidFill>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Applications</a:t>
            </a:r>
            <a:endParaRPr lang="de-DE" sz="2800" dirty="0" smtClean="0">
              <a:latin typeface="Tahoma" pitchFamily="34" charset="0"/>
              <a:ea typeface="Tahoma" pitchFamily="34" charset="0"/>
              <a:cs typeface="Tahoma" pitchFamily="34" charset="0"/>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a:t>
            </a:r>
            <a:r>
              <a:rPr lang="fr-FR" sz="1600" dirty="0" smtClean="0">
                <a:solidFill>
                  <a:srgbClr val="FF0000"/>
                </a:solidFill>
                <a:latin typeface="Consolas" pitchFamily="49" charset="0"/>
                <a:cs typeface="Consolas" pitchFamily="49" charset="0"/>
              </a:rPr>
              <a:t>Evaluation</a:t>
            </a:r>
            <a:r>
              <a:rPr lang="fr-FR" sz="1600" dirty="0" smtClean="0">
                <a:latin typeface="Consolas" pitchFamily="49" charset="0"/>
                <a:cs typeface="Consolas" pitchFamily="49" charset="0"/>
              </a:rPr>
              <a:t>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Inhaltsplatzhalter 2"/>
          <p:cNvSpPr>
            <a:spLocks noGrp="1"/>
          </p:cNvSpPr>
          <p:nvPr>
            <p:ph sz="half" idx="1"/>
          </p:nvPr>
        </p:nvSpPr>
        <p:spPr>
          <a:xfrm>
            <a:off x="179388" y="1268761"/>
            <a:ext cx="8641084" cy="4928840"/>
          </a:xfrm>
        </p:spPr>
        <p:txBody>
          <a:bodyPr/>
          <a:lstStyle/>
          <a:p>
            <a:pPr>
              <a:spcAft>
                <a:spcPts val="1800"/>
              </a:spcAft>
              <a:buNone/>
            </a:pPr>
            <a:r>
              <a:rPr lang="en-US" sz="2400" b="0" kern="1200" dirty="0" smtClean="0">
                <a:solidFill>
                  <a:schemeClr val="tx1"/>
                </a:solidFill>
                <a:latin typeface="Tahoma" pitchFamily="34" charset="0"/>
                <a:ea typeface="Tahoma" pitchFamily="34" charset="0"/>
                <a:cs typeface="Tahoma" pitchFamily="34" charset="0"/>
              </a:rPr>
              <a:t>Perceptual metrics aim at predicting the visual quality of a 3D (or 3D+t) model.</a:t>
            </a:r>
          </a:p>
          <a:p>
            <a:pPr>
              <a:buNone/>
            </a:pPr>
            <a:r>
              <a:rPr lang="en-US" sz="2400" b="0" kern="1200" dirty="0" smtClean="0">
                <a:solidFill>
                  <a:schemeClr val="tx1"/>
                </a:solidFill>
                <a:latin typeface="Tahoma" pitchFamily="34" charset="0"/>
                <a:ea typeface="Tahoma" pitchFamily="34" charset="0"/>
                <a:cs typeface="Tahoma" pitchFamily="34" charset="0"/>
              </a:rPr>
              <a:t>Subjective visual quality can also be assessed directly by computing </a:t>
            </a:r>
            <a:r>
              <a:rPr lang="en-US" sz="2400" b="0" kern="1200" dirty="0" smtClean="0">
                <a:solidFill>
                  <a:srgbClr val="C00000"/>
                </a:solidFill>
                <a:latin typeface="Tahoma" pitchFamily="34" charset="0"/>
                <a:ea typeface="Tahoma" pitchFamily="34" charset="0"/>
                <a:cs typeface="Tahoma" pitchFamily="34" charset="0"/>
              </a:rPr>
              <a:t>Mean Opinion Scores (MOS).</a:t>
            </a:r>
          </a:p>
        </p:txBody>
      </p:sp>
      <p:sp>
        <p:nvSpPr>
          <p:cNvPr id="8" name="Forme libre 7"/>
          <p:cNvSpPr>
            <a:spLocks/>
          </p:cNvSpPr>
          <p:nvPr/>
        </p:nvSpPr>
        <p:spPr bwMode="auto">
          <a:xfrm>
            <a:off x="2340099" y="3429000"/>
            <a:ext cx="1233488" cy="682625"/>
          </a:xfrm>
          <a:custGeom>
            <a:avLst/>
            <a:gdLst>
              <a:gd name="T0" fmla="*/ 1109155 w 1233778"/>
              <a:gd name="T1" fmla="*/ 0 h 681913"/>
              <a:gd name="T2" fmla="*/ 1140984 w 1233778"/>
              <a:gd name="T3" fmla="*/ 311254 h 681913"/>
              <a:gd name="T4" fmla="*/ 568037 w 1233778"/>
              <a:gd name="T5" fmla="*/ 214657 h 681913"/>
              <a:gd name="T6" fmla="*/ 663532 w 1233778"/>
              <a:gd name="T7" fmla="*/ 611774 h 681913"/>
              <a:gd name="T8" fmla="*/ 334616 w 1233778"/>
              <a:gd name="T9" fmla="*/ 482981 h 681913"/>
              <a:gd name="T10" fmla="*/ 0 w 1233778"/>
              <a:gd name="T11" fmla="*/ 688347 h 681913"/>
              <a:gd name="T12" fmla="*/ 0 60000 65536"/>
              <a:gd name="T13" fmla="*/ 0 60000 65536"/>
              <a:gd name="T14" fmla="*/ 0 60000 65536"/>
              <a:gd name="T15" fmla="*/ 0 60000 65536"/>
              <a:gd name="T16" fmla="*/ 0 60000 65536"/>
              <a:gd name="T17" fmla="*/ 0 60000 65536"/>
              <a:gd name="T18" fmla="*/ 0 w 1233778"/>
              <a:gd name="T19" fmla="*/ 0 h 681913"/>
              <a:gd name="T20" fmla="*/ 1233778 w 1233778"/>
              <a:gd name="T21" fmla="*/ 681913 h 681913"/>
            </a:gdLst>
            <a:ahLst/>
            <a:cxnLst>
              <a:cxn ang="T12">
                <a:pos x="T0" y="T1"/>
              </a:cxn>
              <a:cxn ang="T13">
                <a:pos x="T2" y="T3"/>
              </a:cxn>
              <a:cxn ang="T14">
                <a:pos x="T4" y="T5"/>
              </a:cxn>
              <a:cxn ang="T15">
                <a:pos x="T6" y="T7"/>
              </a:cxn>
              <a:cxn ang="T16">
                <a:pos x="T8" y="T9"/>
              </a:cxn>
              <a:cxn ang="T17">
                <a:pos x="T10" y="T11"/>
              </a:cxn>
            </a:cxnLst>
            <a:rect l="T18" t="T19" r="T20" b="T21"/>
            <a:pathLst>
              <a:path w="1233778" h="681913">
                <a:moveTo>
                  <a:pt x="1111504" y="0"/>
                </a:moveTo>
                <a:cubicBezTo>
                  <a:pt x="1172641" y="136451"/>
                  <a:pt x="1233778" y="272902"/>
                  <a:pt x="1143401" y="308344"/>
                </a:cubicBezTo>
                <a:cubicBezTo>
                  <a:pt x="1053024" y="343786"/>
                  <a:pt x="648987" y="163032"/>
                  <a:pt x="569243" y="212651"/>
                </a:cubicBezTo>
                <a:cubicBezTo>
                  <a:pt x="489499" y="262270"/>
                  <a:pt x="703922" y="561754"/>
                  <a:pt x="664936" y="606056"/>
                </a:cubicBezTo>
                <a:cubicBezTo>
                  <a:pt x="625950" y="650358"/>
                  <a:pt x="446150" y="465822"/>
                  <a:pt x="335327" y="478465"/>
                </a:cubicBezTo>
                <a:cubicBezTo>
                  <a:pt x="224504" y="491108"/>
                  <a:pt x="61137" y="631408"/>
                  <a:pt x="0" y="681913"/>
                </a:cubicBezTo>
              </a:path>
            </a:pathLst>
          </a:custGeom>
          <a:noFill/>
          <a:ln w="38100">
            <a:solidFill>
              <a:schemeClr val="tx1"/>
            </a:solidFill>
            <a:round/>
            <a:headEnd/>
            <a:tailEnd type="triangle" w="lg" len="med"/>
          </a:ln>
        </p:spPr>
        <p:txBody>
          <a:bodyPr/>
          <a:lstStyle/>
          <a:p>
            <a:endParaRPr lang="fr-FR"/>
          </a:p>
        </p:txBody>
      </p:sp>
      <p:sp>
        <p:nvSpPr>
          <p:cNvPr id="9" name="ZoneTexte 8"/>
          <p:cNvSpPr txBox="1"/>
          <p:nvPr/>
        </p:nvSpPr>
        <p:spPr>
          <a:xfrm>
            <a:off x="216024" y="4149056"/>
            <a:ext cx="2699792" cy="1296144"/>
          </a:xfrm>
          <a:prstGeom prst="rect">
            <a:avLst/>
          </a:prstGeom>
          <a:noFill/>
          <a:ln w="19050">
            <a:noFill/>
            <a:round/>
          </a:ln>
          <a:effectLst>
            <a:outerShdw blurRad="50800" dist="50800" dir="5400000" algn="ctr" rotWithShape="0">
              <a:schemeClr val="bg1"/>
            </a:outerShdw>
          </a:effectLst>
          <a:scene3d>
            <a:camera prst="orthographicFront"/>
            <a:lightRig rig="threePt" dir="t"/>
          </a:scene3d>
          <a:sp3d prstMaterial="plastic">
            <a:bevelT/>
          </a:sp3d>
        </p:spPr>
        <p:txBody>
          <a:bodyPr>
            <a:norm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defRPr/>
            </a:pPr>
            <a:r>
              <a:rPr lang="fr-FR" smtClean="0">
                <a:solidFill>
                  <a:srgbClr val="333399"/>
                </a:solidFill>
                <a:latin typeface="Tahoma" pitchFamily="34" charset="0"/>
                <a:cs typeface="Tahoma" pitchFamily="34" charset="0"/>
              </a:rPr>
              <a:t>Average quality as appreciated</a:t>
            </a:r>
          </a:p>
          <a:p>
            <a:pPr algn="ctr" eaLnBrk="1" hangingPunct="1">
              <a:defRPr/>
            </a:pPr>
            <a:r>
              <a:rPr lang="fr-FR" smtClean="0">
                <a:solidFill>
                  <a:srgbClr val="333399"/>
                </a:solidFill>
                <a:latin typeface="Tahoma" pitchFamily="34" charset="0"/>
                <a:cs typeface="Tahoma" pitchFamily="34" charset="0"/>
              </a:rPr>
              <a:t>by observers</a:t>
            </a:r>
          </a:p>
        </p:txBody>
      </p:sp>
      <p:sp>
        <p:nvSpPr>
          <p:cNvPr id="11" name="Forme libre 10"/>
          <p:cNvSpPr>
            <a:spLocks/>
          </p:cNvSpPr>
          <p:nvPr/>
        </p:nvSpPr>
        <p:spPr bwMode="auto">
          <a:xfrm>
            <a:off x="5651624" y="3429000"/>
            <a:ext cx="1368425" cy="936625"/>
          </a:xfrm>
          <a:custGeom>
            <a:avLst/>
            <a:gdLst>
              <a:gd name="T0" fmla="*/ 0 w 1403498"/>
              <a:gd name="T1" fmla="*/ 0 h 1137683"/>
              <a:gd name="T2" fmla="*/ 313635 w 1403498"/>
              <a:gd name="T3" fmla="*/ 28880 h 1137683"/>
              <a:gd name="T4" fmla="*/ 792347 w 1403498"/>
              <a:gd name="T5" fmla="*/ 27360 h 1137683"/>
              <a:gd name="T6" fmla="*/ 503469 w 1403498"/>
              <a:gd name="T7" fmla="*/ 85120 h 1137683"/>
              <a:gd name="T8" fmla="*/ 965671 w 1403498"/>
              <a:gd name="T9" fmla="*/ 95759 h 1137683"/>
              <a:gd name="T10" fmla="*/ 982179 w 1403498"/>
              <a:gd name="T11" fmla="*/ 133759 h 1137683"/>
              <a:gd name="T12" fmla="*/ 1089476 w 1403498"/>
              <a:gd name="T13" fmla="*/ 162639 h 1137683"/>
              <a:gd name="T14" fmla="*/ 0 60000 65536"/>
              <a:gd name="T15" fmla="*/ 0 60000 65536"/>
              <a:gd name="T16" fmla="*/ 0 60000 65536"/>
              <a:gd name="T17" fmla="*/ 0 60000 65536"/>
              <a:gd name="T18" fmla="*/ 0 60000 65536"/>
              <a:gd name="T19" fmla="*/ 0 60000 65536"/>
              <a:gd name="T20" fmla="*/ 0 60000 65536"/>
              <a:gd name="T21" fmla="*/ 0 w 1403498"/>
              <a:gd name="T22" fmla="*/ 0 h 1137683"/>
              <a:gd name="T23" fmla="*/ 1403498 w 1403498"/>
              <a:gd name="T24" fmla="*/ 1137683 h 11376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3498" h="1137683">
                <a:moveTo>
                  <a:pt x="0" y="0"/>
                </a:moveTo>
                <a:cubicBezTo>
                  <a:pt x="116958" y="85060"/>
                  <a:pt x="233917" y="170120"/>
                  <a:pt x="404038" y="202018"/>
                </a:cubicBezTo>
                <a:cubicBezTo>
                  <a:pt x="574159" y="233916"/>
                  <a:pt x="979968" y="125819"/>
                  <a:pt x="1020726" y="191386"/>
                </a:cubicBezTo>
                <a:cubicBezTo>
                  <a:pt x="1061484" y="256953"/>
                  <a:pt x="611373" y="515679"/>
                  <a:pt x="648587" y="595423"/>
                </a:cubicBezTo>
                <a:cubicBezTo>
                  <a:pt x="685801" y="675167"/>
                  <a:pt x="1141229" y="613144"/>
                  <a:pt x="1244010" y="669851"/>
                </a:cubicBezTo>
                <a:cubicBezTo>
                  <a:pt x="1346791" y="726558"/>
                  <a:pt x="1238694" y="857693"/>
                  <a:pt x="1265275" y="935665"/>
                </a:cubicBezTo>
                <a:cubicBezTo>
                  <a:pt x="1291856" y="1013637"/>
                  <a:pt x="1347677" y="1075660"/>
                  <a:pt x="1403498" y="1137683"/>
                </a:cubicBezTo>
              </a:path>
            </a:pathLst>
          </a:custGeom>
          <a:noFill/>
          <a:ln w="38100">
            <a:solidFill>
              <a:schemeClr val="tx1"/>
            </a:solidFill>
            <a:round/>
            <a:headEnd/>
            <a:tailEnd type="triangle" w="lg" len="med"/>
          </a:ln>
        </p:spPr>
        <p:txBody>
          <a:bodyPr/>
          <a:lstStyle/>
          <a:p>
            <a:endParaRPr lang="fr-FR"/>
          </a:p>
        </p:txBody>
      </p:sp>
      <p:sp>
        <p:nvSpPr>
          <p:cNvPr id="12" name="ZoneTexte 11"/>
          <p:cNvSpPr txBox="1"/>
          <p:nvPr/>
        </p:nvSpPr>
        <p:spPr>
          <a:xfrm>
            <a:off x="2699792" y="5013152"/>
            <a:ext cx="3168352" cy="1368152"/>
          </a:xfrm>
          <a:prstGeom prst="rect">
            <a:avLst/>
          </a:prstGeom>
          <a:noFill/>
          <a:ln w="19050">
            <a:noFill/>
            <a:round/>
          </a:ln>
          <a:effectLst>
            <a:outerShdw blurRad="50800" dist="50800" dir="5400000" algn="ctr" rotWithShape="0">
              <a:schemeClr val="bg1"/>
            </a:outerShdw>
          </a:effectLst>
          <a:scene3d>
            <a:camera prst="orthographicFront"/>
            <a:lightRig rig="threePt" dir="t"/>
          </a:scene3d>
          <a:sp3d prstMaterial="plastic">
            <a:bevelT/>
          </a:sp3d>
        </p:spPr>
        <p:txBody>
          <a:bodyPr>
            <a:norm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defRPr/>
            </a:pPr>
            <a:r>
              <a:rPr lang="fr-FR" smtClean="0">
                <a:solidFill>
                  <a:srgbClr val="333399"/>
                </a:solidFill>
                <a:latin typeface="Tahoma" pitchFamily="34" charset="0"/>
                <a:cs typeface="Tahoma" pitchFamily="34" charset="0"/>
              </a:rPr>
              <a:t>Obtained through subjective evaluation</a:t>
            </a:r>
          </a:p>
        </p:txBody>
      </p:sp>
      <p:sp>
        <p:nvSpPr>
          <p:cNvPr id="13" name="ZoneTexte 12"/>
          <p:cNvSpPr txBox="1"/>
          <p:nvPr/>
        </p:nvSpPr>
        <p:spPr>
          <a:xfrm>
            <a:off x="6228184" y="4437088"/>
            <a:ext cx="2880320" cy="1368152"/>
          </a:xfrm>
          <a:prstGeom prst="rect">
            <a:avLst/>
          </a:prstGeom>
          <a:noFill/>
          <a:ln w="19050">
            <a:noFill/>
            <a:round/>
          </a:ln>
          <a:effectLst>
            <a:outerShdw blurRad="50800" dist="50800" dir="5400000" algn="ctr" rotWithShape="0">
              <a:schemeClr val="bg1"/>
            </a:outerShdw>
          </a:effectLst>
          <a:scene3d>
            <a:camera prst="orthographicFront"/>
            <a:lightRig rig="threePt" dir="t"/>
          </a:scene3d>
          <a:sp3d prstMaterial="plastic">
            <a:bevelT/>
          </a:sp3d>
        </p:spPr>
        <p:txBody>
          <a:bodyPr>
            <a:norm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defRPr/>
            </a:pPr>
            <a:r>
              <a:rPr lang="fr-FR" smtClean="0">
                <a:solidFill>
                  <a:srgbClr val="333399"/>
                </a:solidFill>
                <a:latin typeface="Tahoma" pitchFamily="34" charset="0"/>
                <a:cs typeface="Tahoma" pitchFamily="34" charset="0"/>
              </a:rPr>
              <a:t>Excellent way to evaluate perceptual metrics</a:t>
            </a:r>
          </a:p>
        </p:txBody>
      </p:sp>
      <p:sp>
        <p:nvSpPr>
          <p:cNvPr id="14" name="Forme libre 13"/>
          <p:cNvSpPr>
            <a:spLocks/>
          </p:cNvSpPr>
          <p:nvPr/>
        </p:nvSpPr>
        <p:spPr bwMode="auto">
          <a:xfrm>
            <a:off x="4467349" y="3444875"/>
            <a:ext cx="473075" cy="1498600"/>
          </a:xfrm>
          <a:custGeom>
            <a:avLst/>
            <a:gdLst>
              <a:gd name="T0" fmla="*/ 118559 w 473149"/>
              <a:gd name="T1" fmla="*/ 0 h 1499191"/>
              <a:gd name="T2" fmla="*/ 458324 w 473149"/>
              <a:gd name="T3" fmla="*/ 307254 h 1499191"/>
              <a:gd name="T4" fmla="*/ 33625 w 473149"/>
              <a:gd name="T5" fmla="*/ 667478 h 1499191"/>
              <a:gd name="T6" fmla="*/ 256594 w 473149"/>
              <a:gd name="T7" fmla="*/ 953541 h 1499191"/>
              <a:gd name="T8" fmla="*/ 65478 w 473149"/>
              <a:gd name="T9" fmla="*/ 1165437 h 1499191"/>
              <a:gd name="T10" fmla="*/ 1772 w 473149"/>
              <a:gd name="T11" fmla="*/ 1493880 h 1499191"/>
              <a:gd name="T12" fmla="*/ 0 60000 65536"/>
              <a:gd name="T13" fmla="*/ 0 60000 65536"/>
              <a:gd name="T14" fmla="*/ 0 60000 65536"/>
              <a:gd name="T15" fmla="*/ 0 60000 65536"/>
              <a:gd name="T16" fmla="*/ 0 60000 65536"/>
              <a:gd name="T17" fmla="*/ 0 60000 65536"/>
              <a:gd name="T18" fmla="*/ 0 w 473149"/>
              <a:gd name="T19" fmla="*/ 0 h 1499191"/>
              <a:gd name="T20" fmla="*/ 473149 w 473149"/>
              <a:gd name="T21" fmla="*/ 1499191 h 1499191"/>
            </a:gdLst>
            <a:ahLst/>
            <a:cxnLst>
              <a:cxn ang="T12">
                <a:pos x="T0" y="T1"/>
              </a:cxn>
              <a:cxn ang="T13">
                <a:pos x="T2" y="T3"/>
              </a:cxn>
              <a:cxn ang="T14">
                <a:pos x="T4" y="T5"/>
              </a:cxn>
              <a:cxn ang="T15">
                <a:pos x="T6" y="T7"/>
              </a:cxn>
              <a:cxn ang="T16">
                <a:pos x="T8" y="T9"/>
              </a:cxn>
              <a:cxn ang="T17">
                <a:pos x="T10" y="T11"/>
              </a:cxn>
            </a:cxnLst>
            <a:rect l="T18" t="T19" r="T20" b="T21"/>
            <a:pathLst>
              <a:path w="473149" h="1499191">
                <a:moveTo>
                  <a:pt x="118730" y="0"/>
                </a:moveTo>
                <a:cubicBezTo>
                  <a:pt x="295939" y="98351"/>
                  <a:pt x="473149" y="196702"/>
                  <a:pt x="458972" y="308344"/>
                </a:cubicBezTo>
                <a:cubicBezTo>
                  <a:pt x="444795" y="419986"/>
                  <a:pt x="67340" y="561753"/>
                  <a:pt x="33670" y="669851"/>
                </a:cubicBezTo>
                <a:cubicBezTo>
                  <a:pt x="0" y="777949"/>
                  <a:pt x="251638" y="873642"/>
                  <a:pt x="256954" y="956930"/>
                </a:cubicBezTo>
                <a:cubicBezTo>
                  <a:pt x="262270" y="1040218"/>
                  <a:pt x="108098" y="1079204"/>
                  <a:pt x="65568" y="1169581"/>
                </a:cubicBezTo>
                <a:cubicBezTo>
                  <a:pt x="23038" y="1259958"/>
                  <a:pt x="12405" y="1379574"/>
                  <a:pt x="1772" y="1499191"/>
                </a:cubicBezTo>
              </a:path>
            </a:pathLst>
          </a:custGeom>
          <a:noFill/>
          <a:ln w="38100">
            <a:solidFill>
              <a:schemeClr val="tx1"/>
            </a:solidFill>
            <a:round/>
            <a:headEnd/>
            <a:tailEnd type="triangle" w="lg" len="med"/>
          </a:ln>
        </p:spPr>
        <p:txBody>
          <a:bodyPr/>
          <a:lstStyle/>
          <a:p>
            <a:endParaRPr lang="fr-FR"/>
          </a:p>
        </p:txBody>
      </p:sp>
      <p:sp>
        <p:nvSpPr>
          <p:cNvPr id="130064" name="Espace réservé du numéro de diapositive 4"/>
          <p:cNvSpPr>
            <a:spLocks noGrp="1"/>
          </p:cNvSpPr>
          <p:nvPr>
            <p:ph type="sldNum" sz="quarter" idx="10"/>
          </p:nvPr>
        </p:nvSpPr>
        <p:spPr>
          <a:noFill/>
        </p:spPr>
        <p:txBody>
          <a:bodyPr/>
          <a:lstStyle/>
          <a:p>
            <a:fld id="{9AA10D92-8889-4250-9BD9-807AB6593147}" type="slidenum">
              <a:rPr lang="en-US" smtClean="0"/>
              <a:pPr/>
              <a:t>33</a:t>
            </a:fld>
            <a:endParaRPr lang="en-US" smtClean="0"/>
          </a:p>
        </p:txBody>
      </p:sp>
      <p:sp>
        <p:nvSpPr>
          <p:cNvPr id="130065"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a:solidFill>
                  <a:schemeClr val="bg1"/>
                </a:solidFill>
                <a:latin typeface="Verdana" pitchFamily="34" charset="0"/>
              </a:rPr>
              <a:t>Perceptual </a:t>
            </a:r>
            <a:r>
              <a:rPr lang="cs-CZ" sz="1200">
                <a:solidFill>
                  <a:schemeClr val="bg1"/>
                </a:solidFill>
                <a:latin typeface="Verdana" pitchFamily="34" charset="0"/>
              </a:rPr>
              <a:t>m</a:t>
            </a:r>
            <a:r>
              <a:rPr lang="it-IT" sz="1200">
                <a:solidFill>
                  <a:schemeClr val="bg1"/>
                </a:solidFill>
                <a:latin typeface="Verdana" pitchFamily="34" charset="0"/>
              </a:rPr>
              <a:t>etrics for </a:t>
            </a:r>
            <a:r>
              <a:rPr lang="cs-CZ" sz="1200">
                <a:solidFill>
                  <a:schemeClr val="bg1"/>
                </a:solidFill>
                <a:latin typeface="Verdana" pitchFamily="34" charset="0"/>
              </a:rPr>
              <a:t>s</a:t>
            </a:r>
            <a:r>
              <a:rPr lang="it-IT" sz="1200">
                <a:solidFill>
                  <a:schemeClr val="bg1"/>
                </a:solidFill>
                <a:latin typeface="Verdana" pitchFamily="34" charset="0"/>
              </a:rPr>
              <a:t>tatic and </a:t>
            </a:r>
            <a:r>
              <a:rPr lang="cs-CZ" sz="1200">
                <a:solidFill>
                  <a:schemeClr val="bg1"/>
                </a:solidFill>
                <a:latin typeface="Verdana" pitchFamily="34" charset="0"/>
              </a:rPr>
              <a:t>dy</a:t>
            </a:r>
            <a:r>
              <a:rPr lang="it-IT" sz="1200">
                <a:solidFill>
                  <a:schemeClr val="bg1"/>
                </a:solidFill>
                <a:latin typeface="Verdana" pitchFamily="34" charset="0"/>
              </a:rPr>
              <a:t>namic </a:t>
            </a:r>
            <a:r>
              <a:rPr lang="cs-CZ" sz="1200">
                <a:solidFill>
                  <a:schemeClr val="bg1"/>
                </a:solidFill>
                <a:latin typeface="Verdana" pitchFamily="34" charset="0"/>
              </a:rPr>
              <a:t>triangle meshes</a:t>
            </a:r>
            <a:endParaRPr lang="it-IT" sz="1200">
              <a:solidFill>
                <a:schemeClr val="bg1"/>
              </a:solidFill>
              <a:latin typeface="Verdana" pitchFamily="34" charset="0"/>
            </a:endParaRPr>
          </a:p>
        </p:txBody>
      </p:sp>
      <p:sp>
        <p:nvSpPr>
          <p:cNvPr id="1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What</a:t>
            </a:r>
            <a:r>
              <a:rPr lang="fr-FR" b="0" dirty="0" smtClean="0">
                <a:latin typeface="Tahoma" pitchFamily="34" charset="0"/>
              </a:rPr>
              <a:t> </a:t>
            </a:r>
            <a:r>
              <a:rPr lang="fr-FR" b="0" dirty="0" err="1" smtClean="0">
                <a:latin typeface="Tahoma" pitchFamily="34" charset="0"/>
              </a:rPr>
              <a:t>is</a:t>
            </a:r>
            <a:r>
              <a:rPr lang="fr-FR" b="0" dirty="0" smtClean="0">
                <a:latin typeface="Tahoma" pitchFamily="34" charset="0"/>
              </a:rPr>
              <a:t> a subjective test?</a:t>
            </a:r>
          </a:p>
        </p:txBody>
      </p:sp>
      <p:sp>
        <p:nvSpPr>
          <p:cNvPr id="15" name="ZoneTexte 1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a:t>
            </a:r>
            <a:r>
              <a:rPr lang="fr-FR" sz="1600" dirty="0" smtClean="0">
                <a:solidFill>
                  <a:srgbClr val="FF0000"/>
                </a:solidFill>
                <a:latin typeface="Consolas" pitchFamily="49" charset="0"/>
                <a:cs typeface="Consolas" pitchFamily="49" charset="0"/>
              </a:rPr>
              <a:t>Evaluation</a:t>
            </a:r>
            <a:r>
              <a:rPr lang="fr-FR" sz="1600" dirty="0" smtClean="0">
                <a:latin typeface="Consolas" pitchFamily="49" charset="0"/>
                <a:cs typeface="Consolas" pitchFamily="49" charset="0"/>
              </a:rPr>
              <a:t>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79388" y="1196753"/>
            <a:ext cx="8964612" cy="4968552"/>
          </a:xfrm>
        </p:spPr>
        <p:txBody>
          <a:bodyPr/>
          <a:lstStyle/>
          <a:p>
            <a:pPr>
              <a:buSzPct val="100000"/>
              <a:buFont typeface="Wingdings" pitchFamily="2" charset="2"/>
              <a:buChar char="§"/>
            </a:pPr>
            <a:r>
              <a:rPr lang="fr-FR" sz="2400" b="0" kern="1200" dirty="0" smtClean="0">
                <a:solidFill>
                  <a:schemeClr val="tx1"/>
                </a:solidFill>
                <a:latin typeface="Tahoma" pitchFamily="34" charset="0"/>
                <a:ea typeface="Tahoma" pitchFamily="34" charset="0"/>
                <a:cs typeface="Tahoma" pitchFamily="34" charset="0"/>
              </a:rPr>
              <a:t>A </a:t>
            </a:r>
            <a:r>
              <a:rPr lang="fr-FR" sz="2400" b="0" kern="1200" dirty="0" err="1" smtClean="0">
                <a:solidFill>
                  <a:schemeClr val="tx1"/>
                </a:solidFill>
                <a:latin typeface="Tahoma" pitchFamily="34" charset="0"/>
                <a:ea typeface="Tahoma" pitchFamily="34" charset="0"/>
                <a:cs typeface="Tahoma" pitchFamily="34" charset="0"/>
              </a:rPr>
              <a:t>database</a:t>
            </a:r>
            <a:r>
              <a:rPr lang="fr-FR" sz="2400" b="0" kern="1200" dirty="0" smtClean="0">
                <a:solidFill>
                  <a:schemeClr val="tx1"/>
                </a:solidFill>
                <a:latin typeface="Tahoma" pitchFamily="34" charset="0"/>
                <a:ea typeface="Tahoma" pitchFamily="34" charset="0"/>
                <a:cs typeface="Tahoma" pitchFamily="34" charset="0"/>
              </a:rPr>
              <a:t> </a:t>
            </a:r>
            <a:r>
              <a:rPr lang="fr-FR" sz="2400" b="0" kern="1200" dirty="0" err="1" smtClean="0">
                <a:solidFill>
                  <a:schemeClr val="tx1"/>
                </a:solidFill>
                <a:latin typeface="Tahoma" pitchFamily="34" charset="0"/>
                <a:ea typeface="Tahoma" pitchFamily="34" charset="0"/>
                <a:cs typeface="Tahoma" pitchFamily="34" charset="0"/>
              </a:rPr>
              <a:t>is</a:t>
            </a:r>
            <a:r>
              <a:rPr lang="fr-FR" sz="2400" b="0" kern="1200" dirty="0" smtClean="0">
                <a:solidFill>
                  <a:schemeClr val="tx1"/>
                </a:solidFill>
                <a:latin typeface="Tahoma" pitchFamily="34" charset="0"/>
                <a:ea typeface="Tahoma" pitchFamily="34" charset="0"/>
                <a:cs typeface="Tahoma" pitchFamily="34" charset="0"/>
              </a:rPr>
              <a:t> </a:t>
            </a:r>
            <a:r>
              <a:rPr lang="fr-FR" sz="2400" b="0" kern="1200" dirty="0" err="1" smtClean="0">
                <a:solidFill>
                  <a:schemeClr val="tx1"/>
                </a:solidFill>
                <a:latin typeface="Tahoma" pitchFamily="34" charset="0"/>
                <a:ea typeface="Tahoma" pitchFamily="34" charset="0"/>
                <a:cs typeface="Tahoma" pitchFamily="34" charset="0"/>
              </a:rPr>
              <a:t>constructed</a:t>
            </a:r>
            <a:r>
              <a:rPr lang="fr-FR" sz="2400" b="0" kern="1200" dirty="0" smtClean="0">
                <a:solidFill>
                  <a:schemeClr val="tx1"/>
                </a:solidFill>
                <a:latin typeface="Tahoma" pitchFamily="34" charset="0"/>
                <a:ea typeface="Tahoma" pitchFamily="34" charset="0"/>
                <a:cs typeface="Tahoma" pitchFamily="34" charset="0"/>
              </a:rPr>
              <a:t>.</a:t>
            </a:r>
          </a:p>
          <a:p>
            <a:pPr>
              <a:buNone/>
            </a:pPr>
            <a:r>
              <a:rPr lang="en-US" sz="2400" b="0" kern="1200" dirty="0" smtClean="0">
                <a:solidFill>
                  <a:schemeClr val="tx1"/>
                </a:solidFill>
                <a:latin typeface="Tahoma" pitchFamily="34" charset="0"/>
                <a:ea typeface="Tahoma" pitchFamily="34" charset="0"/>
                <a:cs typeface="Tahoma" pitchFamily="34" charset="0"/>
              </a:rPr>
              <a:t>(reference objects + distorted versions)</a:t>
            </a:r>
          </a:p>
          <a:p>
            <a:pPr>
              <a:spcBef>
                <a:spcPts val="1800"/>
              </a:spcBef>
              <a:buSzPct val="100000"/>
              <a:buFont typeface="Wingdings" pitchFamily="2" charset="2"/>
              <a:buChar char="§"/>
            </a:pPr>
            <a:r>
              <a:rPr lang="fr-FR" sz="2400" b="0" kern="1200" dirty="0" smtClean="0">
                <a:solidFill>
                  <a:schemeClr val="tx1"/>
                </a:solidFill>
                <a:latin typeface="Tahoma" pitchFamily="34" charset="0"/>
                <a:ea typeface="Tahoma" pitchFamily="34" charset="0"/>
                <a:cs typeface="Tahoma" pitchFamily="34" charset="0"/>
              </a:rPr>
              <a:t>Object are </a:t>
            </a:r>
            <a:r>
              <a:rPr lang="fr-FR" sz="2400" b="0" kern="1200" dirty="0" err="1" smtClean="0">
                <a:solidFill>
                  <a:schemeClr val="tx1"/>
                </a:solidFill>
                <a:latin typeface="Tahoma" pitchFamily="34" charset="0"/>
                <a:ea typeface="Tahoma" pitchFamily="34" charset="0"/>
                <a:cs typeface="Tahoma" pitchFamily="34" charset="0"/>
              </a:rPr>
              <a:t>rated</a:t>
            </a:r>
            <a:r>
              <a:rPr lang="fr-FR" sz="2400" b="0" kern="1200" dirty="0" smtClean="0">
                <a:solidFill>
                  <a:schemeClr val="tx1"/>
                </a:solidFill>
                <a:latin typeface="Tahoma" pitchFamily="34" charset="0"/>
                <a:ea typeface="Tahoma" pitchFamily="34" charset="0"/>
                <a:cs typeface="Tahoma" pitchFamily="34" charset="0"/>
              </a:rPr>
              <a:t> by </a:t>
            </a:r>
            <a:r>
              <a:rPr lang="fr-FR" sz="2400" b="0" kern="1200" dirty="0" err="1" smtClean="0">
                <a:solidFill>
                  <a:schemeClr val="tx1"/>
                </a:solidFill>
                <a:latin typeface="Tahoma" pitchFamily="34" charset="0"/>
                <a:ea typeface="Tahoma" pitchFamily="34" charset="0"/>
                <a:cs typeface="Tahoma" pitchFamily="34" charset="0"/>
              </a:rPr>
              <a:t>observers</a:t>
            </a:r>
            <a:r>
              <a:rPr lang="fr-FR" sz="2400" b="0" kern="1200" dirty="0" smtClean="0">
                <a:solidFill>
                  <a:schemeClr val="tx1"/>
                </a:solidFill>
                <a:latin typeface="Tahoma" pitchFamily="34" charset="0"/>
                <a:ea typeface="Tahoma" pitchFamily="34" charset="0"/>
                <a:cs typeface="Tahoma" pitchFamily="34" charset="0"/>
              </a:rPr>
              <a:t>.</a:t>
            </a:r>
          </a:p>
          <a:p>
            <a:pPr>
              <a:spcBef>
                <a:spcPts val="1800"/>
              </a:spcBef>
              <a:buSzPct val="100000"/>
              <a:buFont typeface="Wingdings" pitchFamily="2" charset="2"/>
              <a:buChar char="§"/>
            </a:pPr>
            <a:r>
              <a:rPr lang="fr-FR" sz="2400" b="0" kern="1200" dirty="0" smtClean="0">
                <a:solidFill>
                  <a:schemeClr val="tx1"/>
                </a:solidFill>
                <a:latin typeface="Tahoma" pitchFamily="34" charset="0"/>
                <a:ea typeface="Tahoma" pitchFamily="34" charset="0"/>
                <a:cs typeface="Tahoma" pitchFamily="34" charset="0"/>
              </a:rPr>
              <a:t>Mean Opinion Scores are </a:t>
            </a:r>
            <a:r>
              <a:rPr lang="fr-FR" sz="2400" b="0" kern="1200" dirty="0" err="1" smtClean="0">
                <a:solidFill>
                  <a:schemeClr val="tx1"/>
                </a:solidFill>
                <a:latin typeface="Tahoma" pitchFamily="34" charset="0"/>
                <a:ea typeface="Tahoma" pitchFamily="34" charset="0"/>
                <a:cs typeface="Tahoma" pitchFamily="34" charset="0"/>
              </a:rPr>
              <a:t>computed</a:t>
            </a:r>
            <a:r>
              <a:rPr lang="fr-FR" sz="2400" b="0" kern="1200" dirty="0" smtClean="0">
                <a:solidFill>
                  <a:schemeClr val="tx1"/>
                </a:solidFill>
                <a:latin typeface="Tahoma" pitchFamily="34" charset="0"/>
                <a:ea typeface="Tahoma" pitchFamily="34" charset="0"/>
                <a:cs typeface="Tahoma" pitchFamily="34" charset="0"/>
              </a:rPr>
              <a:t>.</a:t>
            </a:r>
          </a:p>
          <a:p>
            <a:pPr>
              <a:spcBef>
                <a:spcPts val="1200"/>
              </a:spcBef>
              <a:buSzPct val="100000"/>
              <a:buFont typeface="Wingdings" pitchFamily="2" charset="2"/>
              <a:buChar char="§"/>
            </a:pPr>
            <a:endParaRPr lang="fr-FR" sz="2400" b="0" kern="1200" dirty="0" smtClean="0">
              <a:solidFill>
                <a:schemeClr val="tx1"/>
              </a:solidFill>
              <a:latin typeface="Tahoma" pitchFamily="34" charset="0"/>
              <a:ea typeface="Tahoma" pitchFamily="34" charset="0"/>
              <a:cs typeface="Tahoma" pitchFamily="34" charset="0"/>
            </a:endParaRPr>
          </a:p>
          <a:p>
            <a:pPr>
              <a:spcBef>
                <a:spcPts val="1200"/>
              </a:spcBef>
              <a:buSzPct val="100000"/>
              <a:buFont typeface="Wingdings" pitchFamily="2" charset="2"/>
              <a:buChar char="§"/>
            </a:pPr>
            <a:endParaRPr lang="fr-FR" sz="2400" b="0" kern="1200" dirty="0" smtClean="0">
              <a:solidFill>
                <a:schemeClr val="tx1"/>
              </a:solidFill>
              <a:latin typeface="Tahoma" pitchFamily="34" charset="0"/>
              <a:ea typeface="Tahoma" pitchFamily="34" charset="0"/>
              <a:cs typeface="Tahoma" pitchFamily="34" charset="0"/>
            </a:endParaRPr>
          </a:p>
          <a:p>
            <a:pPr>
              <a:spcBef>
                <a:spcPts val="1200"/>
              </a:spcBef>
              <a:buSzPct val="100000"/>
              <a:buFont typeface="Wingdings" pitchFamily="2" charset="2"/>
              <a:buChar char="§"/>
            </a:pPr>
            <a:endParaRPr lang="fr-FR" sz="2400" b="0" kern="1200" dirty="0" smtClean="0">
              <a:solidFill>
                <a:schemeClr val="tx1"/>
              </a:solidFill>
              <a:latin typeface="Tahoma" pitchFamily="34" charset="0"/>
              <a:ea typeface="Tahoma" pitchFamily="34" charset="0"/>
              <a:cs typeface="Tahoma" pitchFamily="34" charset="0"/>
            </a:endParaRPr>
          </a:p>
          <a:p>
            <a:pPr>
              <a:spcBef>
                <a:spcPts val="1200"/>
              </a:spcBef>
              <a:buSzPct val="100000"/>
              <a:buFont typeface="Wingdings" pitchFamily="2" charset="2"/>
              <a:buChar char="§"/>
            </a:pPr>
            <a:endParaRPr lang="fr-FR" sz="2400" b="0" kern="1200" dirty="0" smtClean="0">
              <a:solidFill>
                <a:schemeClr val="tx1"/>
              </a:solidFill>
              <a:latin typeface="Tahoma" pitchFamily="34" charset="0"/>
              <a:ea typeface="Tahoma" pitchFamily="34" charset="0"/>
              <a:cs typeface="Tahoma" pitchFamily="34" charset="0"/>
            </a:endParaRPr>
          </a:p>
          <a:p>
            <a:pPr>
              <a:spcBef>
                <a:spcPts val="3600"/>
              </a:spcBef>
              <a:buSzPct val="100000"/>
              <a:buFont typeface="Wingdings" pitchFamily="2" charset="2"/>
              <a:buChar char="§"/>
            </a:pPr>
            <a:r>
              <a:rPr lang="fr-FR" sz="2400" b="0" kern="1200" dirty="0" err="1" smtClean="0">
                <a:solidFill>
                  <a:schemeClr val="tx1"/>
                </a:solidFill>
                <a:latin typeface="Tahoma" pitchFamily="34" charset="0"/>
                <a:ea typeface="Tahoma" pitchFamily="34" charset="0"/>
                <a:cs typeface="Tahoma" pitchFamily="34" charset="0"/>
              </a:rPr>
              <a:t>N</a:t>
            </a:r>
            <a:r>
              <a:rPr lang="fr-FR" sz="2400" b="0" dirty="0" err="1" smtClean="0">
                <a:solidFill>
                  <a:schemeClr val="tx1"/>
                </a:solidFill>
              </a:rPr>
              <a:t>ormalization</a:t>
            </a:r>
            <a:r>
              <a:rPr lang="fr-FR" sz="2400" b="0" dirty="0" smtClean="0">
                <a:solidFill>
                  <a:schemeClr val="tx1"/>
                </a:solidFill>
              </a:rPr>
              <a:t>, </a:t>
            </a:r>
            <a:r>
              <a:rPr lang="fr-FR" sz="2400" b="0" dirty="0" err="1" smtClean="0">
                <a:solidFill>
                  <a:schemeClr val="tx1"/>
                </a:solidFill>
              </a:rPr>
              <a:t>filtering</a:t>
            </a:r>
            <a:r>
              <a:rPr lang="fr-FR" sz="2400" b="0" dirty="0" smtClean="0">
                <a:solidFill>
                  <a:schemeClr val="tx1"/>
                </a:solidFill>
              </a:rPr>
              <a:t> of the MOS.</a:t>
            </a:r>
          </a:p>
        </p:txBody>
      </p:sp>
      <p:grpSp>
        <p:nvGrpSpPr>
          <p:cNvPr id="4" name="Groupe 5"/>
          <p:cNvGrpSpPr>
            <a:grpSpLocks/>
          </p:cNvGrpSpPr>
          <p:nvPr/>
        </p:nvGrpSpPr>
        <p:grpSpPr bwMode="auto">
          <a:xfrm>
            <a:off x="5651500" y="1254125"/>
            <a:ext cx="3241675" cy="1679575"/>
            <a:chOff x="5114476" y="929020"/>
            <a:chExt cx="3500462" cy="1814506"/>
          </a:xfrm>
        </p:grpSpPr>
        <p:sp>
          <p:nvSpPr>
            <p:cNvPr id="7" name="Rectangle à coins arrondis 6"/>
            <p:cNvSpPr/>
            <p:nvPr/>
          </p:nvSpPr>
          <p:spPr>
            <a:xfrm>
              <a:off x="5114476" y="983901"/>
              <a:ext cx="3500462" cy="1713320"/>
            </a:xfrm>
            <a:prstGeom prst="roundRect">
              <a:avLst/>
            </a:prstGeom>
            <a:solidFill>
              <a:srgbClr val="9CC5D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131089" name="Picture 4" descr="C:\Documents and Settings\Guillaume Lavoué\Local Settings\Temporary Internet Files\Content.IE5\FFDNB5CK\MCj04283010000[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4" y="1071896"/>
              <a:ext cx="1406116" cy="1384297"/>
            </a:xfrm>
            <a:prstGeom prst="rect">
              <a:avLst/>
            </a:prstGeom>
            <a:noFill/>
            <a:ln w="9525">
              <a:noFill/>
              <a:miter lim="800000"/>
              <a:headEnd/>
              <a:tailEnd/>
            </a:ln>
          </p:spPr>
        </p:pic>
        <p:pic>
          <p:nvPicPr>
            <p:cNvPr id="131090" name="Picture 5" descr="C:\Documents and Settings\Guillaume Lavoué\Local Settings\Temporary Internet Files\Content.IE5\FFDNB5CK\MCj0439833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15140" y="929020"/>
              <a:ext cx="1814506" cy="1814506"/>
            </a:xfrm>
            <a:prstGeom prst="rect">
              <a:avLst/>
            </a:prstGeom>
            <a:noFill/>
            <a:ln w="9525">
              <a:noFill/>
              <a:miter lim="800000"/>
              <a:headEnd/>
              <a:tailEnd/>
            </a:ln>
          </p:spPr>
        </p:pic>
        <p:pic>
          <p:nvPicPr>
            <p:cNvPr id="131091" name="Image 9" descr="bunny.png"/>
            <p:cNvPicPr>
              <a:picLocks noChangeAspect="1"/>
            </p:cNvPicPr>
            <p:nvPr/>
          </p:nvPicPr>
          <p:blipFill>
            <a:blip r:embed="rId5" cstate="email">
              <a:clrChange>
                <a:clrFrom>
                  <a:srgbClr val="E501C2"/>
                </a:clrFrom>
                <a:clrTo>
                  <a:srgbClr val="E501C2">
                    <a:alpha val="0"/>
                  </a:srgbClr>
                </a:clrTo>
              </a:clrChange>
              <a:extLst>
                <a:ext uri="{28A0092B-C50C-407E-A947-70E740481C1C}">
                  <a14:useLocalDpi xmlns:a14="http://schemas.microsoft.com/office/drawing/2010/main"/>
                </a:ext>
              </a:extLst>
            </a:blip>
            <a:srcRect/>
            <a:stretch>
              <a:fillRect/>
            </a:stretch>
          </p:blipFill>
          <p:spPr bwMode="auto">
            <a:xfrm rot="487928">
              <a:off x="7622568" y="1204139"/>
              <a:ext cx="724257" cy="1150108"/>
            </a:xfrm>
            <a:prstGeom prst="rect">
              <a:avLst/>
            </a:prstGeom>
            <a:noFill/>
            <a:ln w="9525">
              <a:noFill/>
              <a:miter lim="800000"/>
              <a:headEnd/>
              <a:tailEnd/>
            </a:ln>
          </p:spPr>
        </p:pic>
        <p:pic>
          <p:nvPicPr>
            <p:cNvPr id="131092" name="Image 10" descr="bunny-simp.png"/>
            <p:cNvPicPr>
              <a:picLocks noChangeAspect="1"/>
            </p:cNvPicPr>
            <p:nvPr/>
          </p:nvPicPr>
          <p:blipFill>
            <a:blip r:embed="rId6" cstate="email">
              <a:clrChange>
                <a:clrFrom>
                  <a:srgbClr val="E501C2"/>
                </a:clrFrom>
                <a:clrTo>
                  <a:srgbClr val="E501C2">
                    <a:alpha val="0"/>
                  </a:srgbClr>
                </a:clrTo>
              </a:clrChange>
              <a:extLst>
                <a:ext uri="{28A0092B-C50C-407E-A947-70E740481C1C}">
                  <a14:useLocalDpi xmlns:a14="http://schemas.microsoft.com/office/drawing/2010/main"/>
                </a:ext>
              </a:extLst>
            </a:blip>
            <a:srcRect/>
            <a:stretch>
              <a:fillRect/>
            </a:stretch>
          </p:blipFill>
          <p:spPr bwMode="auto">
            <a:xfrm rot="487928">
              <a:off x="6911181" y="1175233"/>
              <a:ext cx="724257" cy="1150108"/>
            </a:xfrm>
            <a:prstGeom prst="rect">
              <a:avLst/>
            </a:prstGeom>
            <a:noFill/>
            <a:ln w="9525">
              <a:noFill/>
              <a:miter lim="800000"/>
              <a:headEnd/>
              <a:tailEnd/>
            </a:ln>
          </p:spPr>
        </p:pic>
      </p:grpSp>
      <p:grpSp>
        <p:nvGrpSpPr>
          <p:cNvPr id="5" name="Groupe 18"/>
          <p:cNvGrpSpPr>
            <a:grpSpLocks/>
          </p:cNvGrpSpPr>
          <p:nvPr/>
        </p:nvGrpSpPr>
        <p:grpSpPr bwMode="auto">
          <a:xfrm>
            <a:off x="107950" y="3457574"/>
            <a:ext cx="8821738" cy="2676475"/>
            <a:chOff x="107504" y="3457600"/>
            <a:chExt cx="8821488" cy="2677011"/>
          </a:xfrm>
        </p:grpSpPr>
        <p:pic>
          <p:nvPicPr>
            <p:cNvPr id="131081" name="Picture 2"/>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24136" y="3457600"/>
              <a:ext cx="3528392" cy="1275522"/>
            </a:xfrm>
            <a:prstGeom prst="rect">
              <a:avLst/>
            </a:prstGeom>
            <a:noFill/>
            <a:ln w="9525">
              <a:noFill/>
              <a:miter lim="800000"/>
              <a:headEnd/>
              <a:tailEnd/>
            </a:ln>
          </p:spPr>
        </p:pic>
        <p:sp>
          <p:nvSpPr>
            <p:cNvPr id="13" name="Forme libre 12"/>
            <p:cNvSpPr/>
            <p:nvPr/>
          </p:nvSpPr>
          <p:spPr>
            <a:xfrm>
              <a:off x="1390168" y="4319785"/>
              <a:ext cx="530210" cy="520804"/>
            </a:xfrm>
            <a:custGeom>
              <a:avLst/>
              <a:gdLst>
                <a:gd name="connsiteX0" fmla="*/ 378619 w 531020"/>
                <a:gd name="connsiteY0" fmla="*/ 0 h 521494"/>
                <a:gd name="connsiteX1" fmla="*/ 314325 w 531020"/>
                <a:gd name="connsiteY1" fmla="*/ 300038 h 521494"/>
                <a:gd name="connsiteX2" fmla="*/ 478632 w 531020"/>
                <a:gd name="connsiteY2" fmla="*/ 428625 h 521494"/>
                <a:gd name="connsiteX3" fmla="*/ 0 w 531020"/>
                <a:gd name="connsiteY3" fmla="*/ 521494 h 521494"/>
              </a:gdLst>
              <a:ahLst/>
              <a:cxnLst>
                <a:cxn ang="0">
                  <a:pos x="connsiteX0" y="connsiteY0"/>
                </a:cxn>
                <a:cxn ang="0">
                  <a:pos x="connsiteX1" y="connsiteY1"/>
                </a:cxn>
                <a:cxn ang="0">
                  <a:pos x="connsiteX2" y="connsiteY2"/>
                </a:cxn>
                <a:cxn ang="0">
                  <a:pos x="connsiteX3" y="connsiteY3"/>
                </a:cxn>
              </a:cxnLst>
              <a:rect l="l" t="t" r="r" b="b"/>
              <a:pathLst>
                <a:path w="531020" h="521494">
                  <a:moveTo>
                    <a:pt x="378619" y="0"/>
                  </a:moveTo>
                  <a:cubicBezTo>
                    <a:pt x="338137" y="114300"/>
                    <a:pt x="297656" y="228601"/>
                    <a:pt x="314325" y="300038"/>
                  </a:cubicBezTo>
                  <a:cubicBezTo>
                    <a:pt x="330994" y="371475"/>
                    <a:pt x="531020" y="391716"/>
                    <a:pt x="478632" y="428625"/>
                  </a:cubicBezTo>
                  <a:cubicBezTo>
                    <a:pt x="426245" y="465534"/>
                    <a:pt x="213122" y="493514"/>
                    <a:pt x="0" y="521494"/>
                  </a:cubicBezTo>
                </a:path>
              </a:pathLst>
            </a:cu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anchor="ctr"/>
            <a:lstStyle/>
            <a:p>
              <a:pPr algn="ctr">
                <a:spcBef>
                  <a:spcPts val="1800"/>
                </a:spcBef>
                <a:defRPr/>
              </a:pPr>
              <a:endParaRPr lang="fr-FR">
                <a:solidFill>
                  <a:srgbClr val="000000"/>
                </a:solidFill>
              </a:endParaRPr>
            </a:p>
          </p:txBody>
        </p:sp>
        <p:sp>
          <p:nvSpPr>
            <p:cNvPr id="14" name="Forme libre 13"/>
            <p:cNvSpPr/>
            <p:nvPr/>
          </p:nvSpPr>
          <p:spPr>
            <a:xfrm rot="549967" flipH="1">
              <a:off x="2976036" y="4491270"/>
              <a:ext cx="192082" cy="514453"/>
            </a:xfrm>
            <a:custGeom>
              <a:avLst/>
              <a:gdLst>
                <a:gd name="connsiteX0" fmla="*/ 242888 w 242888"/>
                <a:gd name="connsiteY0" fmla="*/ 0 h 514350"/>
                <a:gd name="connsiteX1" fmla="*/ 42863 w 242888"/>
                <a:gd name="connsiteY1" fmla="*/ 157163 h 514350"/>
                <a:gd name="connsiteX2" fmla="*/ 185738 w 242888"/>
                <a:gd name="connsiteY2" fmla="*/ 335756 h 514350"/>
                <a:gd name="connsiteX3" fmla="*/ 0 w 242888"/>
                <a:gd name="connsiteY3" fmla="*/ 514350 h 514350"/>
              </a:gdLst>
              <a:ahLst/>
              <a:cxnLst>
                <a:cxn ang="0">
                  <a:pos x="connsiteX0" y="connsiteY0"/>
                </a:cxn>
                <a:cxn ang="0">
                  <a:pos x="connsiteX1" y="connsiteY1"/>
                </a:cxn>
                <a:cxn ang="0">
                  <a:pos x="connsiteX2" y="connsiteY2"/>
                </a:cxn>
                <a:cxn ang="0">
                  <a:pos x="connsiteX3" y="connsiteY3"/>
                </a:cxn>
              </a:cxnLst>
              <a:rect l="l" t="t" r="r" b="b"/>
              <a:pathLst>
                <a:path w="242888" h="514350">
                  <a:moveTo>
                    <a:pt x="242888" y="0"/>
                  </a:moveTo>
                  <a:cubicBezTo>
                    <a:pt x="147638" y="50602"/>
                    <a:pt x="52388" y="101204"/>
                    <a:pt x="42863" y="157163"/>
                  </a:cubicBezTo>
                  <a:cubicBezTo>
                    <a:pt x="33338" y="213122"/>
                    <a:pt x="192882" y="276225"/>
                    <a:pt x="185738" y="335756"/>
                  </a:cubicBezTo>
                  <a:cubicBezTo>
                    <a:pt x="178594" y="395287"/>
                    <a:pt x="89297" y="454818"/>
                    <a:pt x="0" y="514350"/>
                  </a:cubicBezTo>
                </a:path>
              </a:pathLst>
            </a:cu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anchor="ctr"/>
            <a:lstStyle/>
            <a:p>
              <a:pPr algn="ctr">
                <a:spcBef>
                  <a:spcPts val="1800"/>
                </a:spcBef>
                <a:defRPr/>
              </a:pPr>
              <a:endParaRPr lang="fr-FR">
                <a:solidFill>
                  <a:srgbClr val="000000"/>
                </a:solidFill>
              </a:endParaRPr>
            </a:p>
          </p:txBody>
        </p:sp>
        <p:sp>
          <p:nvSpPr>
            <p:cNvPr id="15" name="Forme libre 14"/>
            <p:cNvSpPr/>
            <p:nvPr/>
          </p:nvSpPr>
          <p:spPr>
            <a:xfrm rot="21005723">
              <a:off x="4536503" y="3989519"/>
              <a:ext cx="1042958" cy="581141"/>
            </a:xfrm>
            <a:custGeom>
              <a:avLst/>
              <a:gdLst>
                <a:gd name="connsiteX0" fmla="*/ 0 w 1350169"/>
                <a:gd name="connsiteY0" fmla="*/ 0 h 567929"/>
                <a:gd name="connsiteX1" fmla="*/ 778669 w 1350169"/>
                <a:gd name="connsiteY1" fmla="*/ 35719 h 567929"/>
                <a:gd name="connsiteX2" fmla="*/ 628650 w 1350169"/>
                <a:gd name="connsiteY2" fmla="*/ 421481 h 567929"/>
                <a:gd name="connsiteX3" fmla="*/ 1014413 w 1350169"/>
                <a:gd name="connsiteY3" fmla="*/ 335756 h 567929"/>
                <a:gd name="connsiteX4" fmla="*/ 1042988 w 1350169"/>
                <a:gd name="connsiteY4" fmla="*/ 557213 h 567929"/>
                <a:gd name="connsiteX5" fmla="*/ 1350169 w 1350169"/>
                <a:gd name="connsiteY5" fmla="*/ 400050 h 567929"/>
                <a:gd name="connsiteX0" fmla="*/ 0 w 1043558"/>
                <a:gd name="connsiteY0" fmla="*/ 0 h 581646"/>
                <a:gd name="connsiteX1" fmla="*/ 472058 w 1043558"/>
                <a:gd name="connsiteY1" fmla="*/ 49436 h 581646"/>
                <a:gd name="connsiteX2" fmla="*/ 322039 w 1043558"/>
                <a:gd name="connsiteY2" fmla="*/ 435198 h 581646"/>
                <a:gd name="connsiteX3" fmla="*/ 707802 w 1043558"/>
                <a:gd name="connsiteY3" fmla="*/ 349473 h 581646"/>
                <a:gd name="connsiteX4" fmla="*/ 736377 w 1043558"/>
                <a:gd name="connsiteY4" fmla="*/ 570930 h 581646"/>
                <a:gd name="connsiteX5" fmla="*/ 1043558 w 1043558"/>
                <a:gd name="connsiteY5" fmla="*/ 413767 h 5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558" h="581646">
                  <a:moveTo>
                    <a:pt x="0" y="0"/>
                  </a:moveTo>
                  <a:lnTo>
                    <a:pt x="472058" y="49436"/>
                  </a:lnTo>
                  <a:cubicBezTo>
                    <a:pt x="576833" y="119683"/>
                    <a:pt x="282748" y="385192"/>
                    <a:pt x="322039" y="435198"/>
                  </a:cubicBezTo>
                  <a:cubicBezTo>
                    <a:pt x="361330" y="485204"/>
                    <a:pt x="638746" y="326851"/>
                    <a:pt x="707802" y="349473"/>
                  </a:cubicBezTo>
                  <a:cubicBezTo>
                    <a:pt x="776858" y="372095"/>
                    <a:pt x="680418" y="560214"/>
                    <a:pt x="736377" y="570930"/>
                  </a:cubicBezTo>
                  <a:cubicBezTo>
                    <a:pt x="792336" y="581646"/>
                    <a:pt x="917947" y="497706"/>
                    <a:pt x="1043558" y="413767"/>
                  </a:cubicBezTo>
                </a:path>
              </a:pathLst>
            </a:cu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anchor="ctr"/>
            <a:lstStyle/>
            <a:p>
              <a:pPr algn="ctr">
                <a:spcBef>
                  <a:spcPts val="1800"/>
                </a:spcBef>
                <a:defRPr/>
              </a:pPr>
              <a:endParaRPr lang="fr-FR">
                <a:solidFill>
                  <a:srgbClr val="000000"/>
                </a:solidFill>
              </a:endParaRPr>
            </a:p>
          </p:txBody>
        </p:sp>
        <p:sp>
          <p:nvSpPr>
            <p:cNvPr id="16" name="Text Box 24"/>
            <p:cNvSpPr txBox="1">
              <a:spLocks noChangeArrowheads="1"/>
            </p:cNvSpPr>
            <p:nvPr/>
          </p:nvSpPr>
          <p:spPr bwMode="auto">
            <a:xfrm>
              <a:off x="5473102" y="3960939"/>
              <a:ext cx="3455890" cy="13083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ts val="1800"/>
                </a:spcBef>
                <a:defRPr/>
              </a:pPr>
              <a:r>
                <a:rPr lang="en-US" sz="2200" smtClean="0">
                  <a:solidFill>
                    <a:srgbClr val="333399"/>
                  </a:solidFill>
                  <a:latin typeface="Tahoma" pitchFamily="34" charset="0"/>
                </a:rPr>
                <a:t>Score given by the j</a:t>
              </a:r>
              <a:r>
                <a:rPr lang="en-US" sz="2200" baseline="30000" smtClean="0">
                  <a:solidFill>
                    <a:srgbClr val="333399"/>
                  </a:solidFill>
                  <a:latin typeface="Tahoma" pitchFamily="34" charset="0"/>
                </a:rPr>
                <a:t>th</a:t>
              </a:r>
              <a:r>
                <a:rPr lang="en-US" sz="2200" smtClean="0">
                  <a:solidFill>
                    <a:srgbClr val="333399"/>
                  </a:solidFill>
                  <a:latin typeface="Tahoma" pitchFamily="34" charset="0"/>
                </a:rPr>
                <a:t> subject to the i</a:t>
              </a:r>
              <a:r>
                <a:rPr lang="en-US" sz="2200" baseline="30000" smtClean="0">
                  <a:solidFill>
                    <a:srgbClr val="333399"/>
                  </a:solidFill>
                  <a:latin typeface="Tahoma" pitchFamily="34" charset="0"/>
                </a:rPr>
                <a:t>th</a:t>
              </a:r>
              <a:r>
                <a:rPr lang="en-US" sz="2200" smtClean="0">
                  <a:solidFill>
                    <a:srgbClr val="333399"/>
                  </a:solidFill>
                  <a:latin typeface="Tahoma" pitchFamily="34" charset="0"/>
                </a:rPr>
                <a:t> object</a:t>
              </a:r>
            </a:p>
            <a:p>
              <a:pPr algn="ctr" eaLnBrk="1" hangingPunct="1">
                <a:spcBef>
                  <a:spcPts val="1800"/>
                </a:spcBef>
                <a:defRPr/>
              </a:pPr>
              <a:endParaRPr lang="en-US" sz="2000" smtClean="0">
                <a:solidFill>
                  <a:srgbClr val="222268"/>
                </a:solidFill>
                <a:effectLst>
                  <a:outerShdw blurRad="38100" dist="38100" dir="2700000" algn="tl">
                    <a:srgbClr val="C0C0C0"/>
                  </a:outerShdw>
                </a:effectLst>
                <a:latin typeface="Tahoma" pitchFamily="34" charset="0"/>
              </a:endParaRPr>
            </a:p>
          </p:txBody>
        </p:sp>
        <p:sp>
          <p:nvSpPr>
            <p:cNvPr id="17" name="Text Box 24"/>
            <p:cNvSpPr txBox="1">
              <a:spLocks noChangeArrowheads="1"/>
            </p:cNvSpPr>
            <p:nvPr/>
          </p:nvSpPr>
          <p:spPr bwMode="auto">
            <a:xfrm>
              <a:off x="107504" y="4826299"/>
              <a:ext cx="2771696" cy="13083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ts val="1800"/>
                </a:spcBef>
                <a:defRPr/>
              </a:pPr>
              <a:r>
                <a:rPr lang="en-US" sz="2200" smtClean="0">
                  <a:solidFill>
                    <a:srgbClr val="333399"/>
                  </a:solidFill>
                  <a:latin typeface="Tahoma" pitchFamily="34" charset="0"/>
                </a:rPr>
                <a:t>Mean opinion score for the i</a:t>
              </a:r>
              <a:r>
                <a:rPr lang="en-US" sz="2200" baseline="30000" smtClean="0">
                  <a:solidFill>
                    <a:srgbClr val="333399"/>
                  </a:solidFill>
                  <a:latin typeface="Tahoma" pitchFamily="34" charset="0"/>
                </a:rPr>
                <a:t>th</a:t>
              </a:r>
              <a:r>
                <a:rPr lang="en-US" sz="2200" smtClean="0">
                  <a:solidFill>
                    <a:srgbClr val="333399"/>
                  </a:solidFill>
                  <a:latin typeface="Tahoma" pitchFamily="34" charset="0"/>
                </a:rPr>
                <a:t> object</a:t>
              </a:r>
            </a:p>
            <a:p>
              <a:pPr algn="ctr" eaLnBrk="1" hangingPunct="1">
                <a:spcBef>
                  <a:spcPts val="1800"/>
                </a:spcBef>
                <a:defRPr/>
              </a:pPr>
              <a:endParaRPr lang="en-US" sz="2000" smtClean="0">
                <a:solidFill>
                  <a:srgbClr val="222268"/>
                </a:solidFill>
                <a:effectLst>
                  <a:outerShdw blurRad="38100" dist="38100" dir="2700000" algn="tl">
                    <a:srgbClr val="C0C0C0"/>
                  </a:outerShdw>
                </a:effectLst>
                <a:latin typeface="Tahoma" pitchFamily="34" charset="0"/>
              </a:endParaRPr>
            </a:p>
          </p:txBody>
        </p:sp>
        <p:sp>
          <p:nvSpPr>
            <p:cNvPr id="18" name="Text Box 24"/>
            <p:cNvSpPr txBox="1">
              <a:spLocks noChangeArrowheads="1"/>
            </p:cNvSpPr>
            <p:nvPr/>
          </p:nvSpPr>
          <p:spPr bwMode="auto">
            <a:xfrm>
              <a:off x="3060170" y="4926333"/>
              <a:ext cx="2663750" cy="96969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ts val="1800"/>
                </a:spcBef>
                <a:defRPr/>
              </a:pPr>
              <a:r>
                <a:rPr lang="en-US" sz="2200" smtClean="0">
                  <a:solidFill>
                    <a:srgbClr val="333399"/>
                  </a:solidFill>
                  <a:latin typeface="Tahoma" pitchFamily="34" charset="0"/>
                </a:rPr>
                <a:t>Number of subjects</a:t>
              </a:r>
            </a:p>
            <a:p>
              <a:pPr algn="ctr" eaLnBrk="1" hangingPunct="1">
                <a:spcBef>
                  <a:spcPts val="1800"/>
                </a:spcBef>
                <a:defRPr/>
              </a:pPr>
              <a:endParaRPr lang="en-US" sz="2000" smtClean="0">
                <a:solidFill>
                  <a:srgbClr val="222268"/>
                </a:solidFill>
                <a:effectLst>
                  <a:outerShdw blurRad="38100" dist="38100" dir="2700000" algn="tl">
                    <a:srgbClr val="C0C0C0"/>
                  </a:outerShdw>
                </a:effectLst>
                <a:latin typeface="Tahoma" pitchFamily="34" charset="0"/>
              </a:endParaRPr>
            </a:p>
          </p:txBody>
        </p:sp>
      </p:grpSp>
      <p:sp>
        <p:nvSpPr>
          <p:cNvPr id="131078" name="Espace réservé du numéro de diapositive 4"/>
          <p:cNvSpPr>
            <a:spLocks noGrp="1"/>
          </p:cNvSpPr>
          <p:nvPr>
            <p:ph type="sldNum" sz="quarter" idx="10"/>
          </p:nvPr>
        </p:nvSpPr>
        <p:spPr>
          <a:noFill/>
        </p:spPr>
        <p:txBody>
          <a:bodyPr/>
          <a:lstStyle/>
          <a:p>
            <a:fld id="{4C0D5541-74B2-4780-AD51-ED581A474AE2}" type="slidenum">
              <a:rPr lang="en-US" smtClean="0"/>
              <a:pPr/>
              <a:t>34</a:t>
            </a:fld>
            <a:endParaRPr lang="en-US" smtClean="0"/>
          </a:p>
        </p:txBody>
      </p:sp>
      <p:sp>
        <p:nvSpPr>
          <p:cNvPr id="131079"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a:solidFill>
                  <a:schemeClr val="bg1"/>
                </a:solidFill>
                <a:latin typeface="Verdana" pitchFamily="34" charset="0"/>
              </a:rPr>
              <a:t>Perceptual </a:t>
            </a:r>
            <a:r>
              <a:rPr lang="cs-CZ" sz="1200">
                <a:solidFill>
                  <a:schemeClr val="bg1"/>
                </a:solidFill>
                <a:latin typeface="Verdana" pitchFamily="34" charset="0"/>
              </a:rPr>
              <a:t>m</a:t>
            </a:r>
            <a:r>
              <a:rPr lang="it-IT" sz="1200">
                <a:solidFill>
                  <a:schemeClr val="bg1"/>
                </a:solidFill>
                <a:latin typeface="Verdana" pitchFamily="34" charset="0"/>
              </a:rPr>
              <a:t>etrics for </a:t>
            </a:r>
            <a:r>
              <a:rPr lang="cs-CZ" sz="1200">
                <a:solidFill>
                  <a:schemeClr val="bg1"/>
                </a:solidFill>
                <a:latin typeface="Verdana" pitchFamily="34" charset="0"/>
              </a:rPr>
              <a:t>s</a:t>
            </a:r>
            <a:r>
              <a:rPr lang="it-IT" sz="1200">
                <a:solidFill>
                  <a:schemeClr val="bg1"/>
                </a:solidFill>
                <a:latin typeface="Verdana" pitchFamily="34" charset="0"/>
              </a:rPr>
              <a:t>tatic and </a:t>
            </a:r>
            <a:r>
              <a:rPr lang="cs-CZ" sz="1200">
                <a:solidFill>
                  <a:schemeClr val="bg1"/>
                </a:solidFill>
                <a:latin typeface="Verdana" pitchFamily="34" charset="0"/>
              </a:rPr>
              <a:t>dy</a:t>
            </a:r>
            <a:r>
              <a:rPr lang="it-IT" sz="1200">
                <a:solidFill>
                  <a:schemeClr val="bg1"/>
                </a:solidFill>
                <a:latin typeface="Verdana" pitchFamily="34" charset="0"/>
              </a:rPr>
              <a:t>namic </a:t>
            </a:r>
            <a:r>
              <a:rPr lang="cs-CZ" sz="1200">
                <a:solidFill>
                  <a:schemeClr val="bg1"/>
                </a:solidFill>
                <a:latin typeface="Verdana" pitchFamily="34" charset="0"/>
              </a:rPr>
              <a:t>triangle meshes</a:t>
            </a:r>
            <a:endParaRPr lang="it-IT" sz="1200">
              <a:solidFill>
                <a:schemeClr val="bg1"/>
              </a:solidFill>
              <a:latin typeface="Verdana" pitchFamily="34" charset="0"/>
            </a:endParaRPr>
          </a:p>
        </p:txBody>
      </p:sp>
      <p:sp>
        <p:nvSpPr>
          <p:cNvPr id="22" name="Titre 1"/>
          <p:cNvSpPr>
            <a:spLocks noGrp="1"/>
          </p:cNvSpPr>
          <p:nvPr>
            <p:ph type="title" idx="4294967295"/>
          </p:nvPr>
        </p:nvSpPr>
        <p:spPr>
          <a:xfrm>
            <a:off x="442913" y="15875"/>
            <a:ext cx="8233543" cy="908864"/>
          </a:xfrm>
        </p:spPr>
        <p:txBody>
          <a:bodyPr/>
          <a:lstStyle/>
          <a:p>
            <a:pPr>
              <a:spcBef>
                <a:spcPct val="50000"/>
              </a:spcBef>
            </a:pPr>
            <a:r>
              <a:rPr lang="fr-FR" dirty="0" smtClean="0"/>
              <a:t>S</a:t>
            </a:r>
            <a:r>
              <a:rPr lang="fr-FR" b="0" dirty="0" smtClean="0">
                <a:latin typeface="Tahoma" pitchFamily="34" charset="0"/>
              </a:rPr>
              <a:t>ubjective test - basics</a:t>
            </a:r>
          </a:p>
        </p:txBody>
      </p:sp>
      <p:sp>
        <p:nvSpPr>
          <p:cNvPr id="21" name="ZoneTexte 20"/>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a:t>
            </a:r>
            <a:r>
              <a:rPr lang="fr-FR" sz="1600" dirty="0" smtClean="0">
                <a:solidFill>
                  <a:srgbClr val="FF0000"/>
                </a:solidFill>
                <a:latin typeface="Consolas" pitchFamily="49" charset="0"/>
                <a:cs typeface="Consolas" pitchFamily="49" charset="0"/>
              </a:rPr>
              <a:t>Evaluation</a:t>
            </a:r>
            <a:r>
              <a:rPr lang="fr-FR" sz="1600" dirty="0" smtClean="0">
                <a:latin typeface="Consolas" pitchFamily="49" charset="0"/>
                <a:cs typeface="Consolas" pitchFamily="49" charset="0"/>
              </a:rPr>
              <a:t>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35</a:t>
            </a:fld>
            <a:endParaRPr lang="fr-FR"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9688" y="1484313"/>
            <a:ext cx="5186362" cy="2376487"/>
          </a:xfrm>
          <a:prstGeom prst="rect">
            <a:avLst/>
          </a:prstGeom>
          <a:noFill/>
          <a:ln w="9525">
            <a:noFill/>
            <a:miter lim="800000"/>
            <a:headEnd/>
            <a:tailEnd/>
          </a:ln>
        </p:spPr>
      </p:pic>
      <p:sp>
        <p:nvSpPr>
          <p:cNvPr id="14" name="ZoneTexte 7"/>
          <p:cNvSpPr txBox="1">
            <a:spLocks noChangeArrowheads="1"/>
          </p:cNvSpPr>
          <p:nvPr/>
        </p:nvSpPr>
        <p:spPr bwMode="auto">
          <a:xfrm>
            <a:off x="5472113" y="5013325"/>
            <a:ext cx="3671887" cy="1368425"/>
          </a:xfrm>
          <a:prstGeom prst="rect">
            <a:avLst/>
          </a:prstGeom>
          <a:noFill/>
          <a:ln w="9525">
            <a:noFill/>
            <a:miter lim="800000"/>
            <a:headEnd/>
            <a:tailEnd/>
          </a:ln>
        </p:spPr>
        <p:txBody>
          <a:bodyPr/>
          <a:lstStyle/>
          <a:p>
            <a:pPr algn="ctr"/>
            <a:r>
              <a:rPr lang="en-US" sz="2000">
                <a:solidFill>
                  <a:srgbClr val="000000"/>
                </a:solidFill>
              </a:rPr>
              <a:t>Stimulus to rate</a:t>
            </a:r>
          </a:p>
          <a:p>
            <a:pPr algn="ctr"/>
            <a:r>
              <a:rPr lang="en-US" sz="1800">
                <a:solidFill>
                  <a:srgbClr val="808080"/>
                </a:solidFill>
              </a:rPr>
              <a:t>very poor (1), poor (2), fair (3), good (4), very good (5)</a:t>
            </a:r>
            <a:endParaRPr lang="fr-FR" sz="1800">
              <a:solidFill>
                <a:srgbClr val="808080"/>
              </a:solidFill>
            </a:endParaRPr>
          </a:p>
        </p:txBody>
      </p:sp>
      <p:sp>
        <p:nvSpPr>
          <p:cNvPr id="15" name="ZoneTexte 8"/>
          <p:cNvSpPr txBox="1">
            <a:spLocks noChangeArrowheads="1"/>
          </p:cNvSpPr>
          <p:nvPr/>
        </p:nvSpPr>
        <p:spPr bwMode="auto">
          <a:xfrm>
            <a:off x="3851275" y="3932238"/>
            <a:ext cx="6408738" cy="1368425"/>
          </a:xfrm>
          <a:prstGeom prst="rect">
            <a:avLst/>
          </a:prstGeom>
          <a:noFill/>
          <a:ln w="9525">
            <a:noFill/>
            <a:miter lim="800000"/>
            <a:headEnd/>
            <a:tailEnd/>
          </a:ln>
        </p:spPr>
        <p:txBody>
          <a:bodyPr/>
          <a:lstStyle/>
          <a:p>
            <a:r>
              <a:rPr lang="en-US" sz="2000">
                <a:solidFill>
                  <a:srgbClr val="000000"/>
                </a:solidFill>
              </a:rPr>
              <a:t>Best case			Worst case</a:t>
            </a:r>
            <a:endParaRPr lang="fr-FR" sz="2000">
              <a:solidFill>
                <a:srgbClr val="000000"/>
              </a:solidFill>
            </a:endParaRPr>
          </a:p>
        </p:txBody>
      </p:sp>
      <p:sp>
        <p:nvSpPr>
          <p:cNvPr id="16" name="Forme libre 9"/>
          <p:cNvSpPr>
            <a:spLocks/>
          </p:cNvSpPr>
          <p:nvPr/>
        </p:nvSpPr>
        <p:spPr bwMode="auto">
          <a:xfrm>
            <a:off x="6443663" y="4076700"/>
            <a:ext cx="431800" cy="906463"/>
          </a:xfrm>
          <a:custGeom>
            <a:avLst/>
            <a:gdLst>
              <a:gd name="T0" fmla="*/ 27245 w 430618"/>
              <a:gd name="T1" fmla="*/ 0 h 1254642"/>
              <a:gd name="T2" fmla="*/ 441373 w 430618"/>
              <a:gd name="T3" fmla="*/ 8233 h 1254642"/>
              <a:gd name="T4" fmla="*/ 27245 w 430618"/>
              <a:gd name="T5" fmla="*/ 27993 h 1254642"/>
              <a:gd name="T6" fmla="*/ 277901 w 430618"/>
              <a:gd name="T7" fmla="*/ 39932 h 1254642"/>
              <a:gd name="T8" fmla="*/ 321494 w 430618"/>
              <a:gd name="T9" fmla="*/ 48576 h 1254642"/>
              <a:gd name="T10" fmla="*/ 0 60000 65536"/>
              <a:gd name="T11" fmla="*/ 0 60000 65536"/>
              <a:gd name="T12" fmla="*/ 0 60000 65536"/>
              <a:gd name="T13" fmla="*/ 0 60000 65536"/>
              <a:gd name="T14" fmla="*/ 0 60000 65536"/>
              <a:gd name="T15" fmla="*/ 0 w 430618"/>
              <a:gd name="T16" fmla="*/ 0 h 1254642"/>
              <a:gd name="T17" fmla="*/ 430618 w 430618"/>
              <a:gd name="T18" fmla="*/ 1254642 h 1254642"/>
            </a:gdLst>
            <a:ahLst/>
            <a:cxnLst>
              <a:cxn ang="T10">
                <a:pos x="T0" y="T1"/>
              </a:cxn>
              <a:cxn ang="T11">
                <a:pos x="T2" y="T3"/>
              </a:cxn>
              <a:cxn ang="T12">
                <a:pos x="T4" y="T5"/>
              </a:cxn>
              <a:cxn ang="T13">
                <a:pos x="T6" y="T7"/>
              </a:cxn>
              <a:cxn ang="T14">
                <a:pos x="T8" y="T9"/>
              </a:cxn>
            </a:cxnLst>
            <a:rect l="T15" t="T16" r="T17" b="T18"/>
            <a:pathLst>
              <a:path w="430618" h="1254642">
                <a:moveTo>
                  <a:pt x="26581" y="0"/>
                </a:moveTo>
                <a:cubicBezTo>
                  <a:pt x="228599" y="46074"/>
                  <a:pt x="430618" y="92149"/>
                  <a:pt x="430618" y="212651"/>
                </a:cubicBezTo>
                <a:cubicBezTo>
                  <a:pt x="430618" y="333153"/>
                  <a:pt x="53162" y="586563"/>
                  <a:pt x="26581" y="723014"/>
                </a:cubicBezTo>
                <a:cubicBezTo>
                  <a:pt x="0" y="859465"/>
                  <a:pt x="223284" y="942753"/>
                  <a:pt x="271130" y="1031358"/>
                </a:cubicBezTo>
                <a:cubicBezTo>
                  <a:pt x="318976" y="1119963"/>
                  <a:pt x="316318" y="1187302"/>
                  <a:pt x="313660" y="1254642"/>
                </a:cubicBezTo>
              </a:path>
            </a:pathLst>
          </a:custGeom>
          <a:noFill/>
          <a:ln w="38100">
            <a:solidFill>
              <a:schemeClr val="tx1"/>
            </a:solidFill>
            <a:round/>
            <a:headEnd/>
            <a:tailEnd type="triangle" w="lg" len="med"/>
          </a:ln>
        </p:spPr>
        <p:txBody>
          <a:bodyPr/>
          <a:lstStyle/>
          <a:p>
            <a:endParaRPr lang="fr-FR"/>
          </a:p>
        </p:txBody>
      </p:sp>
      <p:sp>
        <p:nvSpPr>
          <p:cNvPr id="17" name="Espace réservé du contenu 2"/>
          <p:cNvSpPr>
            <a:spLocks noGrp="1"/>
          </p:cNvSpPr>
          <p:nvPr>
            <p:ph sz="half" idx="1"/>
          </p:nvPr>
        </p:nvSpPr>
        <p:spPr>
          <a:xfrm>
            <a:off x="179388" y="1484313"/>
            <a:ext cx="5688012" cy="4681537"/>
          </a:xfrm>
        </p:spPr>
        <p:txBody>
          <a:bodyPr/>
          <a:lstStyle/>
          <a:p>
            <a:pPr>
              <a:spcBef>
                <a:spcPts val="1800"/>
              </a:spcBef>
              <a:buSzPct val="100000"/>
              <a:buFont typeface="Wingdings" pitchFamily="2" charset="2"/>
              <a:buChar char="§"/>
            </a:pPr>
            <a:r>
              <a:rPr lang="fr-FR" b="0" kern="1200" dirty="0" smtClean="0">
                <a:solidFill>
                  <a:schemeClr val="tx1"/>
                </a:solidFill>
                <a:latin typeface="Tahoma" pitchFamily="34" charset="0"/>
                <a:ea typeface="Tahoma" pitchFamily="34" charset="0"/>
                <a:cs typeface="Tahoma" pitchFamily="34" charset="0"/>
              </a:rPr>
              <a:t>Dataset: </a:t>
            </a:r>
          </a:p>
          <a:p>
            <a:pPr>
              <a:spcBef>
                <a:spcPts val="600"/>
              </a:spcBef>
              <a:buSzPct val="100000"/>
              <a:buNone/>
            </a:pPr>
            <a:r>
              <a:rPr lang="fr-FR" sz="2000" b="0" dirty="0" smtClean="0">
                <a:solidFill>
                  <a:schemeClr val="tx1"/>
                </a:solidFill>
              </a:rPr>
              <a:t>90 </a:t>
            </a:r>
            <a:r>
              <a:rPr lang="fr-FR" sz="2000" b="0" dirty="0" err="1" smtClean="0">
                <a:solidFill>
                  <a:schemeClr val="tx1"/>
                </a:solidFill>
              </a:rPr>
              <a:t>textured</a:t>
            </a:r>
            <a:r>
              <a:rPr lang="fr-FR" sz="2000" b="0" dirty="0" smtClean="0">
                <a:solidFill>
                  <a:schemeClr val="tx1"/>
                </a:solidFill>
              </a:rPr>
              <a:t> </a:t>
            </a:r>
            <a:r>
              <a:rPr lang="fr-FR" sz="2000" b="0" dirty="0" err="1" smtClean="0">
                <a:solidFill>
                  <a:schemeClr val="tx1"/>
                </a:solidFill>
              </a:rPr>
              <a:t>models</a:t>
            </a:r>
            <a:endParaRPr lang="fr-FR" sz="2000" b="0" dirty="0" smtClean="0">
              <a:solidFill>
                <a:schemeClr val="tx1"/>
              </a:solidFill>
            </a:endParaRPr>
          </a:p>
          <a:p>
            <a:pPr>
              <a:spcBef>
                <a:spcPct val="0"/>
              </a:spcBef>
              <a:buSzPct val="100000"/>
              <a:buNone/>
            </a:pPr>
            <a:r>
              <a:rPr lang="fr-FR" sz="2000" b="0" dirty="0" smtClean="0">
                <a:solidFill>
                  <a:srgbClr val="7F7F7F"/>
                </a:solidFill>
              </a:rPr>
              <a:t>5 </a:t>
            </a:r>
            <a:r>
              <a:rPr lang="fr-FR" sz="2000" b="0" dirty="0" err="1" smtClean="0">
                <a:solidFill>
                  <a:srgbClr val="7F7F7F"/>
                </a:solidFill>
              </a:rPr>
              <a:t>objects</a:t>
            </a:r>
            <a:r>
              <a:rPr lang="fr-FR" sz="2000" b="0" dirty="0" smtClean="0">
                <a:solidFill>
                  <a:srgbClr val="7F7F7F"/>
                </a:solidFill>
              </a:rPr>
              <a:t> * 6 mesh LoD 		                         *3 texture LoD</a:t>
            </a:r>
          </a:p>
          <a:p>
            <a:pPr>
              <a:spcBef>
                <a:spcPts val="1800"/>
              </a:spcBef>
              <a:buSzPct val="100000"/>
              <a:buFont typeface="Wingdings" pitchFamily="2" charset="2"/>
              <a:buChar char="§"/>
            </a:pPr>
            <a:r>
              <a:rPr lang="fr-FR" b="0" kern="1200" dirty="0" smtClean="0">
                <a:solidFill>
                  <a:schemeClr val="tx1"/>
                </a:solidFill>
                <a:latin typeface="Tahoma" pitchFamily="34" charset="0"/>
                <a:ea typeface="Tahoma" pitchFamily="34" charset="0"/>
                <a:cs typeface="Tahoma" pitchFamily="34" charset="0"/>
              </a:rPr>
              <a:t>20 </a:t>
            </a:r>
            <a:r>
              <a:rPr lang="fr-FR" b="0" kern="1200" dirty="0" err="1" smtClean="0">
                <a:solidFill>
                  <a:schemeClr val="tx1"/>
                </a:solidFill>
                <a:latin typeface="Tahoma" pitchFamily="34" charset="0"/>
                <a:ea typeface="Tahoma" pitchFamily="34" charset="0"/>
                <a:cs typeface="Tahoma" pitchFamily="34" charset="0"/>
              </a:rPr>
              <a:t>observers</a:t>
            </a:r>
            <a:r>
              <a:rPr lang="fr-FR" b="0" kern="1200" dirty="0" smtClean="0">
                <a:solidFill>
                  <a:schemeClr val="tx1"/>
                </a:solidFill>
                <a:latin typeface="Tahoma" pitchFamily="34" charset="0"/>
                <a:ea typeface="Tahoma" pitchFamily="34" charset="0"/>
                <a:cs typeface="Tahoma" pitchFamily="34" charset="0"/>
              </a:rPr>
              <a:t>.</a:t>
            </a:r>
          </a:p>
          <a:p>
            <a:pPr>
              <a:spcBef>
                <a:spcPts val="1800"/>
              </a:spcBef>
              <a:buSzPct val="100000"/>
              <a:buFont typeface="Wingdings" pitchFamily="2" charset="2"/>
              <a:buChar char="§"/>
            </a:pPr>
            <a:r>
              <a:rPr lang="fr-FR" b="0" kern="1200" dirty="0" smtClean="0">
                <a:solidFill>
                  <a:schemeClr val="tx1"/>
                </a:solidFill>
                <a:latin typeface="Tahoma" pitchFamily="34" charset="0"/>
                <a:ea typeface="Tahoma" pitchFamily="34" charset="0"/>
                <a:cs typeface="Tahoma" pitchFamily="34" charset="0"/>
              </a:rPr>
              <a:t>Interaction:</a:t>
            </a:r>
          </a:p>
          <a:p>
            <a:pPr>
              <a:spcBef>
                <a:spcPts val="600"/>
              </a:spcBef>
              <a:buSzPct val="100000"/>
              <a:buNone/>
            </a:pPr>
            <a:r>
              <a:rPr lang="fr-FR" sz="2000" b="0" dirty="0" smtClean="0">
                <a:solidFill>
                  <a:schemeClr val="tx1"/>
                </a:solidFill>
              </a:rPr>
              <a:t>Rotation speed control</a:t>
            </a:r>
          </a:p>
          <a:p>
            <a:pPr>
              <a:spcBef>
                <a:spcPts val="1800"/>
              </a:spcBef>
              <a:buSzPct val="100000"/>
              <a:buFont typeface="Wingdings" pitchFamily="2" charset="2"/>
              <a:buChar char="§"/>
            </a:pPr>
            <a:r>
              <a:rPr lang="fr-FR" b="0" kern="1200" dirty="0" smtClean="0">
                <a:solidFill>
                  <a:schemeClr val="tx1"/>
                </a:solidFill>
                <a:latin typeface="Tahoma" pitchFamily="34" charset="0"/>
                <a:ea typeface="Tahoma" pitchFamily="34" charset="0"/>
                <a:cs typeface="Tahoma" pitchFamily="34" charset="0"/>
              </a:rPr>
              <a:t>Objectives:</a:t>
            </a:r>
          </a:p>
          <a:p>
            <a:pPr>
              <a:spcBef>
                <a:spcPts val="600"/>
              </a:spcBef>
              <a:buSzPct val="100000"/>
              <a:buNone/>
            </a:pPr>
            <a:r>
              <a:rPr lang="en-US" sz="2000" b="0" dirty="0" smtClean="0">
                <a:solidFill>
                  <a:schemeClr val="tx1"/>
                </a:solidFill>
              </a:rPr>
              <a:t>1) Studying the influence of texture and resolution on the visual appearance.</a:t>
            </a:r>
          </a:p>
          <a:p>
            <a:pPr>
              <a:spcBef>
                <a:spcPts val="600"/>
              </a:spcBef>
              <a:buSzPct val="100000"/>
              <a:buNone/>
            </a:pPr>
            <a:r>
              <a:rPr lang="en-US" sz="2000" b="0" dirty="0" smtClean="0">
                <a:solidFill>
                  <a:schemeClr val="tx1"/>
                </a:solidFill>
              </a:rPr>
              <a:t>2) Evaluation of their perceptual metric.</a:t>
            </a:r>
            <a:endParaRPr lang="fr-FR" sz="2000" b="0" dirty="0" smtClean="0">
              <a:solidFill>
                <a:schemeClr val="tx1"/>
              </a:solidFill>
            </a:endParaRPr>
          </a:p>
        </p:txBody>
      </p:sp>
      <p:sp>
        <p:nvSpPr>
          <p:cNvPr id="19" name="Titre 1"/>
          <p:cNvSpPr>
            <a:spLocks noGrp="1"/>
          </p:cNvSpPr>
          <p:nvPr>
            <p:ph type="title"/>
          </p:nvPr>
        </p:nvSpPr>
        <p:spPr>
          <a:xfrm>
            <a:off x="179512" y="-784"/>
            <a:ext cx="7196443" cy="822305"/>
          </a:xfrm>
        </p:spPr>
        <p:txBody>
          <a:bodyPr/>
          <a:lstStyle/>
          <a:p>
            <a:r>
              <a:rPr lang="en-US" dirty="0" smtClean="0"/>
              <a:t>Subjective test – an example</a:t>
            </a:r>
            <a:endParaRPr lang="fr-FR" dirty="0" smtClean="0"/>
          </a:p>
        </p:txBody>
      </p:sp>
      <p:sp>
        <p:nvSpPr>
          <p:cNvPr id="20" name="Rectangle 19"/>
          <p:cNvSpPr/>
          <p:nvPr/>
        </p:nvSpPr>
        <p:spPr>
          <a:xfrm>
            <a:off x="683568" y="764704"/>
            <a:ext cx="2510624" cy="461665"/>
          </a:xfrm>
          <a:prstGeom prst="rect">
            <a:avLst/>
          </a:prstGeom>
        </p:spPr>
        <p:txBody>
          <a:bodyPr wrap="none">
            <a:spAutoFit/>
          </a:bodyPr>
          <a:lstStyle/>
          <a:p>
            <a:r>
              <a:rPr lang="fr-FR" sz="2400" dirty="0" smtClean="0">
                <a:solidFill>
                  <a:srgbClr val="666666"/>
                </a:solidFill>
                <a:latin typeface="Arial"/>
              </a:rPr>
              <a:t>[Pan et al., 2005]</a:t>
            </a:r>
            <a:endParaRPr lang="fr-FR" sz="2400" dirty="0"/>
          </a:p>
        </p:txBody>
      </p:sp>
      <p:sp>
        <p:nvSpPr>
          <p:cNvPr id="11" name="ZoneTexte 10"/>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a:t>
            </a:r>
            <a:r>
              <a:rPr lang="fr-FR" sz="1600" dirty="0" smtClean="0">
                <a:solidFill>
                  <a:srgbClr val="FF0000"/>
                </a:solidFill>
                <a:latin typeface="Consolas" pitchFamily="49" charset="0"/>
                <a:cs typeface="Consolas" pitchFamily="49" charset="0"/>
              </a:rPr>
              <a:t>Evaluation</a:t>
            </a:r>
            <a:r>
              <a:rPr lang="fr-FR" sz="1600" dirty="0" smtClean="0">
                <a:latin typeface="Consolas" pitchFamily="49" charset="0"/>
                <a:cs typeface="Consolas" pitchFamily="49" charset="0"/>
              </a:rPr>
              <a:t>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a:t>
            </a:r>
            <a:r>
              <a:rPr lang="fr-FR" sz="1600" dirty="0" smtClean="0">
                <a:solidFill>
                  <a:srgbClr val="FF0000"/>
                </a:solidFill>
                <a:latin typeface="Consolas" pitchFamily="49" charset="0"/>
                <a:cs typeface="Consolas" pitchFamily="49" charset="0"/>
              </a:rPr>
              <a:t>Evaluation</a:t>
            </a:r>
            <a:r>
              <a:rPr lang="fr-FR" sz="1600" dirty="0" smtClean="0">
                <a:latin typeface="Consolas" pitchFamily="49" charset="0"/>
                <a:cs typeface="Consolas" pitchFamily="49" charset="0"/>
              </a:rPr>
              <a:t> – Applications</a:t>
            </a:r>
            <a:endParaRPr lang="fr-FR" sz="1600" dirty="0">
              <a:latin typeface="Consolas" pitchFamily="49" charset="0"/>
              <a:cs typeface="Consolas" pitchFamily="49" charset="0"/>
            </a:endParaRPr>
          </a:p>
        </p:txBody>
      </p:sp>
      <p:sp>
        <p:nvSpPr>
          <p:cNvPr id="139266" name="Espace réservé du contenu 2"/>
          <p:cNvSpPr>
            <a:spLocks noGrp="1"/>
          </p:cNvSpPr>
          <p:nvPr>
            <p:ph sz="half" idx="1"/>
          </p:nvPr>
        </p:nvSpPr>
        <p:spPr>
          <a:xfrm>
            <a:off x="107950" y="1052736"/>
            <a:ext cx="8964613" cy="5184552"/>
          </a:xfrm>
        </p:spPr>
        <p:txBody>
          <a:bodyPr/>
          <a:lstStyle/>
          <a:p>
            <a:pPr>
              <a:spcBef>
                <a:spcPts val="1800"/>
              </a:spcBef>
              <a:buSzPct val="100000"/>
              <a:buFont typeface="Wingdings" pitchFamily="2" charset="2"/>
              <a:buChar char="§"/>
            </a:pPr>
            <a:r>
              <a:rPr lang="en-US" sz="2400" b="0" dirty="0" smtClean="0">
                <a:solidFill>
                  <a:schemeClr val="tx1"/>
                </a:solidFill>
              </a:rPr>
              <a:t>Correlation analysis between MOS </a:t>
            </a:r>
            <a:r>
              <a:rPr lang="en-US" b="0" i="1" dirty="0" smtClean="0">
                <a:solidFill>
                  <a:schemeClr val="tx1"/>
                </a:solidFill>
                <a:latin typeface="Times New Roman" pitchFamily="18" charset="0"/>
                <a:cs typeface="Times New Roman" pitchFamily="18" charset="0"/>
              </a:rPr>
              <a:t>x</a:t>
            </a:r>
            <a:r>
              <a:rPr lang="en-US" sz="2400" b="0" dirty="0" smtClean="0">
                <a:solidFill>
                  <a:schemeClr val="tx1"/>
                </a:solidFill>
              </a:rPr>
              <a:t> and metric values </a:t>
            </a:r>
            <a:r>
              <a:rPr lang="en-US" b="0" i="1" dirty="0" smtClean="0">
                <a:solidFill>
                  <a:schemeClr val="tx1"/>
                </a:solidFill>
                <a:latin typeface="Times New Roman" pitchFamily="18" charset="0"/>
                <a:cs typeface="Times New Roman" pitchFamily="18" charset="0"/>
              </a:rPr>
              <a:t>y</a:t>
            </a:r>
          </a:p>
          <a:p>
            <a:pPr marL="617538" lvl="2" indent="-263525">
              <a:spcBef>
                <a:spcPts val="1800"/>
              </a:spcBef>
              <a:buSzPct val="100000"/>
              <a:buFont typeface="Wingdings" pitchFamily="2" charset="2"/>
              <a:buChar char="§"/>
            </a:pPr>
            <a:r>
              <a:rPr lang="fr-FR" b="0" dirty="0" smtClean="0">
                <a:solidFill>
                  <a:schemeClr val="tx1"/>
                </a:solidFill>
                <a:ea typeface="+mn-ea"/>
                <a:cs typeface="+mn-cs"/>
              </a:rPr>
              <a:t>Pearson </a:t>
            </a:r>
            <a:r>
              <a:rPr lang="fr-FR" b="0" dirty="0" err="1" smtClean="0">
                <a:solidFill>
                  <a:schemeClr val="tx1"/>
                </a:solidFill>
                <a:ea typeface="+mn-ea"/>
                <a:cs typeface="+mn-cs"/>
              </a:rPr>
              <a:t>Linear</a:t>
            </a:r>
            <a:r>
              <a:rPr lang="fr-FR" b="0" dirty="0" smtClean="0">
                <a:solidFill>
                  <a:schemeClr val="tx1"/>
                </a:solidFill>
                <a:ea typeface="+mn-ea"/>
                <a:cs typeface="+mn-cs"/>
              </a:rPr>
              <a:t> </a:t>
            </a:r>
            <a:r>
              <a:rPr lang="fr-FR" b="0" dirty="0" err="1" smtClean="0">
                <a:solidFill>
                  <a:schemeClr val="tx1"/>
                </a:solidFill>
                <a:ea typeface="+mn-ea"/>
                <a:cs typeface="+mn-cs"/>
              </a:rPr>
              <a:t>Correlation</a:t>
            </a:r>
            <a:endParaRPr lang="fr-FR" b="0" dirty="0" smtClean="0">
              <a:solidFill>
                <a:schemeClr val="tx1"/>
              </a:solidFill>
              <a:ea typeface="+mn-ea"/>
              <a:cs typeface="+mn-cs"/>
            </a:endParaRPr>
          </a:p>
          <a:p>
            <a:pPr marL="617538" lvl="2" indent="-263525">
              <a:spcBef>
                <a:spcPts val="1800"/>
              </a:spcBef>
              <a:buSzPct val="100000"/>
              <a:buFont typeface="Wingdings" pitchFamily="2" charset="2"/>
              <a:buChar char="§"/>
            </a:pPr>
            <a:endParaRPr lang="fr-FR" b="0" dirty="0" smtClean="0">
              <a:solidFill>
                <a:schemeClr val="tx1"/>
              </a:solidFill>
              <a:ea typeface="+mn-ea"/>
              <a:cs typeface="+mn-cs"/>
            </a:endParaRPr>
          </a:p>
          <a:p>
            <a:pPr marL="617538" lvl="2" indent="-263525">
              <a:spcBef>
                <a:spcPts val="1800"/>
              </a:spcBef>
              <a:buSzPct val="100000"/>
              <a:buFont typeface="Wingdings" pitchFamily="2" charset="2"/>
              <a:buChar char="§"/>
            </a:pPr>
            <a:r>
              <a:rPr lang="fr-FR" b="0" dirty="0" smtClean="0">
                <a:solidFill>
                  <a:schemeClr val="tx1"/>
                </a:solidFill>
              </a:rPr>
              <a:t>Spearman Rank </a:t>
            </a:r>
            <a:r>
              <a:rPr lang="fr-FR" b="0" dirty="0" err="1" smtClean="0">
                <a:solidFill>
                  <a:schemeClr val="tx1"/>
                </a:solidFill>
              </a:rPr>
              <a:t>Order</a:t>
            </a:r>
            <a:r>
              <a:rPr lang="fr-FR" b="0" dirty="0" smtClean="0">
                <a:solidFill>
                  <a:schemeClr val="tx1"/>
                </a:solidFill>
              </a:rPr>
              <a:t> </a:t>
            </a:r>
            <a:r>
              <a:rPr lang="fr-FR" b="0" dirty="0" err="1" smtClean="0">
                <a:solidFill>
                  <a:schemeClr val="tx1"/>
                </a:solidFill>
              </a:rPr>
              <a:t>Correlation</a:t>
            </a:r>
            <a:endParaRPr lang="fr-FR" b="0" dirty="0" smtClean="0">
              <a:solidFill>
                <a:schemeClr val="tx1"/>
              </a:solidFill>
            </a:endParaRPr>
          </a:p>
          <a:p>
            <a:pPr>
              <a:spcBef>
                <a:spcPts val="1800"/>
              </a:spcBef>
              <a:buSzPct val="100000"/>
              <a:buFont typeface="Wingdings" pitchFamily="2" charset="2"/>
              <a:buChar char="§"/>
            </a:pPr>
            <a:r>
              <a:rPr lang="en-US" sz="2400" b="0" dirty="0" smtClean="0">
                <a:solidFill>
                  <a:schemeClr val="tx1"/>
                </a:solidFill>
              </a:rPr>
              <a:t> Psychometric curve fitting to optimize  the matching</a:t>
            </a:r>
          </a:p>
          <a:p>
            <a:pPr lvl="1"/>
            <a:endParaRPr lang="fr-FR" sz="1800" dirty="0" smtClean="0">
              <a:solidFill>
                <a:schemeClr val="tx1"/>
              </a:solidFill>
            </a:endParaRPr>
          </a:p>
          <a:p>
            <a:pPr lvl="1"/>
            <a:endParaRPr lang="fr-FR" sz="1800" dirty="0" smtClean="0">
              <a:solidFill>
                <a:schemeClr val="tx1"/>
              </a:solidFill>
            </a:endParaRPr>
          </a:p>
          <a:p>
            <a:pPr lvl="1">
              <a:buFontTx/>
              <a:buNone/>
            </a:pPr>
            <a:endParaRPr lang="fr-FR" sz="1800" dirty="0" smtClean="0">
              <a:solidFill>
                <a:schemeClr val="tx1"/>
              </a:solidFill>
            </a:endParaRPr>
          </a:p>
          <a:p>
            <a:pPr lvl="1"/>
            <a:endParaRPr lang="fr-FR" sz="1800" dirty="0" smtClean="0">
              <a:solidFill>
                <a:schemeClr val="tx1"/>
              </a:solidFill>
            </a:endParaRPr>
          </a:p>
          <a:p>
            <a:pPr lvl="1"/>
            <a:endParaRPr lang="fr-FR" sz="1800" dirty="0" smtClean="0">
              <a:solidFill>
                <a:schemeClr val="tx1"/>
              </a:solidFill>
            </a:endParaRPr>
          </a:p>
        </p:txBody>
      </p:sp>
      <p:sp>
        <p:nvSpPr>
          <p:cNvPr id="2" name="Titre 1"/>
          <p:cNvSpPr>
            <a:spLocks noGrp="1"/>
          </p:cNvSpPr>
          <p:nvPr>
            <p:ph type="title"/>
          </p:nvPr>
        </p:nvSpPr>
        <p:spPr>
          <a:xfrm>
            <a:off x="251520" y="-784"/>
            <a:ext cx="6113554" cy="822305"/>
          </a:xfrm>
        </p:spPr>
        <p:txBody>
          <a:bodyPr/>
          <a:lstStyle/>
          <a:p>
            <a:pPr>
              <a:defRPr/>
            </a:pPr>
            <a:r>
              <a:rPr lang="fr-FR" dirty="0" smtClean="0"/>
              <a:t>Performance </a:t>
            </a:r>
            <a:r>
              <a:rPr lang="fr-FR" dirty="0" err="1" smtClean="0"/>
              <a:t>evaluation</a:t>
            </a:r>
            <a:endParaRPr lang="fr-FR" dirty="0" smtClean="0"/>
          </a:p>
        </p:txBody>
      </p:sp>
      <p:grpSp>
        <p:nvGrpSpPr>
          <p:cNvPr id="3" name="Groupe 14"/>
          <p:cNvGrpSpPr>
            <a:grpSpLocks/>
          </p:cNvGrpSpPr>
          <p:nvPr/>
        </p:nvGrpSpPr>
        <p:grpSpPr bwMode="auto">
          <a:xfrm>
            <a:off x="85725" y="2975818"/>
            <a:ext cx="4751388" cy="3765550"/>
            <a:chOff x="4644009" y="2623857"/>
            <a:chExt cx="4752527" cy="3765681"/>
          </a:xfrm>
        </p:grpSpPr>
        <p:pic>
          <p:nvPicPr>
            <p:cNvPr id="13927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4009" y="3458184"/>
              <a:ext cx="4499992" cy="2931354"/>
            </a:xfrm>
            <a:prstGeom prst="rect">
              <a:avLst/>
            </a:prstGeom>
            <a:noFill/>
            <a:ln w="9525">
              <a:solidFill>
                <a:schemeClr val="tx1"/>
              </a:solidFill>
              <a:miter lim="800000"/>
              <a:headEnd/>
              <a:tailEnd/>
            </a:ln>
          </p:spPr>
        </p:pic>
        <p:sp>
          <p:nvSpPr>
            <p:cNvPr id="9" name="Text Box 24"/>
            <p:cNvSpPr txBox="1">
              <a:spLocks noChangeArrowheads="1"/>
            </p:cNvSpPr>
            <p:nvPr/>
          </p:nvSpPr>
          <p:spPr bwMode="auto">
            <a:xfrm rot="16200000">
              <a:off x="3720135" y="3755743"/>
              <a:ext cx="2663918" cy="400146"/>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defRPr/>
              </a:pPr>
              <a:r>
                <a:rPr lang="en-US" sz="2000" smtClean="0">
                  <a:solidFill>
                    <a:srgbClr val="000000"/>
                  </a:solidFill>
                  <a:latin typeface="Tahoma" pitchFamily="34" charset="0"/>
                </a:rPr>
                <a:t>MOS</a:t>
              </a:r>
              <a:endParaRPr lang="en-US" sz="2000" smtClean="0">
                <a:solidFill>
                  <a:srgbClr val="000000"/>
                </a:solidFill>
                <a:effectLst>
                  <a:outerShdw blurRad="38100" dist="38100" dir="2700000" algn="tl">
                    <a:srgbClr val="C0C0C0"/>
                  </a:outerShdw>
                </a:effectLst>
                <a:latin typeface="Tahoma" pitchFamily="34" charset="0"/>
              </a:endParaRPr>
            </a:p>
          </p:txBody>
        </p:sp>
        <p:sp>
          <p:nvSpPr>
            <p:cNvPr id="10" name="Text Box 24"/>
            <p:cNvSpPr txBox="1">
              <a:spLocks noChangeArrowheads="1"/>
            </p:cNvSpPr>
            <p:nvPr/>
          </p:nvSpPr>
          <p:spPr bwMode="auto">
            <a:xfrm>
              <a:off x="6732072" y="5733878"/>
              <a:ext cx="2664464" cy="400064"/>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defRPr/>
              </a:pPr>
              <a:r>
                <a:rPr lang="en-US" sz="2000" smtClean="0">
                  <a:solidFill>
                    <a:srgbClr val="000000"/>
                  </a:solidFill>
                  <a:latin typeface="Tahoma" pitchFamily="34" charset="0"/>
                </a:rPr>
                <a:t>Metric value</a:t>
              </a:r>
              <a:endParaRPr lang="en-US" sz="2000" smtClean="0">
                <a:solidFill>
                  <a:srgbClr val="000000"/>
                </a:solidFill>
                <a:effectLst>
                  <a:outerShdw blurRad="38100" dist="38100" dir="2700000" algn="tl">
                    <a:srgbClr val="C0C0C0"/>
                  </a:outerShdw>
                </a:effectLst>
                <a:latin typeface="Tahoma" pitchFamily="34" charset="0"/>
              </a:endParaRPr>
            </a:p>
          </p:txBody>
        </p:sp>
      </p:grpSp>
      <p:sp>
        <p:nvSpPr>
          <p:cNvPr id="14" name="Ellipse 13"/>
          <p:cNvSpPr>
            <a:spLocks noChangeArrowheads="1"/>
          </p:cNvSpPr>
          <p:nvPr/>
        </p:nvSpPr>
        <p:spPr bwMode="auto">
          <a:xfrm>
            <a:off x="2916238" y="5125293"/>
            <a:ext cx="142875" cy="144463"/>
          </a:xfrm>
          <a:prstGeom prst="ellipse">
            <a:avLst/>
          </a:prstGeom>
          <a:solidFill>
            <a:schemeClr val="bg1"/>
          </a:solidFill>
          <a:ln w="34925">
            <a:solidFill>
              <a:srgbClr val="1E0AB6"/>
            </a:solidFill>
            <a:round/>
            <a:headEnd/>
            <a:tailEnd/>
          </a:ln>
        </p:spPr>
        <p:txBody>
          <a:bodyPr/>
          <a:lstStyle/>
          <a:p>
            <a:pPr eaLnBrk="0" hangingPunct="0"/>
            <a:endParaRPr lang="fr-FR">
              <a:solidFill>
                <a:srgbClr val="000000"/>
              </a:solidFill>
            </a:endParaRPr>
          </a:p>
        </p:txBody>
      </p:sp>
      <p:sp>
        <p:nvSpPr>
          <p:cNvPr id="16" name="Forme libre 15"/>
          <p:cNvSpPr>
            <a:spLocks/>
          </p:cNvSpPr>
          <p:nvPr/>
        </p:nvSpPr>
        <p:spPr bwMode="auto">
          <a:xfrm>
            <a:off x="3105150" y="4837956"/>
            <a:ext cx="2901950" cy="841375"/>
          </a:xfrm>
          <a:custGeom>
            <a:avLst/>
            <a:gdLst>
              <a:gd name="T0" fmla="*/ 0 w 2902688"/>
              <a:gd name="T1" fmla="*/ 338900 h 841745"/>
              <a:gd name="T2" fmla="*/ 721360 w 2902688"/>
              <a:gd name="T3" fmla="*/ 254174 h 841745"/>
              <a:gd name="T4" fmla="*/ 1262382 w 2902688"/>
              <a:gd name="T5" fmla="*/ 836656 h 841745"/>
              <a:gd name="T6" fmla="*/ 1877660 w 2902688"/>
              <a:gd name="T7" fmla="*/ 243586 h 841745"/>
              <a:gd name="T8" fmla="*/ 2270164 w 2902688"/>
              <a:gd name="T9" fmla="*/ 529530 h 841745"/>
              <a:gd name="T10" fmla="*/ 2896052 w 2902688"/>
              <a:gd name="T11" fmla="*/ 0 h 841745"/>
              <a:gd name="T12" fmla="*/ 0 60000 65536"/>
              <a:gd name="T13" fmla="*/ 0 60000 65536"/>
              <a:gd name="T14" fmla="*/ 0 60000 65536"/>
              <a:gd name="T15" fmla="*/ 0 60000 65536"/>
              <a:gd name="T16" fmla="*/ 0 60000 65536"/>
              <a:gd name="T17" fmla="*/ 0 60000 65536"/>
              <a:gd name="T18" fmla="*/ 0 w 2902688"/>
              <a:gd name="T19" fmla="*/ 0 h 841745"/>
              <a:gd name="T20" fmla="*/ 2902688 w 2902688"/>
              <a:gd name="T21" fmla="*/ 841745 h 841745"/>
            </a:gdLst>
            <a:ahLst/>
            <a:cxnLst>
              <a:cxn ang="T12">
                <a:pos x="T0" y="T1"/>
              </a:cxn>
              <a:cxn ang="T13">
                <a:pos x="T2" y="T3"/>
              </a:cxn>
              <a:cxn ang="T14">
                <a:pos x="T4" y="T5"/>
              </a:cxn>
              <a:cxn ang="T15">
                <a:pos x="T6" y="T7"/>
              </a:cxn>
              <a:cxn ang="T16">
                <a:pos x="T8" y="T9"/>
              </a:cxn>
              <a:cxn ang="T17">
                <a:pos x="T10" y="T11"/>
              </a:cxn>
            </a:cxnLst>
            <a:rect l="T18" t="T19" r="T20" b="T21"/>
            <a:pathLst>
              <a:path w="2902688" h="841745">
                <a:moveTo>
                  <a:pt x="0" y="340242"/>
                </a:moveTo>
                <a:cubicBezTo>
                  <a:pt x="256067" y="256068"/>
                  <a:pt x="512135" y="171894"/>
                  <a:pt x="723014" y="255182"/>
                </a:cubicBezTo>
                <a:cubicBezTo>
                  <a:pt x="933893" y="338471"/>
                  <a:pt x="1072116" y="841745"/>
                  <a:pt x="1265274" y="839973"/>
                </a:cubicBezTo>
                <a:cubicBezTo>
                  <a:pt x="1458432" y="838201"/>
                  <a:pt x="1713614" y="295940"/>
                  <a:pt x="1881963" y="244549"/>
                </a:cubicBezTo>
                <a:cubicBezTo>
                  <a:pt x="2050312" y="193158"/>
                  <a:pt x="2105246" y="572386"/>
                  <a:pt x="2275367" y="531628"/>
                </a:cubicBezTo>
                <a:cubicBezTo>
                  <a:pt x="2445488" y="490870"/>
                  <a:pt x="2674088" y="245435"/>
                  <a:pt x="2902688" y="0"/>
                </a:cubicBezTo>
              </a:path>
            </a:pathLst>
          </a:custGeom>
          <a:noFill/>
          <a:ln w="38100">
            <a:solidFill>
              <a:schemeClr val="tx1"/>
            </a:solidFill>
            <a:round/>
            <a:headEnd/>
            <a:tailEnd type="triangle" w="lg" len="med"/>
          </a:ln>
        </p:spPr>
        <p:txBody>
          <a:bodyPr/>
          <a:lstStyle/>
          <a:p>
            <a:endParaRPr lang="fr-FR"/>
          </a:p>
        </p:txBody>
      </p:sp>
      <p:sp>
        <p:nvSpPr>
          <p:cNvPr id="17" name="Text Box 24"/>
          <p:cNvSpPr txBox="1">
            <a:spLocks noChangeArrowheads="1"/>
          </p:cNvSpPr>
          <p:nvPr/>
        </p:nvSpPr>
        <p:spPr bwMode="auto">
          <a:xfrm>
            <a:off x="5508625" y="4356943"/>
            <a:ext cx="3455988" cy="7683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defRPr/>
            </a:pPr>
            <a:r>
              <a:rPr lang="en-US" sz="2200" smtClean="0">
                <a:solidFill>
                  <a:srgbClr val="333399"/>
                </a:solidFill>
                <a:latin typeface="Tahoma" pitchFamily="34" charset="0"/>
              </a:rPr>
              <a:t>Distorted object from the dataset</a:t>
            </a:r>
            <a:endParaRPr lang="en-US" sz="2000" smtClean="0">
              <a:solidFill>
                <a:srgbClr val="222268"/>
              </a:solidFill>
              <a:effectLst>
                <a:outerShdw blurRad="38100" dist="38100" dir="2700000" algn="tl">
                  <a:srgbClr val="C0C0C0"/>
                </a:outerShdw>
              </a:effectLst>
              <a:latin typeface="Tahoma" pitchFamily="34" charset="0"/>
            </a:endParaRPr>
          </a:p>
        </p:txBody>
      </p:sp>
      <p:graphicFrame>
        <p:nvGraphicFramePr>
          <p:cNvPr id="18" name="Objet 17"/>
          <p:cNvGraphicFramePr>
            <a:graphicFrameLocks noChangeAspect="1"/>
          </p:cNvGraphicFramePr>
          <p:nvPr/>
        </p:nvGraphicFramePr>
        <p:xfrm>
          <a:off x="3992562" y="1484784"/>
          <a:ext cx="5187950" cy="1808162"/>
        </p:xfrm>
        <a:graphic>
          <a:graphicData uri="http://schemas.openxmlformats.org/presentationml/2006/ole">
            <mc:AlternateContent xmlns:mc="http://schemas.openxmlformats.org/markup-compatibility/2006">
              <mc:Choice xmlns:v="urn:schemas-microsoft-com:vml" Requires="v">
                <p:oleObj spid="_x0000_s340044" name="Équation" r:id="rId5" imgW="2552400" imgH="888840" progId="Equation.3">
                  <p:embed/>
                </p:oleObj>
              </mc:Choice>
              <mc:Fallback>
                <p:oleObj name="Équation" r:id="rId5" imgW="2552400" imgH="8888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2562" y="1484784"/>
                        <a:ext cx="5187950" cy="180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Espace réservé du numéro de diapositive 4"/>
          <p:cNvSpPr>
            <a:spLocks noGrp="1"/>
          </p:cNvSpPr>
          <p:nvPr>
            <p:ph type="sldNum" sz="quarter" idx="4294967295"/>
          </p:nvPr>
        </p:nvSpPr>
        <p:spPr>
          <a:xfrm>
            <a:off x="8532813" y="6508750"/>
            <a:ext cx="611187" cy="304800"/>
          </a:xfrm>
          <a:prstGeom prst="rect">
            <a:avLst/>
          </a:prstGeom>
        </p:spPr>
        <p:txBody>
          <a:bodyPr/>
          <a:lstStyle/>
          <a:p>
            <a:fld id="{A9B7FB21-30AA-4806-B0AA-05C00EF7594A}" type="slidenum">
              <a:rPr lang="fr-FR" smtClean="0"/>
              <a:pPr/>
              <a:t>36</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26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26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p:cNvGraphicFramePr>
            <a:graphicFrameLocks noGrp="1"/>
          </p:cNvGraphicFramePr>
          <p:nvPr>
            <p:extLst>
              <p:ext uri="{D42A27DB-BD31-4B8C-83A1-F6EECF244321}">
                <p14:modId xmlns:p14="http://schemas.microsoft.com/office/powerpoint/2010/main" val="1984539446"/>
              </p:ext>
            </p:extLst>
          </p:nvPr>
        </p:nvGraphicFramePr>
        <p:xfrm>
          <a:off x="0" y="1412776"/>
          <a:ext cx="9144000" cy="4896542"/>
        </p:xfrm>
        <a:graphic>
          <a:graphicData uri="http://schemas.openxmlformats.org/drawingml/2006/table">
            <a:tbl>
              <a:tblPr firstRow="1" bandRow="1">
                <a:tableStyleId>{22838BEF-8BB2-4498-84A7-C5851F593DF1}</a:tableStyleId>
              </a:tblPr>
              <a:tblGrid>
                <a:gridCol w="2522508"/>
                <a:gridCol w="1450385"/>
                <a:gridCol w="1471443"/>
                <a:gridCol w="1618587"/>
                <a:gridCol w="2081077"/>
              </a:tblGrid>
              <a:tr h="777953">
                <a:tc>
                  <a:txBody>
                    <a:bodyPr/>
                    <a:lstStyle/>
                    <a:p>
                      <a:pPr algn="ctr"/>
                      <a:endParaRPr lang="fr-FR" sz="1400" b="0" noProof="0" dirty="0">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noProof="0" dirty="0" smtClean="0">
                          <a:latin typeface="Helvetica Light"/>
                          <a:cs typeface="Helvetica Light"/>
                        </a:rPr>
                        <a:t>LIRIS/EPFL General</a:t>
                      </a:r>
                      <a:endParaRPr lang="fr-FR" sz="1800" b="0" noProof="0" dirty="0">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noProof="0" dirty="0" smtClean="0">
                          <a:latin typeface="Helvetica Light"/>
                          <a:cs typeface="Helvetica Light"/>
                        </a:rPr>
                        <a:t>LIRIS</a:t>
                      </a:r>
                    </a:p>
                    <a:p>
                      <a:pPr algn="ctr"/>
                      <a:r>
                        <a:rPr lang="fr-FR" sz="1800" b="0" noProof="0" dirty="0" err="1" smtClean="0">
                          <a:latin typeface="Helvetica Light"/>
                          <a:cs typeface="Helvetica Light"/>
                        </a:rPr>
                        <a:t>Masking</a:t>
                      </a:r>
                      <a:endParaRPr lang="fr-FR" sz="1800" b="0" noProof="0" dirty="0">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800" b="0" kern="1200" noProof="0" dirty="0" smtClean="0">
                          <a:solidFill>
                            <a:schemeClr val="dk1"/>
                          </a:solidFill>
                          <a:latin typeface="Helvetica Light"/>
                          <a:ea typeface="+mn-ea"/>
                          <a:cs typeface="Helvetica Light"/>
                        </a:rPr>
                        <a:t>IEETA</a:t>
                      </a:r>
                    </a:p>
                    <a:p>
                      <a:pPr marL="0" algn="ctr" defTabSz="914400" rtl="0" eaLnBrk="1" latinLnBrk="0" hangingPunct="1"/>
                      <a:r>
                        <a:rPr lang="fr-FR" sz="1800" b="0" kern="1200" noProof="0" dirty="0" smtClean="0">
                          <a:solidFill>
                            <a:schemeClr val="dk1"/>
                          </a:solidFill>
                          <a:latin typeface="Helvetica Light"/>
                          <a:ea typeface="+mn-ea"/>
                          <a:cs typeface="Helvetica Light"/>
                        </a:rPr>
                        <a:t>Simplification</a:t>
                      </a:r>
                      <a:endParaRPr lang="fr-FR" sz="1800" b="0" kern="1200" noProof="0" dirty="0">
                        <a:solidFill>
                          <a:schemeClr val="dk1"/>
                        </a:solidFill>
                        <a:latin typeface="Helvetica Light"/>
                        <a:ea typeface="+mn-ea"/>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noProof="0" dirty="0" smtClean="0">
                          <a:latin typeface="Helvetica Light"/>
                          <a:cs typeface="Helvetica Light"/>
                        </a:rPr>
                        <a:t>UWB</a:t>
                      </a:r>
                    </a:p>
                    <a:p>
                      <a:pPr algn="ctr"/>
                      <a:r>
                        <a:rPr lang="fr-FR" sz="1800" b="0" noProof="0" dirty="0" smtClean="0">
                          <a:latin typeface="Helvetica Light"/>
                          <a:cs typeface="Helvetica Light"/>
                        </a:rPr>
                        <a:t>Compression</a:t>
                      </a:r>
                      <a:endParaRPr lang="fr-FR" sz="1800" b="0" noProof="0" dirty="0">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621">
                <a:tc>
                  <a:txBody>
                    <a:bodyPr/>
                    <a:lstStyle/>
                    <a:p>
                      <a:pPr algn="r"/>
                      <a:r>
                        <a:rPr lang="fr-FR" sz="1800" b="0" dirty="0" smtClean="0">
                          <a:solidFill>
                            <a:srgbClr val="000000"/>
                          </a:solidFill>
                          <a:latin typeface="Helvetica Light"/>
                          <a:cs typeface="Helvetica Light"/>
                        </a:rPr>
                        <a:t>Hausdorff</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13.8</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26.6</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49.4</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24.5</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457621">
                <a:tc>
                  <a:txBody>
                    <a:bodyPr/>
                    <a:lstStyle/>
                    <a:p>
                      <a:pPr algn="r"/>
                      <a:r>
                        <a:rPr lang="fr-FR" sz="1800" dirty="0" smtClean="0">
                          <a:latin typeface="Helvetica Light"/>
                          <a:cs typeface="Helvetica Light"/>
                        </a:rPr>
                        <a:t>RMS</a:t>
                      </a:r>
                      <a:endParaRPr lang="fr-FR" sz="1800" dirty="0">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26.8</a:t>
                      </a:r>
                      <a:endParaRPr lang="fr-FR" sz="1800" b="0" dirty="0">
                        <a:solidFill>
                          <a:srgbClr val="000000"/>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48.8</a:t>
                      </a:r>
                      <a:endParaRPr lang="fr-FR" sz="1800" b="0" dirty="0">
                        <a:solidFill>
                          <a:srgbClr val="000000"/>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latin typeface="Helvetica Light"/>
                          <a:cs typeface="Helvetica Light"/>
                        </a:rPr>
                        <a:t>64.3</a:t>
                      </a:r>
                      <a:endParaRPr lang="fr-FR" sz="1800" b="0" dirty="0">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latin typeface="Helvetica Light"/>
                          <a:cs typeface="Helvetica Light"/>
                        </a:rPr>
                        <a:t>52.0</a:t>
                      </a:r>
                      <a:endParaRPr lang="fr-FR" sz="1800" b="0" dirty="0">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algn="r">
                        <a:spcBef>
                          <a:spcPts val="600"/>
                        </a:spcBef>
                      </a:pPr>
                      <a:r>
                        <a:rPr lang="fr-FR" sz="1800" dirty="0" smtClean="0">
                          <a:solidFill>
                            <a:schemeClr val="tx1">
                              <a:lumMod val="65000"/>
                              <a:lumOff val="35000"/>
                            </a:schemeClr>
                          </a:solidFill>
                        </a:rPr>
                        <a:t>[</a:t>
                      </a:r>
                      <a:r>
                        <a:rPr lang="fr-FR" sz="1800" dirty="0" err="1" smtClean="0">
                          <a:solidFill>
                            <a:schemeClr val="tx1">
                              <a:lumMod val="65000"/>
                              <a:lumOff val="35000"/>
                            </a:schemeClr>
                          </a:solidFill>
                        </a:rPr>
                        <a:t>Karni</a:t>
                      </a:r>
                      <a:r>
                        <a:rPr lang="fr-FR" sz="1800" dirty="0" smtClean="0">
                          <a:solidFill>
                            <a:schemeClr val="tx1">
                              <a:lumMod val="65000"/>
                              <a:lumOff val="35000"/>
                            </a:schemeClr>
                          </a:solidFill>
                        </a:rPr>
                        <a:t> </a:t>
                      </a:r>
                      <a:r>
                        <a:rPr lang="fr-FR" sz="1800" dirty="0" err="1" smtClean="0">
                          <a:solidFill>
                            <a:schemeClr val="tx1">
                              <a:lumMod val="65000"/>
                              <a:lumOff val="35000"/>
                            </a:schemeClr>
                          </a:solidFill>
                        </a:rPr>
                        <a:t>Gotsman</a:t>
                      </a:r>
                      <a:r>
                        <a:rPr lang="fr-FR" sz="1800" dirty="0" smtClean="0">
                          <a:solidFill>
                            <a:schemeClr val="tx1">
                              <a:lumMod val="65000"/>
                              <a:lumOff val="35000"/>
                            </a:schemeClr>
                          </a:solidFill>
                        </a:rPr>
                        <a:t> 2000]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33.1</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42.0</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NA</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66.9</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tx1">
                              <a:lumMod val="65000"/>
                              <a:lumOff val="35000"/>
                            </a:schemeClr>
                          </a:solidFill>
                          <a:latin typeface="+mn-lt"/>
                          <a:ea typeface="+mn-ea"/>
                          <a:cs typeface="+mn-cs"/>
                        </a:rPr>
                        <a:t>[</a:t>
                      </a:r>
                      <a:r>
                        <a:rPr lang="fr-FR" sz="1800" kern="1200" dirty="0" err="1" smtClean="0">
                          <a:solidFill>
                            <a:schemeClr val="tx1">
                              <a:lumMod val="65000"/>
                              <a:lumOff val="35000"/>
                            </a:schemeClr>
                          </a:solidFill>
                          <a:latin typeface="+mn-lt"/>
                          <a:ea typeface="+mn-ea"/>
                          <a:cs typeface="+mn-cs"/>
                        </a:rPr>
                        <a:t>Sorkine</a:t>
                      </a:r>
                      <a:r>
                        <a:rPr lang="fr-FR" sz="1800" kern="1200" dirty="0" smtClean="0">
                          <a:solidFill>
                            <a:schemeClr val="tx1">
                              <a:lumMod val="65000"/>
                              <a:lumOff val="35000"/>
                            </a:schemeClr>
                          </a:solidFill>
                          <a:latin typeface="+mn-lt"/>
                          <a:ea typeface="+mn-ea"/>
                          <a:cs typeface="+mn-cs"/>
                        </a:rPr>
                        <a:t> 2003]</a:t>
                      </a:r>
                      <a:endParaRPr lang="fr-FR" sz="1800" kern="1200" dirty="0">
                        <a:solidFill>
                          <a:schemeClr val="tx1">
                            <a:lumMod val="65000"/>
                            <a:lumOff val="35000"/>
                          </a:schemeClr>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39.3</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40.1</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NA</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73.9</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dk1"/>
                          </a:solidFill>
                          <a:latin typeface="Helvetica Light"/>
                          <a:ea typeface="+mn-ea"/>
                          <a:cs typeface="Helvetica Light"/>
                        </a:rPr>
                        <a:t>3DWPM</a:t>
                      </a:r>
                      <a:r>
                        <a:rPr lang="fr-FR" sz="1800" kern="1200" dirty="0" smtClean="0">
                          <a:solidFill>
                            <a:schemeClr val="tx1">
                              <a:lumMod val="65000"/>
                              <a:lumOff val="35000"/>
                            </a:schemeClr>
                          </a:solidFill>
                          <a:latin typeface="+mn-lt"/>
                          <a:ea typeface="+mn-ea"/>
                          <a:cs typeface="+mn-cs"/>
                        </a:rPr>
                        <a:t> [</a:t>
                      </a:r>
                      <a:r>
                        <a:rPr lang="fr-FR" sz="1800" kern="1200" dirty="0" err="1" smtClean="0">
                          <a:solidFill>
                            <a:schemeClr val="tx1">
                              <a:lumMod val="65000"/>
                              <a:lumOff val="35000"/>
                            </a:schemeClr>
                          </a:solidFill>
                          <a:latin typeface="+mn-lt"/>
                          <a:ea typeface="+mn-ea"/>
                          <a:cs typeface="+mn-cs"/>
                        </a:rPr>
                        <a:t>Corsini</a:t>
                      </a:r>
                      <a:r>
                        <a:rPr lang="fr-FR" sz="1800" kern="1200" dirty="0" smtClean="0">
                          <a:solidFill>
                            <a:schemeClr val="tx1">
                              <a:lumMod val="65000"/>
                              <a:lumOff val="35000"/>
                            </a:schemeClr>
                          </a:solidFill>
                          <a:latin typeface="+mn-lt"/>
                          <a:ea typeface="+mn-ea"/>
                          <a:cs typeface="+mn-cs"/>
                        </a:rPr>
                        <a:t> 2005]</a:t>
                      </a:r>
                      <a:endParaRPr lang="fr-FR" sz="1800" kern="1200" dirty="0">
                        <a:solidFill>
                          <a:schemeClr val="tx1">
                            <a:lumMod val="65000"/>
                            <a:lumOff val="35000"/>
                          </a:schemeClr>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69.3</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37.4</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NA</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81.9</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dk1"/>
                          </a:solidFill>
                          <a:latin typeface="Helvetica Light"/>
                          <a:ea typeface="+mn-ea"/>
                          <a:cs typeface="Helvetica Light"/>
                        </a:rPr>
                        <a:t>MSDM</a:t>
                      </a:r>
                      <a:r>
                        <a:rPr lang="fr-FR" sz="1800" kern="1200" dirty="0" smtClean="0">
                          <a:solidFill>
                            <a:schemeClr val="tx1">
                              <a:lumMod val="65000"/>
                              <a:lumOff val="35000"/>
                            </a:schemeClr>
                          </a:solidFill>
                          <a:latin typeface="+mn-lt"/>
                          <a:ea typeface="+mn-ea"/>
                          <a:cs typeface="+mn-cs"/>
                        </a:rPr>
                        <a:t> [Lavoué</a:t>
                      </a:r>
                      <a:r>
                        <a:rPr lang="fr-FR" sz="1800" kern="1200" baseline="0" dirty="0" smtClean="0">
                          <a:solidFill>
                            <a:schemeClr val="tx1">
                              <a:lumMod val="65000"/>
                              <a:lumOff val="35000"/>
                            </a:schemeClr>
                          </a:solidFill>
                          <a:latin typeface="+mn-lt"/>
                          <a:ea typeface="+mn-ea"/>
                          <a:cs typeface="+mn-cs"/>
                        </a:rPr>
                        <a:t> </a:t>
                      </a:r>
                      <a:r>
                        <a:rPr lang="fr-FR" sz="1800" kern="1200" dirty="0" smtClean="0">
                          <a:solidFill>
                            <a:schemeClr val="tx1">
                              <a:lumMod val="65000"/>
                              <a:lumOff val="35000"/>
                            </a:schemeClr>
                          </a:solidFill>
                          <a:latin typeface="+mn-lt"/>
                          <a:ea typeface="+mn-ea"/>
                          <a:cs typeface="+mn-cs"/>
                        </a:rPr>
                        <a:t>2006]</a:t>
                      </a:r>
                      <a:endParaRPr lang="fr-FR" sz="1800" kern="1200" dirty="0" smtClean="0">
                        <a:solidFill>
                          <a:srgbClr val="FF0000"/>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73.9</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65.2</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kern="1200" dirty="0" smtClean="0">
                          <a:solidFill>
                            <a:schemeClr val="tx1"/>
                          </a:solidFill>
                          <a:latin typeface="Helvetica Light"/>
                          <a:ea typeface="+mn-ea"/>
                          <a:cs typeface="Helvetica Light"/>
                        </a:rPr>
                        <a:t>NA</a:t>
                      </a:r>
                      <a:endParaRPr lang="fr-FR" sz="1800" b="0" kern="1200" dirty="0">
                        <a:solidFill>
                          <a:schemeClr val="tx1"/>
                        </a:solidFill>
                        <a:latin typeface="Helvetica Light"/>
                        <a:ea typeface="+mn-ea"/>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83.1</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dk1"/>
                          </a:solidFill>
                          <a:latin typeface="Helvetica Light"/>
                          <a:ea typeface="+mn-ea"/>
                          <a:cs typeface="Helvetica Light"/>
                        </a:rPr>
                        <a:t>MSDM2</a:t>
                      </a:r>
                      <a:r>
                        <a:rPr lang="fr-FR" sz="1800" kern="1200" dirty="0" smtClean="0">
                          <a:solidFill>
                            <a:schemeClr val="tx1">
                              <a:lumMod val="65000"/>
                              <a:lumOff val="35000"/>
                            </a:schemeClr>
                          </a:solidFill>
                          <a:latin typeface="+mn-lt"/>
                          <a:ea typeface="+mn-ea"/>
                          <a:cs typeface="+mn-cs"/>
                        </a:rPr>
                        <a:t> [Lavoué 2011]</a:t>
                      </a:r>
                      <a:endParaRPr lang="fr-FR" sz="1800" kern="1200" dirty="0" smtClean="0">
                        <a:solidFill>
                          <a:srgbClr val="FF0000"/>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latinLnBrk="0" hangingPunct="1"/>
                      <a:r>
                        <a:rPr lang="fr-FR" sz="1800" b="1" kern="1200" dirty="0" smtClean="0">
                          <a:solidFill>
                            <a:srgbClr val="C00000"/>
                          </a:solidFill>
                          <a:latin typeface="Helvetica Light"/>
                          <a:ea typeface="+mn-ea"/>
                          <a:cs typeface="Helvetica Light"/>
                        </a:rPr>
                        <a:t>80.4</a:t>
                      </a:r>
                      <a:endParaRPr lang="fr-FR" sz="1800" b="1" kern="1200" dirty="0">
                        <a:solidFill>
                          <a:srgbClr val="C00000"/>
                        </a:solidFill>
                        <a:latin typeface="Helvetica Light"/>
                        <a:ea typeface="+mn-ea"/>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1" dirty="0" smtClean="0">
                          <a:solidFill>
                            <a:srgbClr val="C00000"/>
                          </a:solidFill>
                          <a:latin typeface="Helvetica Light"/>
                          <a:cs typeface="Helvetica Light"/>
                        </a:rPr>
                        <a:t>89.6</a:t>
                      </a:r>
                      <a:endParaRPr lang="fr-FR" sz="1800" b="1" dirty="0">
                        <a:solidFill>
                          <a:srgbClr val="C00000"/>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latinLnBrk="0" hangingPunct="1"/>
                      <a:r>
                        <a:rPr lang="fr-FR" sz="1800" b="1" kern="1200" dirty="0" smtClean="0">
                          <a:solidFill>
                            <a:srgbClr val="C00000"/>
                          </a:solidFill>
                          <a:latin typeface="Helvetica Light"/>
                          <a:ea typeface="+mn-ea"/>
                          <a:cs typeface="Helvetica Light"/>
                        </a:rPr>
                        <a:t>86.7</a:t>
                      </a:r>
                      <a:endParaRPr lang="fr-FR" sz="1800" b="1" kern="1200" dirty="0">
                        <a:solidFill>
                          <a:srgbClr val="C00000"/>
                        </a:solidFill>
                        <a:latin typeface="Helvetica Light"/>
                        <a:ea typeface="+mn-ea"/>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78.0</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dk1"/>
                          </a:solidFill>
                          <a:latin typeface="Helvetica Light"/>
                          <a:ea typeface="+mn-ea"/>
                          <a:cs typeface="Helvetica Light"/>
                        </a:rPr>
                        <a:t>FMPD</a:t>
                      </a:r>
                      <a:r>
                        <a:rPr lang="fr-FR" sz="1800" kern="1200" dirty="0" smtClean="0">
                          <a:solidFill>
                            <a:schemeClr val="tx1">
                              <a:lumMod val="65000"/>
                              <a:lumOff val="35000"/>
                            </a:schemeClr>
                          </a:solidFill>
                          <a:latin typeface="+mn-lt"/>
                          <a:ea typeface="+mn-ea"/>
                          <a:cs typeface="+mn-cs"/>
                        </a:rPr>
                        <a:t> [Wang 2012]</a:t>
                      </a:r>
                      <a:endParaRPr lang="fr-FR" sz="1800" kern="1200" dirty="0">
                        <a:solidFill>
                          <a:schemeClr val="tx1">
                            <a:lumMod val="65000"/>
                            <a:lumOff val="35000"/>
                          </a:schemeClr>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latinLnBrk="0" hangingPunct="1"/>
                      <a:r>
                        <a:rPr lang="fr-FR" sz="1800" b="1" kern="1200" dirty="0" smtClean="0">
                          <a:solidFill>
                            <a:srgbClr val="C00000"/>
                          </a:solidFill>
                          <a:latin typeface="Helvetica Light"/>
                          <a:ea typeface="+mn-ea"/>
                          <a:cs typeface="Helvetica Light"/>
                        </a:rPr>
                        <a:t>81.9</a:t>
                      </a:r>
                      <a:endParaRPr lang="fr-FR" sz="1800" b="1" kern="1200" dirty="0">
                        <a:solidFill>
                          <a:srgbClr val="C00000"/>
                        </a:solidFill>
                        <a:latin typeface="Helvetica Light"/>
                        <a:ea typeface="+mn-ea"/>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80.2</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latinLnBrk="0" hangingPunct="1"/>
                      <a:r>
                        <a:rPr lang="fr-FR" sz="1800" b="1" kern="1200" dirty="0" smtClean="0">
                          <a:solidFill>
                            <a:srgbClr val="C00000"/>
                          </a:solidFill>
                          <a:latin typeface="Helvetica Light"/>
                          <a:ea typeface="+mn-ea"/>
                          <a:cs typeface="Helvetica Light"/>
                        </a:rPr>
                        <a:t>87.2</a:t>
                      </a:r>
                      <a:endParaRPr lang="fr-FR" sz="1800" b="1" kern="1200" dirty="0">
                        <a:solidFill>
                          <a:srgbClr val="C00000"/>
                        </a:solidFill>
                        <a:latin typeface="Helvetica Light"/>
                        <a:ea typeface="+mn-ea"/>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81.8</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dk1"/>
                          </a:solidFill>
                          <a:latin typeface="Helvetica Light"/>
                          <a:ea typeface="+mn-ea"/>
                          <a:cs typeface="Helvetica Light"/>
                        </a:rPr>
                        <a:t>DAME</a:t>
                      </a:r>
                      <a:r>
                        <a:rPr lang="fr-FR" sz="1800" kern="1200" dirty="0" smtClean="0">
                          <a:solidFill>
                            <a:schemeClr val="tx1">
                              <a:lumMod val="65000"/>
                              <a:lumOff val="35000"/>
                            </a:schemeClr>
                          </a:solidFill>
                          <a:latin typeface="+mn-lt"/>
                          <a:ea typeface="+mn-ea"/>
                          <a:cs typeface="+mn-cs"/>
                        </a:rPr>
                        <a:t> [Vasa 2012]</a:t>
                      </a:r>
                      <a:endParaRPr lang="fr-FR" sz="1800" kern="1200" dirty="0">
                        <a:solidFill>
                          <a:schemeClr val="tx1">
                            <a:lumMod val="65000"/>
                            <a:lumOff val="35000"/>
                          </a:schemeClr>
                        </a:solidFill>
                        <a:latin typeface="+mn-lt"/>
                        <a:ea typeface="+mn-ea"/>
                        <a:cs typeface="+mn-cs"/>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76.6</a:t>
                      </a:r>
                      <a:endParaRPr lang="fr-FR" sz="1800" b="0" dirty="0">
                        <a:solidFill>
                          <a:srgbClr val="000000"/>
                        </a:solidFill>
                        <a:latin typeface="Helvetica Light"/>
                        <a:cs typeface="Helvetica Light"/>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68.1</a:t>
                      </a:r>
                      <a:endParaRPr lang="fr-FR" sz="1800" b="0" dirty="0">
                        <a:solidFill>
                          <a:srgbClr val="000000"/>
                        </a:solidFill>
                        <a:latin typeface="Helvetica Light"/>
                        <a:cs typeface="Helvetica Light"/>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NA</a:t>
                      </a:r>
                      <a:endParaRPr lang="fr-FR" sz="1800" b="0" dirty="0">
                        <a:latin typeface="Helvetica Light"/>
                        <a:cs typeface="Helvetica Light"/>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800" b="1" kern="1200" dirty="0" smtClean="0">
                          <a:solidFill>
                            <a:srgbClr val="C00000"/>
                          </a:solidFill>
                          <a:latin typeface="Helvetica Light"/>
                          <a:ea typeface="+mn-ea"/>
                          <a:cs typeface="Helvetica Light"/>
                        </a:rPr>
                        <a:t>85.6</a:t>
                      </a:r>
                      <a:endParaRPr lang="fr-FR" sz="1800" b="1" kern="1200" dirty="0">
                        <a:solidFill>
                          <a:srgbClr val="C00000"/>
                        </a:solidFill>
                        <a:latin typeface="Helvetica Light"/>
                        <a:ea typeface="+mn-ea"/>
                        <a:cs typeface="Helvetica Light"/>
                      </a:endParaRPr>
                    </a:p>
                  </a:txBody>
                  <a:tcPr anchor="ctr">
                    <a:lnL w="12700" cmpd="sng">
                      <a:noFill/>
                    </a:lnL>
                    <a:lnR w="38100" cap="flat" cmpd="sng" algn="ctr">
                      <a:no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itre 1"/>
          <p:cNvSpPr>
            <a:spLocks noGrp="1"/>
          </p:cNvSpPr>
          <p:nvPr>
            <p:ph type="title" idx="4294967295"/>
          </p:nvPr>
        </p:nvSpPr>
        <p:spPr>
          <a:xfrm>
            <a:off x="442913" y="15875"/>
            <a:ext cx="7369447" cy="908864"/>
          </a:xfrm>
        </p:spPr>
        <p:txBody>
          <a:bodyPr/>
          <a:lstStyle/>
          <a:p>
            <a:r>
              <a:rPr lang="fr-FR" dirty="0" err="1" smtClean="0"/>
              <a:t>Results</a:t>
            </a:r>
            <a:r>
              <a:rPr lang="fr-FR" dirty="0" smtClean="0"/>
              <a:t> – </a:t>
            </a:r>
            <a:r>
              <a:rPr lang="fr-FR" dirty="0" err="1" smtClean="0"/>
              <a:t>Static</a:t>
            </a:r>
            <a:r>
              <a:rPr lang="fr-FR" dirty="0" smtClean="0"/>
              <a:t> mesh</a:t>
            </a:r>
            <a:endParaRPr lang="fr-FR" dirty="0"/>
          </a:p>
        </p:txBody>
      </p:sp>
      <p:sp>
        <p:nvSpPr>
          <p:cNvPr id="4" name="Espace réservé du numéro de diapositive 3"/>
          <p:cNvSpPr>
            <a:spLocks noGrp="1"/>
          </p:cNvSpPr>
          <p:nvPr>
            <p:ph type="sldNum" sz="quarter" idx="10"/>
          </p:nvPr>
        </p:nvSpPr>
        <p:spPr/>
        <p:txBody>
          <a:bodyPr/>
          <a:lstStyle/>
          <a:p>
            <a:fld id="{B2D63F90-7796-4D4A-87F6-A66064A689D2}" type="slidenum">
              <a:rPr lang="fr-FR" smtClean="0"/>
              <a:pPr/>
              <a:t>37</a:t>
            </a:fld>
            <a:endParaRPr lang="fr-FR"/>
          </a:p>
        </p:txBody>
      </p:sp>
      <p:sp>
        <p:nvSpPr>
          <p:cNvPr id="13" name="Text Box 24"/>
          <p:cNvSpPr txBox="1">
            <a:spLocks noChangeArrowheads="1"/>
          </p:cNvSpPr>
          <p:nvPr/>
        </p:nvSpPr>
        <p:spPr bwMode="auto">
          <a:xfrm>
            <a:off x="-396552" y="988427"/>
            <a:ext cx="4032448" cy="830997"/>
          </a:xfrm>
          <a:prstGeom prst="rect">
            <a:avLst/>
          </a:prstGeom>
          <a:noFill/>
          <a:ln w="9525">
            <a:noFill/>
            <a:miter lim="800000"/>
            <a:headEnd/>
            <a:tailEnd/>
          </a:ln>
          <a:effectLst/>
        </p:spPr>
        <p:txBody>
          <a:bodyPr wrap="square">
            <a:spAutoFit/>
          </a:bodyPr>
          <a:lstStyle/>
          <a:p>
            <a:pPr algn="ctr">
              <a:spcBef>
                <a:spcPct val="50000"/>
              </a:spcBef>
            </a:pPr>
            <a:r>
              <a:rPr lang="en-US" dirty="0" smtClean="0">
                <a:latin typeface="+mj-lt"/>
              </a:rPr>
              <a:t>Pearson correlation</a:t>
            </a:r>
            <a:endParaRPr lang="en-US" i="1" dirty="0" smtClean="0">
              <a:latin typeface="+mj-lt"/>
            </a:endParaRPr>
          </a:p>
          <a:p>
            <a:pPr algn="ctr">
              <a:spcBef>
                <a:spcPct val="50000"/>
              </a:spcBef>
            </a:pPr>
            <a:endParaRPr lang="en-US" sz="2000" dirty="0">
              <a:solidFill>
                <a:schemeClr val="accent6">
                  <a:lumMod val="75000"/>
                </a:schemeClr>
              </a:solidFill>
              <a:effectLst>
                <a:outerShdw blurRad="38100" dist="38100" dir="2700000" algn="tl">
                  <a:srgbClr val="C0C0C0"/>
                </a:outerShdw>
              </a:effectLst>
              <a:latin typeface="Tahoma" charset="0"/>
            </a:endParaRPr>
          </a:p>
        </p:txBody>
      </p:sp>
      <p:sp>
        <p:nvSpPr>
          <p:cNvPr id="7" name="ZoneTexte 6"/>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a:t>
            </a:r>
            <a:r>
              <a:rPr lang="fr-FR" sz="1600" dirty="0" smtClean="0">
                <a:solidFill>
                  <a:srgbClr val="FF0000"/>
                </a:solidFill>
                <a:latin typeface="Consolas" pitchFamily="49" charset="0"/>
                <a:cs typeface="Consolas" pitchFamily="49" charset="0"/>
              </a:rPr>
              <a:t>Evaluation</a:t>
            </a:r>
            <a:r>
              <a:rPr lang="fr-FR" sz="1600" dirty="0" smtClean="0">
                <a:latin typeface="Consolas" pitchFamily="49" charset="0"/>
                <a:cs typeface="Consolas" pitchFamily="49" charset="0"/>
              </a:rPr>
              <a:t> – Applications</a:t>
            </a:r>
            <a:endParaRPr lang="fr-FR" sz="1600" dirty="0">
              <a:latin typeface="Consolas" pitchFamily="49" charset="0"/>
              <a:cs typeface="Consolas" pitchFamily="49" charset="0"/>
            </a:endParaRPr>
          </a:p>
        </p:txBody>
      </p:sp>
    </p:spTree>
  </p:cSld>
  <p:clrMapOvr>
    <a:masterClrMapping/>
  </p:clrMapOvr>
  <p:transition advTm="50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1"/>
          <p:cNvSpPr txBox="1">
            <a:spLocks/>
          </p:cNvSpPr>
          <p:nvPr/>
        </p:nvSpPr>
        <p:spPr bwMode="auto">
          <a:xfrm>
            <a:off x="442913" y="15875"/>
            <a:ext cx="4921175"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600" b="0" i="0" u="none" strike="noStrike" kern="0" cap="none" spc="0" normalizeH="0" baseline="0" noProof="0" smtClean="0">
                <a:ln>
                  <a:noFill/>
                </a:ln>
                <a:solidFill>
                  <a:schemeClr val="tx1"/>
                </a:solidFill>
                <a:effectLst/>
                <a:uLnTx/>
                <a:uFillTx/>
                <a:latin typeface="Tahoma" pitchFamily="34" charset="0"/>
                <a:ea typeface="Tahoma" pitchFamily="34" charset="0"/>
                <a:cs typeface="Tahoma" pitchFamily="34" charset="0"/>
              </a:rPr>
              <a:t>Results – Static mesh</a:t>
            </a:r>
            <a:endParaRPr kumimoji="0" lang="fr-FR" sz="3600" b="0" i="0" u="none" strike="noStrike" kern="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
        <p:nvSpPr>
          <p:cNvPr id="4" name="Espace réservé du numéro de diapositive 3"/>
          <p:cNvSpPr>
            <a:spLocks noGrp="1"/>
          </p:cNvSpPr>
          <p:nvPr>
            <p:ph type="sldNum" sz="quarter" idx="10"/>
          </p:nvPr>
        </p:nvSpPr>
        <p:spPr/>
        <p:txBody>
          <a:bodyPr/>
          <a:lstStyle/>
          <a:p>
            <a:fld id="{B2D63F90-7796-4D4A-87F6-A66064A689D2}" type="slidenum">
              <a:rPr lang="fr-FR" smtClean="0"/>
              <a:pPr/>
              <a:t>38</a:t>
            </a:fld>
            <a:endParaRPr lang="fr-FR"/>
          </a:p>
        </p:txBody>
      </p:sp>
      <p:sp>
        <p:nvSpPr>
          <p:cNvPr id="24" name="ZoneTexte 23"/>
          <p:cNvSpPr txBox="1"/>
          <p:nvPr/>
        </p:nvSpPr>
        <p:spPr>
          <a:xfrm>
            <a:off x="1259632" y="1052736"/>
            <a:ext cx="2304256" cy="338554"/>
          </a:xfrm>
          <a:prstGeom prst="rect">
            <a:avLst/>
          </a:prstGeom>
          <a:noFill/>
        </p:spPr>
        <p:txBody>
          <a:bodyPr wrap="square" rtlCol="0">
            <a:spAutoFit/>
          </a:bodyPr>
          <a:lstStyle/>
          <a:p>
            <a:r>
              <a:rPr lang="fr-FR" sz="1600" dirty="0" smtClean="0">
                <a:solidFill>
                  <a:srgbClr val="FF0000"/>
                </a:solidFill>
              </a:rPr>
              <a:t>Original</a:t>
            </a:r>
            <a:endParaRPr lang="fr-FR" sz="1600" i="1" dirty="0">
              <a:solidFill>
                <a:srgbClr val="FF0000"/>
              </a:solidFill>
            </a:endParaRPr>
          </a:p>
        </p:txBody>
      </p:sp>
      <p:pic>
        <p:nvPicPr>
          <p:cNvPr id="25" name="Picture 2"/>
          <p:cNvPicPr>
            <a:picLocks noChangeAspect="1" noChangeArrowheads="1"/>
          </p:cNvPicPr>
          <p:nvPr/>
        </p:nvPicPr>
        <p:blipFill>
          <a:blip r:embed="rId3"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108519" y="845244"/>
            <a:ext cx="3960440" cy="3098134"/>
          </a:xfrm>
          <a:prstGeom prst="rect">
            <a:avLst/>
          </a:prstGeom>
          <a:noFill/>
          <a:ln w="9525">
            <a:noFill/>
            <a:miter lim="800000"/>
            <a:headEnd/>
            <a:tailEnd/>
          </a:ln>
        </p:spPr>
      </p:pic>
      <p:grpSp>
        <p:nvGrpSpPr>
          <p:cNvPr id="3" name="Groupe 25"/>
          <p:cNvGrpSpPr/>
          <p:nvPr/>
        </p:nvGrpSpPr>
        <p:grpSpPr>
          <a:xfrm>
            <a:off x="-110393" y="3714218"/>
            <a:ext cx="3962313" cy="3149900"/>
            <a:chOff x="-110393" y="3714218"/>
            <a:chExt cx="3962313" cy="3149900"/>
          </a:xfrm>
        </p:grpSpPr>
        <p:sp>
          <p:nvSpPr>
            <p:cNvPr id="27" name="ZoneTexte 26"/>
            <p:cNvSpPr txBox="1"/>
            <p:nvPr/>
          </p:nvSpPr>
          <p:spPr>
            <a:xfrm>
              <a:off x="971600" y="3714218"/>
              <a:ext cx="2304256" cy="584775"/>
            </a:xfrm>
            <a:prstGeom prst="rect">
              <a:avLst/>
            </a:prstGeom>
            <a:noFill/>
          </p:spPr>
          <p:txBody>
            <a:bodyPr wrap="square" rtlCol="0">
              <a:spAutoFit/>
            </a:bodyPr>
            <a:lstStyle/>
            <a:p>
              <a:r>
                <a:rPr lang="fr-FR" sz="1600" dirty="0" err="1" smtClean="0"/>
                <a:t>Watermarking</a:t>
              </a:r>
              <a:endParaRPr lang="fr-FR" sz="1600" dirty="0" smtClean="0"/>
            </a:p>
            <a:p>
              <a:r>
                <a:rPr lang="fr-FR" sz="1600" i="1" dirty="0" smtClean="0"/>
                <a:t>     Cho et al. 2006</a:t>
              </a:r>
              <a:endParaRPr lang="fr-FR" sz="1600" i="1" dirty="0"/>
            </a:p>
          </p:txBody>
        </p:sp>
        <p:pic>
          <p:nvPicPr>
            <p:cNvPr id="28" name="Picture 3"/>
            <p:cNvPicPr>
              <a:picLocks noChangeAspect="1" noChangeArrowheads="1"/>
            </p:cNvPicPr>
            <p:nvPr/>
          </p:nvPicPr>
          <p:blipFill>
            <a:blip r:embed="rId4"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110393" y="3764518"/>
              <a:ext cx="3962313" cy="3099600"/>
            </a:xfrm>
            <a:prstGeom prst="rect">
              <a:avLst/>
            </a:prstGeom>
            <a:noFill/>
            <a:ln w="9525">
              <a:noFill/>
              <a:miter lim="800000"/>
              <a:headEnd/>
              <a:tailEnd/>
            </a:ln>
          </p:spPr>
        </p:pic>
      </p:grpSp>
      <p:grpSp>
        <p:nvGrpSpPr>
          <p:cNvPr id="5" name="Groupe 28"/>
          <p:cNvGrpSpPr/>
          <p:nvPr/>
        </p:nvGrpSpPr>
        <p:grpSpPr>
          <a:xfrm>
            <a:off x="5508104" y="3758400"/>
            <a:ext cx="3962313" cy="3099600"/>
            <a:chOff x="5508104" y="3758400"/>
            <a:chExt cx="3962313" cy="3099600"/>
          </a:xfrm>
        </p:grpSpPr>
        <p:sp>
          <p:nvSpPr>
            <p:cNvPr id="30" name="ZoneTexte 29"/>
            <p:cNvSpPr txBox="1"/>
            <p:nvPr/>
          </p:nvSpPr>
          <p:spPr>
            <a:xfrm>
              <a:off x="6777136" y="3837910"/>
              <a:ext cx="2304256" cy="338554"/>
            </a:xfrm>
            <a:prstGeom prst="rect">
              <a:avLst/>
            </a:prstGeom>
            <a:noFill/>
          </p:spPr>
          <p:txBody>
            <a:bodyPr wrap="square" rtlCol="0">
              <a:spAutoFit/>
            </a:bodyPr>
            <a:lstStyle/>
            <a:p>
              <a:r>
                <a:rPr lang="fr-FR" sz="1600" dirty="0" smtClean="0"/>
                <a:t>Noise addition</a:t>
              </a:r>
              <a:endParaRPr lang="fr-FR" sz="1600" i="1" dirty="0"/>
            </a:p>
          </p:txBody>
        </p:sp>
        <p:pic>
          <p:nvPicPr>
            <p:cNvPr id="31" name="Picture 4"/>
            <p:cNvPicPr>
              <a:picLocks noChangeAspect="1" noChangeArrowheads="1"/>
            </p:cNvPicPr>
            <p:nvPr/>
          </p:nvPicPr>
          <p:blipFill>
            <a:blip r:embed="rId5"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5508104" y="3758400"/>
              <a:ext cx="3962313" cy="3099600"/>
            </a:xfrm>
            <a:prstGeom prst="rect">
              <a:avLst/>
            </a:prstGeom>
            <a:noFill/>
            <a:ln w="9525">
              <a:noFill/>
              <a:miter lim="800000"/>
              <a:headEnd/>
              <a:tailEnd/>
            </a:ln>
          </p:spPr>
        </p:pic>
      </p:grpSp>
      <p:grpSp>
        <p:nvGrpSpPr>
          <p:cNvPr id="6" name="Groupe 31"/>
          <p:cNvGrpSpPr/>
          <p:nvPr/>
        </p:nvGrpSpPr>
        <p:grpSpPr>
          <a:xfrm>
            <a:off x="2727395" y="3705507"/>
            <a:ext cx="3962313" cy="3179877"/>
            <a:chOff x="2727395" y="3705507"/>
            <a:chExt cx="3962313" cy="3179877"/>
          </a:xfrm>
        </p:grpSpPr>
        <p:sp>
          <p:nvSpPr>
            <p:cNvPr id="33" name="ZoneTexte 32"/>
            <p:cNvSpPr txBox="1"/>
            <p:nvPr/>
          </p:nvSpPr>
          <p:spPr>
            <a:xfrm>
              <a:off x="3779912" y="3705507"/>
              <a:ext cx="2304256" cy="830997"/>
            </a:xfrm>
            <a:prstGeom prst="rect">
              <a:avLst/>
            </a:prstGeom>
            <a:noFill/>
          </p:spPr>
          <p:txBody>
            <a:bodyPr wrap="square" rtlCol="0">
              <a:spAutoFit/>
            </a:bodyPr>
            <a:lstStyle/>
            <a:p>
              <a:r>
                <a:rPr lang="fr-FR" sz="1600" dirty="0" smtClean="0"/>
                <a:t>Simplification</a:t>
              </a:r>
            </a:p>
            <a:p>
              <a:r>
                <a:rPr lang="fr-FR" sz="1600" i="1" dirty="0" smtClean="0"/>
                <a:t>     </a:t>
              </a:r>
              <a:r>
                <a:rPr lang="fr-FR" sz="1600" i="1" dirty="0" err="1" smtClean="0"/>
                <a:t>Lindstrom</a:t>
              </a:r>
              <a:r>
                <a:rPr lang="fr-FR" sz="1600" i="1" dirty="0" smtClean="0"/>
                <a:t>, </a:t>
              </a:r>
              <a:r>
                <a:rPr lang="fr-FR" sz="1600" i="1" dirty="0" err="1" smtClean="0"/>
                <a:t>Turk</a:t>
              </a:r>
              <a:r>
                <a:rPr lang="fr-FR" sz="1600" i="1" dirty="0" smtClean="0"/>
                <a:t> 	2000</a:t>
              </a:r>
              <a:endParaRPr lang="fr-FR" sz="1600" i="1" dirty="0"/>
            </a:p>
          </p:txBody>
        </p:sp>
        <p:pic>
          <p:nvPicPr>
            <p:cNvPr id="34" name="Picture 5"/>
            <p:cNvPicPr>
              <a:picLocks noChangeAspect="1" noChangeArrowheads="1"/>
            </p:cNvPicPr>
            <p:nvPr/>
          </p:nvPicPr>
          <p:blipFill>
            <a:blip r:embed="rId6"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2727395" y="3785784"/>
              <a:ext cx="3962313" cy="3099600"/>
            </a:xfrm>
            <a:prstGeom prst="rect">
              <a:avLst/>
            </a:prstGeom>
            <a:noFill/>
            <a:ln w="9525">
              <a:noFill/>
              <a:miter lim="800000"/>
              <a:headEnd/>
              <a:tailEnd/>
            </a:ln>
          </p:spPr>
        </p:pic>
      </p:grpSp>
      <p:grpSp>
        <p:nvGrpSpPr>
          <p:cNvPr id="7" name="Groupe 34"/>
          <p:cNvGrpSpPr/>
          <p:nvPr/>
        </p:nvGrpSpPr>
        <p:grpSpPr>
          <a:xfrm>
            <a:off x="2843808" y="683985"/>
            <a:ext cx="3962313" cy="3249071"/>
            <a:chOff x="2843808" y="683985"/>
            <a:chExt cx="3962313" cy="3249071"/>
          </a:xfrm>
        </p:grpSpPr>
        <p:sp>
          <p:nvSpPr>
            <p:cNvPr id="36" name="ZoneTexte 35"/>
            <p:cNvSpPr txBox="1"/>
            <p:nvPr/>
          </p:nvSpPr>
          <p:spPr>
            <a:xfrm>
              <a:off x="3779912" y="683985"/>
              <a:ext cx="2304256" cy="584775"/>
            </a:xfrm>
            <a:prstGeom prst="rect">
              <a:avLst/>
            </a:prstGeom>
            <a:noFill/>
          </p:spPr>
          <p:txBody>
            <a:bodyPr wrap="square" rtlCol="0">
              <a:spAutoFit/>
            </a:bodyPr>
            <a:lstStyle/>
            <a:p>
              <a:r>
                <a:rPr lang="fr-FR" sz="1600" dirty="0" err="1" smtClean="0"/>
                <a:t>Watermarking</a:t>
              </a:r>
              <a:endParaRPr lang="fr-FR" sz="1600" dirty="0" smtClean="0"/>
            </a:p>
            <a:p>
              <a:r>
                <a:rPr lang="fr-FR" sz="1600" i="1" dirty="0" smtClean="0"/>
                <a:t>     Wang et al. 2011</a:t>
              </a:r>
              <a:endParaRPr lang="fr-FR" sz="1600" i="1" dirty="0"/>
            </a:p>
          </p:txBody>
        </p:sp>
        <p:pic>
          <p:nvPicPr>
            <p:cNvPr id="37" name="Picture 6"/>
            <p:cNvPicPr>
              <a:picLocks noChangeAspect="1" noChangeArrowheads="1"/>
            </p:cNvPicPr>
            <p:nvPr/>
          </p:nvPicPr>
          <p:blipFill>
            <a:blip r:embed="rId7"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2843808" y="833456"/>
              <a:ext cx="3962313" cy="3099600"/>
            </a:xfrm>
            <a:prstGeom prst="rect">
              <a:avLst/>
            </a:prstGeom>
            <a:noFill/>
            <a:ln w="9525">
              <a:noFill/>
              <a:miter lim="800000"/>
              <a:headEnd/>
              <a:tailEnd/>
            </a:ln>
          </p:spPr>
        </p:pic>
      </p:grpSp>
      <p:grpSp>
        <p:nvGrpSpPr>
          <p:cNvPr id="8" name="Groupe 37"/>
          <p:cNvGrpSpPr/>
          <p:nvPr/>
        </p:nvGrpSpPr>
        <p:grpSpPr>
          <a:xfrm>
            <a:off x="5578239" y="675274"/>
            <a:ext cx="3962313" cy="3257782"/>
            <a:chOff x="5578239" y="675274"/>
            <a:chExt cx="3962313" cy="3257782"/>
          </a:xfrm>
        </p:grpSpPr>
        <p:sp>
          <p:nvSpPr>
            <p:cNvPr id="39" name="ZoneTexte 38"/>
            <p:cNvSpPr txBox="1"/>
            <p:nvPr/>
          </p:nvSpPr>
          <p:spPr>
            <a:xfrm>
              <a:off x="6777136" y="675274"/>
              <a:ext cx="2304256" cy="584775"/>
            </a:xfrm>
            <a:prstGeom prst="rect">
              <a:avLst/>
            </a:prstGeom>
            <a:noFill/>
          </p:spPr>
          <p:txBody>
            <a:bodyPr wrap="square" rtlCol="0">
              <a:spAutoFit/>
            </a:bodyPr>
            <a:lstStyle/>
            <a:p>
              <a:r>
                <a:rPr lang="fr-FR" sz="1600" dirty="0" err="1" smtClean="0"/>
                <a:t>Smoothing</a:t>
              </a:r>
              <a:endParaRPr lang="fr-FR" sz="1600" dirty="0" smtClean="0"/>
            </a:p>
            <a:p>
              <a:r>
                <a:rPr lang="fr-FR" sz="1600" i="1" dirty="0" smtClean="0"/>
                <a:t>     </a:t>
              </a:r>
              <a:r>
                <a:rPr lang="fr-FR" sz="1600" i="1" dirty="0" err="1" smtClean="0"/>
                <a:t>Taubin</a:t>
              </a:r>
              <a:r>
                <a:rPr lang="fr-FR" sz="1600" i="1" dirty="0" smtClean="0"/>
                <a:t>, 2000</a:t>
              </a:r>
              <a:endParaRPr lang="fr-FR" sz="1600" i="1" dirty="0"/>
            </a:p>
          </p:txBody>
        </p:sp>
        <p:pic>
          <p:nvPicPr>
            <p:cNvPr id="40" name="Picture 7"/>
            <p:cNvPicPr>
              <a:picLocks noChangeAspect="1" noChangeArrowheads="1"/>
            </p:cNvPicPr>
            <p:nvPr/>
          </p:nvPicPr>
          <p:blipFill>
            <a:blip r:embed="rId8" cstate="email">
              <a:clrChange>
                <a:clrFrom>
                  <a:srgbClr val="FF007F"/>
                </a:clrFrom>
                <a:clrTo>
                  <a:srgbClr val="FF007F">
                    <a:alpha val="0"/>
                  </a:srgbClr>
                </a:clrTo>
              </a:clrChange>
              <a:extLst>
                <a:ext uri="{28A0092B-C50C-407E-A947-70E740481C1C}">
                  <a14:useLocalDpi xmlns:a14="http://schemas.microsoft.com/office/drawing/2010/main"/>
                </a:ext>
              </a:extLst>
            </a:blip>
            <a:srcRect/>
            <a:stretch>
              <a:fillRect/>
            </a:stretch>
          </p:blipFill>
          <p:spPr bwMode="auto">
            <a:xfrm>
              <a:off x="5578239" y="833456"/>
              <a:ext cx="3962313" cy="3099600"/>
            </a:xfrm>
            <a:prstGeom prst="rect">
              <a:avLst/>
            </a:prstGeom>
            <a:noFill/>
            <a:ln w="9525">
              <a:noFill/>
              <a:miter lim="800000"/>
              <a:headEnd/>
              <a:tailEnd/>
            </a:ln>
          </p:spPr>
        </p:pic>
      </p:grpSp>
      <p:sp>
        <p:nvSpPr>
          <p:cNvPr id="43" name="ZoneTexte 42"/>
          <p:cNvSpPr txBox="1"/>
          <p:nvPr/>
        </p:nvSpPr>
        <p:spPr>
          <a:xfrm>
            <a:off x="4644008" y="1988840"/>
            <a:ext cx="864096" cy="461665"/>
          </a:xfrm>
          <a:prstGeom prst="rect">
            <a:avLst/>
          </a:prstGeom>
          <a:noFill/>
        </p:spPr>
        <p:txBody>
          <a:bodyPr wrap="square" rtlCol="0">
            <a:spAutoFit/>
          </a:bodyPr>
          <a:lstStyle/>
          <a:p>
            <a:r>
              <a:rPr lang="fr-FR" sz="2400" dirty="0" smtClean="0">
                <a:solidFill>
                  <a:srgbClr val="FF0000"/>
                </a:solidFill>
              </a:rPr>
              <a:t>0.14</a:t>
            </a:r>
            <a:endParaRPr lang="fr-FR" sz="2400" i="1" dirty="0">
              <a:solidFill>
                <a:srgbClr val="FF0000"/>
              </a:solidFill>
            </a:endParaRPr>
          </a:p>
        </p:txBody>
      </p:sp>
      <p:sp>
        <p:nvSpPr>
          <p:cNvPr id="44" name="ZoneTexte 43"/>
          <p:cNvSpPr txBox="1"/>
          <p:nvPr/>
        </p:nvSpPr>
        <p:spPr>
          <a:xfrm>
            <a:off x="7524328" y="1988840"/>
            <a:ext cx="864096" cy="461665"/>
          </a:xfrm>
          <a:prstGeom prst="rect">
            <a:avLst/>
          </a:prstGeom>
          <a:noFill/>
        </p:spPr>
        <p:txBody>
          <a:bodyPr wrap="square" rtlCol="0">
            <a:spAutoFit/>
          </a:bodyPr>
          <a:lstStyle/>
          <a:p>
            <a:r>
              <a:rPr lang="fr-FR" sz="2400" dirty="0" smtClean="0">
                <a:solidFill>
                  <a:srgbClr val="FF0000"/>
                </a:solidFill>
              </a:rPr>
              <a:t>0.40</a:t>
            </a:r>
            <a:endParaRPr lang="fr-FR" sz="2400" i="1" dirty="0">
              <a:solidFill>
                <a:srgbClr val="FF0000"/>
              </a:solidFill>
            </a:endParaRPr>
          </a:p>
        </p:txBody>
      </p:sp>
      <p:sp>
        <p:nvSpPr>
          <p:cNvPr id="45" name="ZoneTexte 44"/>
          <p:cNvSpPr txBox="1"/>
          <p:nvPr/>
        </p:nvSpPr>
        <p:spPr>
          <a:xfrm>
            <a:off x="4572000" y="4941168"/>
            <a:ext cx="864096" cy="461665"/>
          </a:xfrm>
          <a:prstGeom prst="rect">
            <a:avLst/>
          </a:prstGeom>
          <a:noFill/>
        </p:spPr>
        <p:txBody>
          <a:bodyPr wrap="square" rtlCol="0">
            <a:spAutoFit/>
          </a:bodyPr>
          <a:lstStyle/>
          <a:p>
            <a:r>
              <a:rPr lang="fr-FR" sz="2400" dirty="0" smtClean="0">
                <a:solidFill>
                  <a:srgbClr val="FF0000"/>
                </a:solidFill>
              </a:rPr>
              <a:t>0.62</a:t>
            </a:r>
            <a:endParaRPr lang="fr-FR" sz="2400" i="1" dirty="0">
              <a:solidFill>
                <a:srgbClr val="FF0000"/>
              </a:solidFill>
            </a:endParaRPr>
          </a:p>
        </p:txBody>
      </p:sp>
      <p:sp>
        <p:nvSpPr>
          <p:cNvPr id="46" name="ZoneTexte 45"/>
          <p:cNvSpPr txBox="1"/>
          <p:nvPr/>
        </p:nvSpPr>
        <p:spPr>
          <a:xfrm>
            <a:off x="7452320" y="4941168"/>
            <a:ext cx="864096" cy="461665"/>
          </a:xfrm>
          <a:prstGeom prst="rect">
            <a:avLst/>
          </a:prstGeom>
          <a:noFill/>
        </p:spPr>
        <p:txBody>
          <a:bodyPr wrap="square" rtlCol="0">
            <a:spAutoFit/>
          </a:bodyPr>
          <a:lstStyle/>
          <a:p>
            <a:r>
              <a:rPr lang="fr-FR" sz="2400" dirty="0" smtClean="0">
                <a:solidFill>
                  <a:srgbClr val="FF0000"/>
                </a:solidFill>
              </a:rPr>
              <a:t>0.84</a:t>
            </a:r>
            <a:endParaRPr lang="fr-FR" sz="2400" i="1" dirty="0">
              <a:solidFill>
                <a:srgbClr val="FF0000"/>
              </a:solidFill>
            </a:endParaRPr>
          </a:p>
        </p:txBody>
      </p:sp>
      <p:sp>
        <p:nvSpPr>
          <p:cNvPr id="47" name="ZoneTexte 46"/>
          <p:cNvSpPr txBox="1"/>
          <p:nvPr/>
        </p:nvSpPr>
        <p:spPr>
          <a:xfrm>
            <a:off x="1763688" y="4941168"/>
            <a:ext cx="864096" cy="461665"/>
          </a:xfrm>
          <a:prstGeom prst="rect">
            <a:avLst/>
          </a:prstGeom>
          <a:noFill/>
        </p:spPr>
        <p:txBody>
          <a:bodyPr wrap="square" rtlCol="0">
            <a:spAutoFit/>
          </a:bodyPr>
          <a:lstStyle/>
          <a:p>
            <a:r>
              <a:rPr lang="fr-FR" sz="2400" dirty="0" smtClean="0">
                <a:solidFill>
                  <a:srgbClr val="FF0000"/>
                </a:solidFill>
              </a:rPr>
              <a:t>0.51</a:t>
            </a:r>
            <a:endParaRPr lang="fr-FR" sz="2400" i="1" dirty="0">
              <a:solidFill>
                <a:srgbClr val="FF0000"/>
              </a:solidFill>
            </a:endParaRPr>
          </a:p>
        </p:txBody>
      </p:sp>
      <p:sp>
        <p:nvSpPr>
          <p:cNvPr id="35" name="ZoneTexte 3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a:t>
            </a:r>
            <a:r>
              <a:rPr lang="fr-FR" sz="1600" dirty="0" smtClean="0">
                <a:solidFill>
                  <a:srgbClr val="FF0000"/>
                </a:solidFill>
                <a:latin typeface="Consolas" pitchFamily="49" charset="0"/>
                <a:cs typeface="Consolas" pitchFamily="49" charset="0"/>
              </a:rPr>
              <a:t>Evaluation</a:t>
            </a:r>
            <a:r>
              <a:rPr lang="fr-FR" sz="1600" dirty="0" smtClean="0">
                <a:latin typeface="Consolas" pitchFamily="49" charset="0"/>
                <a:cs typeface="Consolas" pitchFamily="49" charset="0"/>
              </a:rPr>
              <a:t>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p:cNvGraphicFramePr>
            <a:graphicFrameLocks noGrp="1"/>
          </p:cNvGraphicFramePr>
          <p:nvPr>
            <p:extLst>
              <p:ext uri="{D42A27DB-BD31-4B8C-83A1-F6EECF244321}">
                <p14:modId xmlns:p14="http://schemas.microsoft.com/office/powerpoint/2010/main" val="1984539446"/>
              </p:ext>
            </p:extLst>
          </p:nvPr>
        </p:nvGraphicFramePr>
        <p:xfrm>
          <a:off x="0" y="2065561"/>
          <a:ext cx="9144000" cy="3523679"/>
        </p:xfrm>
        <a:graphic>
          <a:graphicData uri="http://schemas.openxmlformats.org/drawingml/2006/table">
            <a:tbl>
              <a:tblPr firstRow="1" bandRow="1">
                <a:tableStyleId>{22838BEF-8BB2-4498-84A7-C5851F593DF1}</a:tableStyleId>
              </a:tblPr>
              <a:tblGrid>
                <a:gridCol w="2915816"/>
                <a:gridCol w="1057077"/>
                <a:gridCol w="1471443"/>
                <a:gridCol w="1618587"/>
                <a:gridCol w="2081077"/>
              </a:tblGrid>
              <a:tr h="777953">
                <a:tc>
                  <a:txBody>
                    <a:bodyPr/>
                    <a:lstStyle/>
                    <a:p>
                      <a:pPr algn="ctr"/>
                      <a:endParaRPr lang="fr-FR" sz="1400" b="0" noProof="0" dirty="0">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noProof="0" dirty="0" err="1" smtClean="0">
                          <a:latin typeface="Helvetica Light"/>
                          <a:cs typeface="Helvetica Light"/>
                        </a:rPr>
                        <a:t>Chiken</a:t>
                      </a:r>
                      <a:endParaRPr lang="fr-FR" sz="1800" b="0" noProof="0" dirty="0">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noProof="0" dirty="0" smtClean="0">
                          <a:latin typeface="Helvetica Light"/>
                          <a:cs typeface="Helvetica Light"/>
                        </a:rPr>
                        <a:t>Dance</a:t>
                      </a:r>
                      <a:endParaRPr lang="fr-FR" sz="1800" b="0" noProof="0" dirty="0">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800" b="0" kern="1200" noProof="0" dirty="0" err="1" smtClean="0">
                          <a:solidFill>
                            <a:schemeClr val="dk1"/>
                          </a:solidFill>
                          <a:latin typeface="Helvetica Light"/>
                          <a:ea typeface="+mn-ea"/>
                          <a:cs typeface="Helvetica Light"/>
                        </a:rPr>
                        <a:t>Cloth</a:t>
                      </a:r>
                      <a:endParaRPr lang="fr-FR" sz="1800" b="0" kern="1200" noProof="0" dirty="0">
                        <a:solidFill>
                          <a:schemeClr val="dk1"/>
                        </a:solidFill>
                        <a:latin typeface="Helvetica Light"/>
                        <a:ea typeface="+mn-ea"/>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noProof="0" dirty="0" err="1" smtClean="0">
                          <a:latin typeface="Helvetica Light"/>
                          <a:cs typeface="Helvetica Light"/>
                        </a:rPr>
                        <a:t>Mocap</a:t>
                      </a:r>
                      <a:endParaRPr lang="fr-FR" sz="1800" b="0" noProof="0" dirty="0">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621">
                <a:tc>
                  <a:txBody>
                    <a:bodyPr/>
                    <a:lstStyle/>
                    <a:p>
                      <a:pPr algn="r"/>
                      <a:r>
                        <a:rPr lang="fr-FR" sz="1800" b="0" dirty="0" smtClean="0">
                          <a:solidFill>
                            <a:srgbClr val="000000"/>
                          </a:solidFill>
                          <a:latin typeface="Helvetica Light"/>
                          <a:cs typeface="Helvetica Light"/>
                        </a:rPr>
                        <a:t>KG </a:t>
                      </a:r>
                      <a:r>
                        <a:rPr lang="en-US" b="0" kern="1200" dirty="0" smtClean="0">
                          <a:solidFill>
                            <a:schemeClr val="bg2"/>
                          </a:solidFill>
                          <a:latin typeface="Arial" charset="0"/>
                        </a:rPr>
                        <a:t>[</a:t>
                      </a:r>
                      <a:r>
                        <a:rPr lang="en-US" b="0" kern="1200" dirty="0" err="1" smtClean="0">
                          <a:solidFill>
                            <a:schemeClr val="bg2"/>
                          </a:solidFill>
                          <a:latin typeface="Arial" charset="0"/>
                        </a:rPr>
                        <a:t>Karni</a:t>
                      </a:r>
                      <a:r>
                        <a:rPr lang="en-US" b="0" kern="1200" dirty="0" smtClean="0">
                          <a:solidFill>
                            <a:schemeClr val="bg2"/>
                          </a:solidFill>
                          <a:latin typeface="Arial" charset="0"/>
                        </a:rPr>
                        <a:t> </a:t>
                      </a:r>
                      <a:r>
                        <a:rPr lang="en-US" b="0" kern="1200" dirty="0" err="1" smtClean="0">
                          <a:solidFill>
                            <a:schemeClr val="bg2"/>
                          </a:solidFill>
                          <a:latin typeface="Arial" charset="0"/>
                        </a:rPr>
                        <a:t>Gotsman</a:t>
                      </a:r>
                      <a:r>
                        <a:rPr lang="en-US" b="0" kern="1200" dirty="0" smtClean="0">
                          <a:solidFill>
                            <a:schemeClr val="bg2"/>
                          </a:solidFill>
                          <a:latin typeface="Arial" charset="0"/>
                        </a:rPr>
                        <a:t>, 2004]</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53</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54</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27</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34</a:t>
                      </a:r>
                      <a:endParaRPr lang="fr-FR" sz="1800" b="0" dirty="0">
                        <a:solidFill>
                          <a:srgbClr val="000000"/>
                        </a:solidFill>
                        <a:latin typeface="Helvetica Light"/>
                        <a:cs typeface="Helvetica Light"/>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457621">
                <a:tc>
                  <a:txBody>
                    <a:bodyPr/>
                    <a:lstStyle/>
                    <a:p>
                      <a:pPr algn="r"/>
                      <a:r>
                        <a:rPr lang="fr-FR" sz="1800" dirty="0" smtClean="0">
                          <a:latin typeface="Helvetica Light"/>
                          <a:cs typeface="Helvetica Light"/>
                        </a:rPr>
                        <a:t>DA (Mean) </a:t>
                      </a:r>
                      <a:r>
                        <a:rPr lang="en-US" b="0" kern="1200" dirty="0" smtClean="0">
                          <a:solidFill>
                            <a:schemeClr val="bg2"/>
                          </a:solidFill>
                          <a:latin typeface="Arial" charset="0"/>
                        </a:rPr>
                        <a:t>[Jang 2004] </a:t>
                      </a:r>
                      <a:endParaRPr lang="fr-FR" sz="1800" dirty="0">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49</a:t>
                      </a:r>
                      <a:endParaRPr lang="fr-FR" sz="1800" b="0" dirty="0">
                        <a:solidFill>
                          <a:srgbClr val="000000"/>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rgbClr val="000000"/>
                          </a:solidFill>
                          <a:latin typeface="Helvetica Light"/>
                          <a:cs typeface="Helvetica Light"/>
                        </a:rPr>
                        <a:t>53</a:t>
                      </a:r>
                      <a:endParaRPr lang="fr-FR" sz="1800" b="0" dirty="0">
                        <a:solidFill>
                          <a:srgbClr val="000000"/>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latin typeface="Helvetica Light"/>
                          <a:cs typeface="Helvetica Light"/>
                        </a:rPr>
                        <a:t>24</a:t>
                      </a:r>
                      <a:endParaRPr lang="fr-FR" sz="1800" b="0" dirty="0">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latin typeface="Helvetica Light"/>
                          <a:cs typeface="Helvetica Light"/>
                        </a:rPr>
                        <a:t>33</a:t>
                      </a:r>
                      <a:endParaRPr lang="fr-FR" sz="1800" b="0" dirty="0">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algn="r">
                        <a:spcBef>
                          <a:spcPts val="600"/>
                        </a:spcBef>
                      </a:pPr>
                      <a:r>
                        <a:rPr lang="fr-FR" sz="1800" dirty="0" smtClean="0">
                          <a:latin typeface="Helvetica Light"/>
                          <a:cs typeface="Helvetica Light"/>
                        </a:rPr>
                        <a:t>DA (Mean) </a:t>
                      </a:r>
                      <a:r>
                        <a:rPr lang="en-US" b="0" kern="1200" dirty="0" smtClean="0">
                          <a:solidFill>
                            <a:schemeClr val="bg2"/>
                          </a:solidFill>
                          <a:latin typeface="Arial" charset="0"/>
                        </a:rPr>
                        <a:t>[Jang 2004]</a:t>
                      </a:r>
                      <a:endParaRPr lang="fr-FR" sz="1800" dirty="0" smtClean="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33</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60</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29</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62</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tx1"/>
                          </a:solidFill>
                          <a:latin typeface="+mn-lt"/>
                          <a:ea typeface="+mn-ea"/>
                          <a:cs typeface="+mn-cs"/>
                        </a:rPr>
                        <a:t>Hausdorff</a:t>
                      </a:r>
                      <a:endParaRPr lang="fr-FR" sz="18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32</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56</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26</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53</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tx1"/>
                          </a:solidFill>
                          <a:latin typeface="+mn-lt"/>
                          <a:ea typeface="+mn-ea"/>
                          <a:cs typeface="+mn-cs"/>
                        </a:rPr>
                        <a:t>RMS</a:t>
                      </a:r>
                      <a:endParaRPr lang="fr-FR" sz="18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69</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57</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28</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1800" b="0" dirty="0" smtClean="0">
                          <a:solidFill>
                            <a:schemeClr val="tx1"/>
                          </a:solidFill>
                          <a:latin typeface="Helvetica Light"/>
                          <a:cs typeface="Helvetica Light"/>
                        </a:rPr>
                        <a:t>42</a:t>
                      </a:r>
                      <a:endParaRPr lang="fr-FR" sz="1800" b="0" dirty="0">
                        <a:solidFill>
                          <a:schemeClr val="tx1"/>
                        </a:solidFill>
                        <a:latin typeface="Helvetica Light"/>
                        <a:cs typeface="Helvetica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57621">
                <a:tc>
                  <a:txBody>
                    <a:bodyPr/>
                    <a:lstStyle/>
                    <a:p>
                      <a:pPr marL="0" algn="r" defTabSz="914400" rtl="0" eaLnBrk="1" latinLnBrk="0" hangingPunct="1">
                        <a:spcBef>
                          <a:spcPts val="600"/>
                        </a:spcBef>
                      </a:pPr>
                      <a:r>
                        <a:rPr lang="fr-FR" sz="1800" kern="1200" dirty="0" smtClean="0">
                          <a:solidFill>
                            <a:schemeClr val="tx1"/>
                          </a:solidFill>
                          <a:latin typeface="+mn-lt"/>
                          <a:ea typeface="+mn-ea"/>
                          <a:cs typeface="+mn-cs"/>
                        </a:rPr>
                        <a:t>STED</a:t>
                      </a:r>
                      <a:r>
                        <a:rPr lang="fr-FR" sz="1800" kern="1200" dirty="0" smtClean="0">
                          <a:solidFill>
                            <a:schemeClr val="tx1">
                              <a:lumMod val="65000"/>
                              <a:lumOff val="35000"/>
                            </a:schemeClr>
                          </a:solidFill>
                          <a:latin typeface="+mn-lt"/>
                          <a:ea typeface="+mn-ea"/>
                          <a:cs typeface="+mn-cs"/>
                        </a:rPr>
                        <a:t> </a:t>
                      </a:r>
                      <a:r>
                        <a:rPr lang="en-US" sz="1800" kern="1200" dirty="0" smtClean="0">
                          <a:solidFill>
                            <a:schemeClr val="bg2"/>
                          </a:solidFill>
                          <a:latin typeface="Arial" charset="0"/>
                          <a:ea typeface="+mn-ea"/>
                          <a:cs typeface="+mn-cs"/>
                        </a:rPr>
                        <a:t>[V</a:t>
                      </a:r>
                      <a:r>
                        <a:rPr lang="cs-CZ" sz="1800" kern="1200" dirty="0" smtClean="0">
                          <a:solidFill>
                            <a:schemeClr val="bg2"/>
                          </a:solidFill>
                          <a:latin typeface="Arial" charset="0"/>
                          <a:ea typeface="+mn-ea"/>
                          <a:cs typeface="+mn-cs"/>
                        </a:rPr>
                        <a:t>áša Skala, 2011</a:t>
                      </a:r>
                      <a:r>
                        <a:rPr lang="en-US" sz="1800" kern="1200" dirty="0" smtClean="0">
                          <a:solidFill>
                            <a:schemeClr val="bg2"/>
                          </a:solidFill>
                          <a:latin typeface="Arial" charset="0"/>
                          <a:ea typeface="+mn-ea"/>
                          <a:cs typeface="+mn-cs"/>
                        </a:rPr>
                        <a:t>]</a:t>
                      </a:r>
                      <a:endParaRPr lang="fr-FR" sz="1800" kern="1200" dirty="0" smtClean="0">
                        <a:solidFill>
                          <a:srgbClr val="FF0000"/>
                        </a:solidFill>
                        <a:latin typeface="+mn-lt"/>
                        <a:ea typeface="+mn-ea"/>
                        <a:cs typeface="+mn-cs"/>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kern="1200" dirty="0" smtClean="0">
                          <a:solidFill>
                            <a:srgbClr val="C00000"/>
                          </a:solidFill>
                          <a:latin typeface="Helvetica Light"/>
                          <a:ea typeface="+mn-ea"/>
                          <a:cs typeface="Helvetica Light"/>
                        </a:rPr>
                        <a:t>97</a:t>
                      </a:r>
                      <a:endParaRPr lang="fr-FR" sz="1800" b="1" kern="1200" dirty="0">
                        <a:solidFill>
                          <a:srgbClr val="C00000"/>
                        </a:solidFill>
                        <a:latin typeface="Helvetica Light"/>
                        <a:ea typeface="+mn-ea"/>
                        <a:cs typeface="Helvetica Ligh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kern="1200" dirty="0" smtClean="0">
                          <a:solidFill>
                            <a:srgbClr val="C00000"/>
                          </a:solidFill>
                          <a:latin typeface="Helvetica Light"/>
                          <a:ea typeface="+mn-ea"/>
                          <a:cs typeface="Helvetica Light"/>
                        </a:rPr>
                        <a:t>94</a:t>
                      </a:r>
                      <a:endParaRPr lang="fr-FR" sz="1800" b="1" kern="1200" dirty="0">
                        <a:solidFill>
                          <a:srgbClr val="C00000"/>
                        </a:solidFill>
                        <a:latin typeface="Helvetica Light"/>
                        <a:ea typeface="+mn-ea"/>
                        <a:cs typeface="Helvetica Ligh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kern="1200" dirty="0" smtClean="0">
                          <a:solidFill>
                            <a:srgbClr val="C00000"/>
                          </a:solidFill>
                          <a:latin typeface="Helvetica Light"/>
                          <a:ea typeface="+mn-ea"/>
                          <a:cs typeface="Helvetica Light"/>
                        </a:rPr>
                        <a:t>92</a:t>
                      </a:r>
                      <a:endParaRPr lang="fr-FR" sz="1800" b="1" kern="1200" dirty="0">
                        <a:solidFill>
                          <a:srgbClr val="C00000"/>
                        </a:solidFill>
                        <a:latin typeface="Helvetica Light"/>
                        <a:ea typeface="+mn-ea"/>
                        <a:cs typeface="Helvetica Ligh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kern="1200" dirty="0" smtClean="0">
                          <a:solidFill>
                            <a:srgbClr val="C00000"/>
                          </a:solidFill>
                          <a:latin typeface="Helvetica Light"/>
                          <a:ea typeface="+mn-ea"/>
                          <a:cs typeface="Helvetica Light"/>
                        </a:rPr>
                        <a:t>98</a:t>
                      </a:r>
                      <a:endParaRPr lang="fr-FR" sz="1800" b="1" kern="1200" dirty="0">
                        <a:solidFill>
                          <a:srgbClr val="C00000"/>
                        </a:solidFill>
                        <a:latin typeface="Helvetica Light"/>
                        <a:ea typeface="+mn-ea"/>
                        <a:cs typeface="Helvetica Ligh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itre 1"/>
          <p:cNvSpPr>
            <a:spLocks noGrp="1"/>
          </p:cNvSpPr>
          <p:nvPr>
            <p:ph type="title" idx="4294967295"/>
          </p:nvPr>
        </p:nvSpPr>
        <p:spPr>
          <a:xfrm>
            <a:off x="442913" y="15875"/>
            <a:ext cx="7369447" cy="908864"/>
          </a:xfrm>
        </p:spPr>
        <p:txBody>
          <a:bodyPr/>
          <a:lstStyle/>
          <a:p>
            <a:r>
              <a:rPr lang="fr-FR" dirty="0" err="1" smtClean="0"/>
              <a:t>Results</a:t>
            </a:r>
            <a:r>
              <a:rPr lang="fr-FR" dirty="0" smtClean="0"/>
              <a:t> – </a:t>
            </a:r>
            <a:r>
              <a:rPr lang="fr-FR" dirty="0" err="1" smtClean="0"/>
              <a:t>Dynamic</a:t>
            </a:r>
            <a:r>
              <a:rPr lang="fr-FR" dirty="0" smtClean="0"/>
              <a:t> mesh</a:t>
            </a:r>
            <a:endParaRPr lang="fr-FR" dirty="0"/>
          </a:p>
        </p:txBody>
      </p:sp>
      <p:sp>
        <p:nvSpPr>
          <p:cNvPr id="4" name="Espace réservé du numéro de diapositive 3"/>
          <p:cNvSpPr>
            <a:spLocks noGrp="1"/>
          </p:cNvSpPr>
          <p:nvPr>
            <p:ph type="sldNum" sz="quarter" idx="10"/>
          </p:nvPr>
        </p:nvSpPr>
        <p:spPr/>
        <p:txBody>
          <a:bodyPr/>
          <a:lstStyle/>
          <a:p>
            <a:fld id="{B2D63F90-7796-4D4A-87F6-A66064A689D2}" type="slidenum">
              <a:rPr lang="fr-FR" smtClean="0"/>
              <a:pPr/>
              <a:t>39</a:t>
            </a:fld>
            <a:endParaRPr lang="fr-FR"/>
          </a:p>
        </p:txBody>
      </p:sp>
      <p:sp>
        <p:nvSpPr>
          <p:cNvPr id="13" name="Text Box 24"/>
          <p:cNvSpPr txBox="1">
            <a:spLocks noChangeArrowheads="1"/>
          </p:cNvSpPr>
          <p:nvPr/>
        </p:nvSpPr>
        <p:spPr bwMode="auto">
          <a:xfrm>
            <a:off x="-396552" y="1589891"/>
            <a:ext cx="4032448" cy="830997"/>
          </a:xfrm>
          <a:prstGeom prst="rect">
            <a:avLst/>
          </a:prstGeom>
          <a:noFill/>
          <a:ln w="9525">
            <a:noFill/>
            <a:miter lim="800000"/>
            <a:headEnd/>
            <a:tailEnd/>
          </a:ln>
          <a:effectLst/>
        </p:spPr>
        <p:txBody>
          <a:bodyPr wrap="square">
            <a:spAutoFit/>
          </a:bodyPr>
          <a:lstStyle/>
          <a:p>
            <a:pPr algn="ctr">
              <a:spcBef>
                <a:spcPct val="50000"/>
              </a:spcBef>
            </a:pPr>
            <a:r>
              <a:rPr lang="en-US" dirty="0" smtClean="0">
                <a:latin typeface="+mj-lt"/>
              </a:rPr>
              <a:t>Pearson correlation</a:t>
            </a:r>
            <a:endParaRPr lang="en-US" i="1" dirty="0" smtClean="0">
              <a:latin typeface="+mj-lt"/>
            </a:endParaRPr>
          </a:p>
          <a:p>
            <a:pPr algn="ctr">
              <a:spcBef>
                <a:spcPct val="50000"/>
              </a:spcBef>
            </a:pPr>
            <a:endParaRPr lang="en-US" sz="2000" dirty="0">
              <a:solidFill>
                <a:schemeClr val="accent6">
                  <a:lumMod val="75000"/>
                </a:schemeClr>
              </a:solidFill>
              <a:effectLst>
                <a:outerShdw blurRad="38100" dist="38100" dir="2700000" algn="tl">
                  <a:srgbClr val="C0C0C0"/>
                </a:outerShdw>
              </a:effectLst>
              <a:latin typeface="Tahoma" charset="0"/>
            </a:endParaRPr>
          </a:p>
        </p:txBody>
      </p:sp>
      <p:sp>
        <p:nvSpPr>
          <p:cNvPr id="7" name="ZoneTexte 6"/>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a:t>
            </a:r>
            <a:r>
              <a:rPr lang="fr-FR" sz="1600" dirty="0" smtClean="0">
                <a:solidFill>
                  <a:srgbClr val="FF0000"/>
                </a:solidFill>
                <a:latin typeface="Consolas" pitchFamily="49" charset="0"/>
                <a:cs typeface="Consolas" pitchFamily="49" charset="0"/>
              </a:rPr>
              <a:t>Evaluation</a:t>
            </a:r>
            <a:r>
              <a:rPr lang="fr-FR" sz="1600" dirty="0" smtClean="0">
                <a:latin typeface="Consolas" pitchFamily="49" charset="0"/>
                <a:cs typeface="Consolas" pitchFamily="49" charset="0"/>
              </a:rPr>
              <a:t> – Applications</a:t>
            </a:r>
            <a:endParaRPr lang="fr-FR" sz="1600" dirty="0">
              <a:latin typeface="Consolas" pitchFamily="49" charset="0"/>
              <a:cs typeface="Consolas" pitchFamily="49" charset="0"/>
            </a:endParaRPr>
          </a:p>
        </p:txBody>
      </p:sp>
    </p:spTree>
  </p:cSld>
  <p:clrMapOvr>
    <a:masterClrMapping/>
  </p:clrMapOvr>
  <p:transition advTm="50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a:t>
            </a:fld>
            <a:endParaRPr lang="en-US"/>
          </a:p>
        </p:txBody>
      </p:sp>
      <p:sp>
        <p:nvSpPr>
          <p:cNvPr id="5" name="Rectangle 4"/>
          <p:cNvSpPr/>
          <p:nvPr/>
        </p:nvSpPr>
        <p:spPr>
          <a:xfrm>
            <a:off x="323528" y="1265560"/>
            <a:ext cx="8208912" cy="4539704"/>
          </a:xfrm>
          <a:prstGeom prst="rect">
            <a:avLst/>
          </a:prstGeom>
        </p:spPr>
        <p:txBody>
          <a:bodyPr wrap="square">
            <a:spAutoFit/>
          </a:bodyPr>
          <a:lstStyle/>
          <a:p>
            <a:pPr>
              <a:spcBef>
                <a:spcPts val="600"/>
              </a:spcBef>
            </a:pPr>
            <a:r>
              <a:rPr lang="en-US" sz="2800" dirty="0" smtClean="0">
                <a:solidFill>
                  <a:srgbClr val="C00000"/>
                </a:solidFill>
                <a:latin typeface="Tahoma" pitchFamily="34" charset="0"/>
              </a:rPr>
              <a:t>Perceptual metrics needed</a:t>
            </a:r>
          </a:p>
          <a:p>
            <a:pPr>
              <a:spcBef>
                <a:spcPts val="1800"/>
              </a:spcBef>
            </a:pPr>
            <a:r>
              <a:rPr lang="en-US" sz="2800" dirty="0" smtClean="0">
                <a:solidFill>
                  <a:srgbClr val="C00000"/>
                </a:solidFill>
                <a:latin typeface="Tahoma" pitchFamily="34" charset="0"/>
              </a:rPr>
              <a:t>Perceptual comparison necessary when</a:t>
            </a:r>
          </a:p>
          <a:p>
            <a:pPr lvl="1">
              <a:spcBef>
                <a:spcPts val="600"/>
              </a:spcBef>
              <a:buFont typeface="Wingdings" pitchFamily="2" charset="2"/>
              <a:buChar char="§"/>
            </a:pPr>
            <a:r>
              <a:rPr lang="en-US" sz="2000" dirty="0" smtClean="0">
                <a:latin typeface="Tahoma" pitchFamily="34" charset="0"/>
                <a:ea typeface="Tahoma" pitchFamily="34" charset="0"/>
                <a:cs typeface="Tahoma" pitchFamily="34" charset="0"/>
              </a:rPr>
              <a:t> Target is a human viewer</a:t>
            </a:r>
          </a:p>
          <a:p>
            <a:pPr lvl="1">
              <a:spcBef>
                <a:spcPts val="600"/>
              </a:spcBef>
              <a:buFont typeface="Wingdings" pitchFamily="2" charset="2"/>
              <a:buChar char="§"/>
            </a:pPr>
            <a:r>
              <a:rPr lang="en-US" sz="2000" dirty="0" smtClean="0">
                <a:latin typeface="Tahoma" pitchFamily="34" charset="0"/>
                <a:ea typeface="Tahoma" pitchFamily="34" charset="0"/>
                <a:cs typeface="Tahoma" pitchFamily="34" charset="0"/>
              </a:rPr>
              <a:t> Need to decide which algorithm to use</a:t>
            </a:r>
          </a:p>
          <a:p>
            <a:pPr lvl="1">
              <a:spcBef>
                <a:spcPts val="600"/>
              </a:spcBef>
              <a:buFont typeface="Wingdings" pitchFamily="2" charset="2"/>
              <a:buChar char="§"/>
            </a:pPr>
            <a:r>
              <a:rPr lang="en-US" sz="2000" dirty="0" smtClean="0">
                <a:latin typeface="Tahoma" pitchFamily="34" charset="0"/>
                <a:ea typeface="Tahoma" pitchFamily="34" charset="0"/>
                <a:cs typeface="Tahoma" pitchFamily="34" charset="0"/>
              </a:rPr>
              <a:t> Need to configure an algorithm to provide optimal results</a:t>
            </a:r>
          </a:p>
          <a:p>
            <a:pPr>
              <a:spcBef>
                <a:spcPts val="1800"/>
              </a:spcBef>
            </a:pPr>
            <a:r>
              <a:rPr lang="en-US" sz="2800" dirty="0" smtClean="0">
                <a:solidFill>
                  <a:srgbClr val="C00000"/>
                </a:solidFill>
                <a:latin typeface="Tahoma" pitchFamily="34" charset="0"/>
              </a:rPr>
              <a:t>Compare results of</a:t>
            </a:r>
          </a:p>
          <a:p>
            <a:pPr lvl="1">
              <a:spcBef>
                <a:spcPts val="600"/>
              </a:spcBef>
              <a:buFont typeface="Wingdings" pitchFamily="2" charset="2"/>
              <a:buChar char="§"/>
            </a:pPr>
            <a:r>
              <a:rPr lang="en-US" sz="2000" dirty="0" smtClean="0">
                <a:latin typeface="Tahoma" pitchFamily="34" charset="0"/>
                <a:ea typeface="Tahoma" pitchFamily="34" charset="0"/>
                <a:cs typeface="Tahoma" pitchFamily="34" charset="0"/>
              </a:rPr>
              <a:t> Mesh watermarking</a:t>
            </a:r>
          </a:p>
          <a:p>
            <a:pPr lvl="1">
              <a:spcBef>
                <a:spcPts val="600"/>
              </a:spcBef>
              <a:buFont typeface="Wingdings" pitchFamily="2" charset="2"/>
              <a:buChar char="§"/>
            </a:pPr>
            <a:r>
              <a:rPr lang="en-US" sz="2000" dirty="0" smtClean="0">
                <a:latin typeface="Tahoma" pitchFamily="34" charset="0"/>
                <a:ea typeface="Tahoma" pitchFamily="34" charset="0"/>
                <a:cs typeface="Tahoma" pitchFamily="34" charset="0"/>
              </a:rPr>
              <a:t> Mesh compression</a:t>
            </a:r>
          </a:p>
          <a:p>
            <a:pPr lvl="1">
              <a:spcBef>
                <a:spcPts val="600"/>
              </a:spcBef>
              <a:buFont typeface="Wingdings" pitchFamily="2" charset="2"/>
              <a:buChar char="§"/>
            </a:pPr>
            <a:r>
              <a:rPr lang="en-US" sz="2000" dirty="0" smtClean="0">
                <a:latin typeface="Tahoma" pitchFamily="34" charset="0"/>
                <a:ea typeface="Tahoma" pitchFamily="34" charset="0"/>
                <a:cs typeface="Tahoma" pitchFamily="34" charset="0"/>
              </a:rPr>
              <a:t> Mesh simplification</a:t>
            </a:r>
          </a:p>
          <a:p>
            <a:pPr lvl="1">
              <a:spcBef>
                <a:spcPts val="600"/>
              </a:spcBef>
              <a:buFont typeface="Wingdings" pitchFamily="2" charset="2"/>
              <a:buChar char="§"/>
            </a:pPr>
            <a:r>
              <a:rPr lang="en-US" sz="2000" dirty="0" smtClean="0">
                <a:latin typeface="Tahoma" pitchFamily="34" charset="0"/>
                <a:ea typeface="Tahoma" pitchFamily="34" charset="0"/>
                <a:cs typeface="Tahoma" pitchFamily="34" charset="0"/>
              </a:rPr>
              <a:t> …</a:t>
            </a:r>
          </a:p>
        </p:txBody>
      </p:sp>
      <p:sp>
        <p:nvSpPr>
          <p:cNvPr id="6" name="Titre 1"/>
          <p:cNvSpPr>
            <a:spLocks noGrp="1"/>
          </p:cNvSpPr>
          <p:nvPr>
            <p:ph type="title" idx="4294967295"/>
          </p:nvPr>
        </p:nvSpPr>
        <p:spPr>
          <a:xfrm>
            <a:off x="442912" y="15875"/>
            <a:ext cx="7369447" cy="908864"/>
          </a:xfrm>
        </p:spPr>
        <p:txBody>
          <a:bodyPr/>
          <a:lstStyle/>
          <a:p>
            <a:r>
              <a:rPr lang="fr-FR" dirty="0" smtClean="0"/>
              <a:t>Motivation</a:t>
            </a:r>
            <a:endParaRPr lang="fr-FR" dirty="0"/>
          </a:p>
        </p:txBody>
      </p:sp>
      <p:sp>
        <p:nvSpPr>
          <p:cNvPr id="8" name="ZoneTexte 7"/>
          <p:cNvSpPr txBox="1"/>
          <p:nvPr/>
        </p:nvSpPr>
        <p:spPr>
          <a:xfrm>
            <a:off x="216024" y="6525344"/>
            <a:ext cx="8388424" cy="338554"/>
          </a:xfrm>
          <a:prstGeom prst="rect">
            <a:avLst/>
          </a:prstGeom>
          <a:noFill/>
        </p:spPr>
        <p:txBody>
          <a:bodyPr wrap="square" rtlCol="0">
            <a:spAutoFit/>
          </a:bodyPr>
          <a:lstStyle/>
          <a:p>
            <a:r>
              <a:rPr lang="fr-FR" sz="1600" dirty="0" smtClean="0">
                <a:solidFill>
                  <a:srgbClr val="FF0000"/>
                </a:solidFill>
                <a:latin typeface="Consolas" pitchFamily="49" charset="0"/>
                <a:cs typeface="Consolas" pitchFamily="49" charset="0"/>
              </a:rPr>
              <a:t>Motivation</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40</a:t>
            </a:fld>
            <a:endParaRPr lang="en-US"/>
          </a:p>
        </p:txBody>
      </p:sp>
      <p:sp>
        <p:nvSpPr>
          <p:cNvPr id="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Outline</a:t>
            </a:r>
            <a:endParaRPr lang="fr-FR" b="0" dirty="0" smtClean="0">
              <a:latin typeface="Tahoma" pitchFamily="34" charset="0"/>
            </a:endParaRPr>
          </a:p>
        </p:txBody>
      </p:sp>
      <p:sp>
        <p:nvSpPr>
          <p:cNvPr id="7" name="Rectangle 6"/>
          <p:cNvSpPr/>
          <p:nvPr/>
        </p:nvSpPr>
        <p:spPr>
          <a:xfrm>
            <a:off x="611560" y="1052737"/>
            <a:ext cx="8064896" cy="2508379"/>
          </a:xfrm>
          <a:prstGeom prst="rect">
            <a:avLst/>
          </a:prstGeom>
        </p:spPr>
        <p:txBody>
          <a:bodyPr wrap="square">
            <a:spAutoFit/>
          </a:bodyPr>
          <a:lstStyle/>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Several</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mechanisms</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from</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perception</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Quality </a:t>
            </a:r>
            <a:r>
              <a:rPr lang="de-DE" sz="2800" dirty="0" err="1" smtClean="0">
                <a:latin typeface="Tahoma" pitchFamily="34" charset="0"/>
                <a:ea typeface="Tahoma" pitchFamily="34" charset="0"/>
                <a:cs typeface="Tahoma" pitchFamily="34" charset="0"/>
              </a:rPr>
              <a:t>metrics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Evaluation </a:t>
            </a:r>
            <a:r>
              <a:rPr lang="de-DE" sz="2800" dirty="0" err="1" smtClean="0">
                <a:latin typeface="Tahoma" pitchFamily="34" charset="0"/>
                <a:ea typeface="Tahoma" pitchFamily="34" charset="0"/>
                <a:cs typeface="Tahoma" pitchFamily="34" charset="0"/>
              </a:rPr>
              <a:t>and</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Databases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Applications</a:t>
            </a:r>
            <a:endParaRPr lang="de-DE" sz="2800" dirty="0" smtClean="0">
              <a:latin typeface="Tahoma" pitchFamily="34" charset="0"/>
              <a:ea typeface="Tahoma" pitchFamily="34" charset="0"/>
              <a:cs typeface="Tahoma" pitchFamily="34" charset="0"/>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41</a:t>
            </a:fld>
            <a:endParaRPr lang="en-US"/>
          </a:p>
        </p:txBody>
      </p:sp>
      <p:sp>
        <p:nvSpPr>
          <p:cNvPr id="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Outline</a:t>
            </a:r>
            <a:endParaRPr lang="fr-FR" b="0" dirty="0" smtClean="0">
              <a:latin typeface="Tahoma" pitchFamily="34" charset="0"/>
            </a:endParaRPr>
          </a:p>
        </p:txBody>
      </p:sp>
      <p:sp>
        <p:nvSpPr>
          <p:cNvPr id="7" name="Rectangle 6"/>
          <p:cNvSpPr/>
          <p:nvPr/>
        </p:nvSpPr>
        <p:spPr>
          <a:xfrm>
            <a:off x="611560" y="1052737"/>
            <a:ext cx="8064896" cy="3939540"/>
          </a:xfrm>
          <a:prstGeom prst="rect">
            <a:avLst/>
          </a:prstGeom>
        </p:spPr>
        <p:txBody>
          <a:bodyPr wrap="square">
            <a:spAutoFit/>
          </a:bodyPr>
          <a:lstStyle/>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Several</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mechanisms</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from</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perception</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Quality </a:t>
            </a:r>
            <a:r>
              <a:rPr lang="de-DE" sz="2800" dirty="0" err="1" smtClean="0">
                <a:latin typeface="Tahoma" pitchFamily="34" charset="0"/>
                <a:ea typeface="Tahoma" pitchFamily="34" charset="0"/>
                <a:cs typeface="Tahoma" pitchFamily="34" charset="0"/>
              </a:rPr>
              <a:t>metrics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Evaluation </a:t>
            </a:r>
            <a:r>
              <a:rPr lang="de-DE" sz="2800" dirty="0" err="1" smtClean="0">
                <a:latin typeface="Tahoma" pitchFamily="34" charset="0"/>
                <a:ea typeface="Tahoma" pitchFamily="34" charset="0"/>
                <a:cs typeface="Tahoma" pitchFamily="34" charset="0"/>
              </a:rPr>
              <a:t>and</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Databases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Application</a:t>
            </a: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to</a:t>
            </a: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compression</a:t>
            </a:r>
            <a:endParaRPr lang="de-DE" sz="2800" dirty="0" smtClean="0">
              <a:solidFill>
                <a:srgbClr val="C00000"/>
              </a:solidFill>
              <a:latin typeface="Tahoma" pitchFamily="34" charset="0"/>
              <a:ea typeface="Tahoma" pitchFamily="34" charset="0"/>
              <a:cs typeface="Tahoma" pitchFamily="34" charset="0"/>
            </a:endParaRPr>
          </a:p>
          <a:p>
            <a:pPr lvl="2">
              <a:spcBef>
                <a:spcPts val="600"/>
              </a:spcBef>
              <a:buFont typeface="Arial" pitchFamily="34" charset="0"/>
              <a:buChar char="•"/>
            </a:pPr>
            <a:r>
              <a:rPr lang="cs-CZ" sz="2000" dirty="0" smtClean="0">
                <a:solidFill>
                  <a:srgbClr val="C00000"/>
                </a:solidFill>
                <a:latin typeface="Tahoma" pitchFamily="34" charset="0"/>
                <a:ea typeface="Tahoma" pitchFamily="34" charset="0"/>
                <a:cs typeface="Tahoma" pitchFamily="34" charset="0"/>
              </a:rPr>
              <a:t>Design optimisations</a:t>
            </a:r>
          </a:p>
          <a:p>
            <a:pPr lvl="2">
              <a:spcBef>
                <a:spcPts val="600"/>
              </a:spcBef>
              <a:buFont typeface="Arial" pitchFamily="34" charset="0"/>
              <a:buChar char="•"/>
            </a:pPr>
            <a:r>
              <a:rPr lang="fr-FR" sz="2000" dirty="0" smtClean="0">
                <a:solidFill>
                  <a:srgbClr val="C00000"/>
                </a:solidFill>
                <a:latin typeface="Tahoma" pitchFamily="34" charset="0"/>
                <a:ea typeface="Tahoma" pitchFamily="34" charset="0"/>
                <a:cs typeface="Tahoma" pitchFamily="34" charset="0"/>
              </a:rPr>
              <a:t>Configuration </a:t>
            </a:r>
            <a:r>
              <a:rPr lang="cs-CZ" sz="2000" dirty="0" smtClean="0">
                <a:solidFill>
                  <a:srgbClr val="C00000"/>
                </a:solidFill>
                <a:latin typeface="Tahoma" pitchFamily="34" charset="0"/>
                <a:ea typeface="Tahoma" pitchFamily="34" charset="0"/>
                <a:cs typeface="Tahoma" pitchFamily="34" charset="0"/>
              </a:rPr>
              <a:t>optimisations</a:t>
            </a:r>
          </a:p>
          <a:p>
            <a:pPr lvl="1">
              <a:spcBef>
                <a:spcPts val="1800"/>
              </a:spcBef>
              <a:buFont typeface="Wingdings" pitchFamily="2" charset="2"/>
              <a:buChar char="§"/>
            </a:pPr>
            <a:endParaRPr lang="de-DE" sz="2800" dirty="0" smtClean="0">
              <a:solidFill>
                <a:srgbClr val="C00000"/>
              </a:solidFill>
              <a:latin typeface="Tahoma" pitchFamily="34" charset="0"/>
              <a:ea typeface="Tahoma" pitchFamily="34" charset="0"/>
              <a:cs typeface="Tahoma" pitchFamily="34" charset="0"/>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t>
            </a:r>
            <a:r>
              <a:rPr lang="fr-FR" sz="1600" dirty="0" smtClean="0">
                <a:solidFill>
                  <a:srgbClr val="FF0000"/>
                </a:solidFill>
                <a:latin typeface="Consolas" pitchFamily="49" charset="0"/>
                <a:cs typeface="Consolas" pitchFamily="49" charset="0"/>
              </a:rPr>
              <a:t>Applications</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Zástupný symbol pro obsah 2"/>
          <p:cNvSpPr>
            <a:spLocks noGrp="1"/>
          </p:cNvSpPr>
          <p:nvPr>
            <p:ph idx="1"/>
          </p:nvPr>
        </p:nvSpPr>
        <p:spPr>
          <a:xfrm>
            <a:off x="179512" y="1052736"/>
            <a:ext cx="8445376" cy="5271864"/>
          </a:xfrm>
        </p:spPr>
        <p:txBody>
          <a:bodyPr/>
          <a:lstStyle/>
          <a:p>
            <a:pPr>
              <a:buSzPct val="100000"/>
              <a:buNone/>
            </a:pPr>
            <a:r>
              <a:rPr lang="fr-FR" sz="2800" b="0" kern="1200" dirty="0" smtClean="0">
                <a:solidFill>
                  <a:schemeClr val="tx1"/>
                </a:solidFill>
                <a:latin typeface="Tahoma" pitchFamily="34" charset="0"/>
                <a:ea typeface="Tahoma" pitchFamily="34" charset="0"/>
                <a:cs typeface="Tahoma" pitchFamily="34" charset="0"/>
              </a:rPr>
              <a:t>3D mesh </a:t>
            </a:r>
            <a:r>
              <a:rPr lang="fr-FR" sz="2800" b="0" kern="1200" dirty="0" err="1" smtClean="0">
                <a:solidFill>
                  <a:schemeClr val="tx1"/>
                </a:solidFill>
                <a:latin typeface="Tahoma" pitchFamily="34" charset="0"/>
                <a:ea typeface="Tahoma" pitchFamily="34" charset="0"/>
                <a:cs typeface="Tahoma" pitchFamily="34" charset="0"/>
              </a:rPr>
              <a:t>coding</a:t>
            </a:r>
            <a:endParaRPr lang="cs-CZ" sz="2800" b="0" kern="1200" dirty="0" smtClean="0">
              <a:solidFill>
                <a:schemeClr val="tx1"/>
              </a:solidFill>
              <a:latin typeface="Tahoma" pitchFamily="34" charset="0"/>
              <a:ea typeface="Tahoma" pitchFamily="34" charset="0"/>
              <a:cs typeface="Tahoma" pitchFamily="34" charset="0"/>
            </a:endParaRPr>
          </a:p>
          <a:p>
            <a:pPr>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Geometry</a:t>
            </a:r>
          </a:p>
          <a:p>
            <a:pPr lvl="1">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3 floating point coordinates per vertex</a:t>
            </a:r>
          </a:p>
          <a:p>
            <a:pPr>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Connectivity</a:t>
            </a:r>
          </a:p>
          <a:p>
            <a:pPr lvl="1">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~3 incident vertices per triangle</a:t>
            </a:r>
          </a:p>
          <a:p>
            <a:pPr>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(Time)</a:t>
            </a:r>
          </a:p>
          <a:p>
            <a:pPr lvl="1">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new geometry information in each frame</a:t>
            </a:r>
            <a:endParaRPr lang="cs-CZ" sz="2400" b="0" kern="1200" dirty="0" smtClean="0">
              <a:solidFill>
                <a:schemeClr val="tx1"/>
              </a:solidFill>
              <a:latin typeface="Tahoma" pitchFamily="34" charset="0"/>
              <a:ea typeface="Tahoma" pitchFamily="34" charset="0"/>
              <a:cs typeface="Tahoma" pitchFamily="34" charset="0"/>
            </a:endParaRPr>
          </a:p>
          <a:p>
            <a:pPr>
              <a:spcBef>
                <a:spcPts val="1200"/>
              </a:spcBef>
              <a:buSzPct val="100000"/>
              <a:buNone/>
            </a:pPr>
            <a:r>
              <a:rPr lang="cs-CZ" sz="2800" b="0" kern="1200" dirty="0" smtClean="0">
                <a:solidFill>
                  <a:schemeClr val="tx1"/>
                </a:solidFill>
                <a:latin typeface="Tahoma" pitchFamily="34" charset="0"/>
                <a:ea typeface="Tahoma" pitchFamily="34" charset="0"/>
                <a:cs typeface="Tahoma" pitchFamily="34" charset="0"/>
              </a:rPr>
              <a:t>Large amount of storage space required</a:t>
            </a:r>
          </a:p>
          <a:p>
            <a:pPr>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static mesh ~288 bits per vertex</a:t>
            </a:r>
          </a:p>
          <a:p>
            <a:pPr>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dynamic mesh &gt;96 bits per vertex and</a:t>
            </a:r>
            <a:br>
              <a:rPr lang="cs-CZ" sz="2200" b="0" kern="1200" dirty="0" smtClean="0">
                <a:solidFill>
                  <a:schemeClr val="tx1"/>
                </a:solidFill>
                <a:latin typeface="Tahoma" pitchFamily="34" charset="0"/>
                <a:ea typeface="Tahoma" pitchFamily="34" charset="0"/>
                <a:cs typeface="Tahoma" pitchFamily="34" charset="0"/>
              </a:rPr>
            </a:br>
            <a:r>
              <a:rPr lang="cs-CZ" sz="2200" b="0" kern="1200" dirty="0" smtClean="0">
                <a:solidFill>
                  <a:schemeClr val="tx1"/>
                </a:solidFill>
                <a:latin typeface="Tahoma" pitchFamily="34" charset="0"/>
                <a:ea typeface="Tahoma" pitchFamily="34" charset="0"/>
                <a:cs typeface="Tahoma" pitchFamily="34" charset="0"/>
              </a:rPr>
              <a:t>frame (constant connectivity)</a:t>
            </a:r>
          </a:p>
          <a:p>
            <a:pPr lvl="2">
              <a:spcBef>
                <a:spcPts val="1800"/>
              </a:spcBef>
              <a:buNone/>
            </a:pPr>
            <a:r>
              <a:rPr lang="fr-FR" sz="2200" b="0" kern="1200" dirty="0" smtClean="0">
                <a:solidFill>
                  <a:schemeClr val="tx1"/>
                </a:solidFill>
                <a:latin typeface="Tahoma" pitchFamily="34" charset="0"/>
                <a:ea typeface="Tahoma" pitchFamily="34" charset="0"/>
                <a:cs typeface="Tahoma" pitchFamily="34" charset="0"/>
              </a:rPr>
              <a:t>			</a:t>
            </a:r>
            <a:r>
              <a:rPr lang="cs-CZ" sz="2200" b="0" kern="1200" dirty="0" smtClean="0">
                <a:solidFill>
                  <a:schemeClr val="tx1"/>
                </a:solidFill>
                <a:latin typeface="Tahoma" pitchFamily="34" charset="0"/>
                <a:ea typeface="Tahoma" pitchFamily="34" charset="0"/>
                <a:cs typeface="Tahoma" pitchFamily="34" charset="0"/>
              </a:rPr>
              <a:t>unless we compress it…</a:t>
            </a:r>
          </a:p>
        </p:txBody>
      </p:sp>
      <p:sp>
        <p:nvSpPr>
          <p:cNvPr id="161796" name="Zástupný symbol pro číslo snímku 3"/>
          <p:cNvSpPr>
            <a:spLocks noGrp="1"/>
          </p:cNvSpPr>
          <p:nvPr>
            <p:ph type="sldNum" sz="quarter" idx="10"/>
          </p:nvPr>
        </p:nvSpPr>
        <p:spPr>
          <a:noFill/>
        </p:spPr>
        <p:txBody>
          <a:bodyPr/>
          <a:lstStyle/>
          <a:p>
            <a:fld id="{FD20E082-77E1-4AE4-8FD5-121DB1FC7C5B}" type="slidenum">
              <a:rPr lang="en-US" smtClean="0"/>
              <a:pPr/>
              <a:t>42</a:t>
            </a:fld>
            <a:endParaRPr lang="en-US" smtClean="0"/>
          </a:p>
        </p:txBody>
      </p:sp>
      <p:pic>
        <p:nvPicPr>
          <p:cNvPr id="161797" name="Picture 6" descr="D:\Work\!papers\EG 2012 STAR\SVN\presentation\img\Frame.png"/>
          <p:cNvPicPr>
            <a:picLocks noChangeAspect="1" noChangeArrowheads="1"/>
          </p:cNvPicPr>
          <p:nvPr/>
        </p:nvPicPr>
        <p:blipFill>
          <a:blip r:embed="rId3" cstate="email">
            <a:lum bright="24000"/>
            <a:extLst>
              <a:ext uri="{28A0092B-C50C-407E-A947-70E740481C1C}">
                <a14:useLocalDpi xmlns:a14="http://schemas.microsoft.com/office/drawing/2010/main"/>
              </a:ext>
            </a:extLst>
          </a:blip>
          <a:srcRect/>
          <a:stretch>
            <a:fillRect/>
          </a:stretch>
        </p:blipFill>
        <p:spPr bwMode="auto">
          <a:xfrm>
            <a:off x="6300788" y="1268413"/>
            <a:ext cx="2592387" cy="5184775"/>
          </a:xfrm>
          <a:prstGeom prst="rect">
            <a:avLst/>
          </a:prstGeom>
          <a:noFill/>
          <a:ln w="9525">
            <a:noFill/>
            <a:miter lim="800000"/>
            <a:headEnd/>
            <a:tailEnd/>
          </a:ln>
        </p:spPr>
      </p:pic>
      <p:sp>
        <p:nvSpPr>
          <p:cNvPr id="161798" name="Rectangle 6"/>
          <p:cNvSpPr txBox="1">
            <a:spLocks noChangeArrowheads="1"/>
          </p:cNvSpPr>
          <p:nvPr/>
        </p:nvSpPr>
        <p:spPr bwMode="auto">
          <a:xfrm>
            <a:off x="179388" y="87313"/>
            <a:ext cx="5329237" cy="228600"/>
          </a:xfrm>
          <a:prstGeom prst="rect">
            <a:avLst/>
          </a:prstGeom>
          <a:noFill/>
          <a:ln w="9525">
            <a:noFill/>
            <a:miter lim="800000"/>
            <a:headEnd/>
            <a:tailEnd/>
          </a:ln>
        </p:spPr>
        <p:txBody>
          <a:bodyPr/>
          <a:lstStyle/>
          <a:p>
            <a:pPr eaLnBrk="0" hangingPunct="0"/>
            <a:r>
              <a:rPr lang="it-IT" sz="1200">
                <a:solidFill>
                  <a:schemeClr val="bg1"/>
                </a:solidFill>
                <a:latin typeface="Verdana" pitchFamily="34" charset="0"/>
              </a:rPr>
              <a:t>Perceptual </a:t>
            </a:r>
            <a:r>
              <a:rPr lang="cs-CZ" sz="1200">
                <a:solidFill>
                  <a:schemeClr val="bg1"/>
                </a:solidFill>
                <a:latin typeface="Verdana" pitchFamily="34" charset="0"/>
              </a:rPr>
              <a:t>m</a:t>
            </a:r>
            <a:r>
              <a:rPr lang="it-IT" sz="1200">
                <a:solidFill>
                  <a:schemeClr val="bg1"/>
                </a:solidFill>
                <a:latin typeface="Verdana" pitchFamily="34" charset="0"/>
              </a:rPr>
              <a:t>etrics for </a:t>
            </a:r>
            <a:r>
              <a:rPr lang="cs-CZ" sz="1200">
                <a:solidFill>
                  <a:schemeClr val="bg1"/>
                </a:solidFill>
                <a:latin typeface="Verdana" pitchFamily="34" charset="0"/>
              </a:rPr>
              <a:t>s</a:t>
            </a:r>
            <a:r>
              <a:rPr lang="it-IT" sz="1200">
                <a:solidFill>
                  <a:schemeClr val="bg1"/>
                </a:solidFill>
                <a:latin typeface="Verdana" pitchFamily="34" charset="0"/>
              </a:rPr>
              <a:t>tatic and </a:t>
            </a:r>
            <a:r>
              <a:rPr lang="cs-CZ" sz="1200">
                <a:solidFill>
                  <a:schemeClr val="bg1"/>
                </a:solidFill>
                <a:latin typeface="Verdana" pitchFamily="34" charset="0"/>
              </a:rPr>
              <a:t>dy</a:t>
            </a:r>
            <a:r>
              <a:rPr lang="it-IT" sz="1200">
                <a:solidFill>
                  <a:schemeClr val="bg1"/>
                </a:solidFill>
                <a:latin typeface="Verdana" pitchFamily="34" charset="0"/>
              </a:rPr>
              <a:t>namic </a:t>
            </a:r>
            <a:r>
              <a:rPr lang="cs-CZ" sz="1200">
                <a:solidFill>
                  <a:schemeClr val="bg1"/>
                </a:solidFill>
                <a:latin typeface="Verdana" pitchFamily="34" charset="0"/>
              </a:rPr>
              <a:t>triangle meshes</a:t>
            </a:r>
            <a:endParaRPr lang="it-IT" sz="1200">
              <a:solidFill>
                <a:schemeClr val="bg1"/>
              </a:solidFill>
              <a:latin typeface="Verdana" pitchFamily="34" charset="0"/>
            </a:endParaRPr>
          </a:p>
        </p:txBody>
      </p:sp>
      <p:sp>
        <p:nvSpPr>
          <p:cNvPr id="9" name="Titre 1"/>
          <p:cNvSpPr>
            <a:spLocks noGrp="1"/>
          </p:cNvSpPr>
          <p:nvPr>
            <p:ph type="title" idx="4294967295"/>
          </p:nvPr>
        </p:nvSpPr>
        <p:spPr>
          <a:xfrm>
            <a:off x="442913" y="15875"/>
            <a:ext cx="8233543" cy="908864"/>
          </a:xfrm>
        </p:spPr>
        <p:txBody>
          <a:bodyPr/>
          <a:lstStyle/>
          <a:p>
            <a:pPr>
              <a:spcBef>
                <a:spcPct val="50000"/>
              </a:spcBef>
            </a:pPr>
            <a:r>
              <a:rPr lang="fr-FR" dirty="0" smtClean="0"/>
              <a:t>Applications: Mesh Compression</a:t>
            </a:r>
            <a:endParaRPr lang="fr-FR" b="0" dirty="0" smtClean="0">
              <a:latin typeface="Tahoma" pitchFamily="34" charset="0"/>
            </a:endParaRPr>
          </a:p>
        </p:txBody>
      </p:sp>
      <p:sp>
        <p:nvSpPr>
          <p:cNvPr id="8" name="ZoneTexte 7"/>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t>
            </a:r>
            <a:r>
              <a:rPr lang="fr-FR" sz="1600" dirty="0" smtClean="0">
                <a:solidFill>
                  <a:srgbClr val="FF0000"/>
                </a:solidFill>
                <a:latin typeface="Consolas" pitchFamily="49" charset="0"/>
                <a:cs typeface="Consolas" pitchFamily="49" charset="0"/>
              </a:rPr>
              <a:t>Applications</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43</a:t>
            </a:fld>
            <a:endParaRPr lang="en-US"/>
          </a:p>
        </p:txBody>
      </p:sp>
      <p:sp>
        <p:nvSpPr>
          <p:cNvPr id="5" name="Titre 1"/>
          <p:cNvSpPr>
            <a:spLocks noGrp="1"/>
          </p:cNvSpPr>
          <p:nvPr>
            <p:ph type="title" idx="4294967295"/>
          </p:nvPr>
        </p:nvSpPr>
        <p:spPr>
          <a:xfrm>
            <a:off x="442913" y="15875"/>
            <a:ext cx="8449567" cy="908864"/>
          </a:xfrm>
        </p:spPr>
        <p:txBody>
          <a:bodyPr/>
          <a:lstStyle/>
          <a:p>
            <a:pPr>
              <a:spcBef>
                <a:spcPct val="50000"/>
              </a:spcBef>
            </a:pPr>
            <a:r>
              <a:rPr lang="fr-FR" dirty="0" smtClean="0"/>
              <a:t>Design optimisations</a:t>
            </a:r>
            <a:endParaRPr lang="fr-FR" b="0" dirty="0" smtClean="0">
              <a:latin typeface="Tahoma" pitchFamily="34" charset="0"/>
            </a:endParaRPr>
          </a:p>
        </p:txBody>
      </p:sp>
      <p:sp>
        <p:nvSpPr>
          <p:cNvPr id="7" name="Rectangle 6"/>
          <p:cNvSpPr/>
          <p:nvPr/>
        </p:nvSpPr>
        <p:spPr>
          <a:xfrm>
            <a:off x="0" y="908720"/>
            <a:ext cx="8676456" cy="1184940"/>
          </a:xfrm>
          <a:prstGeom prst="rect">
            <a:avLst/>
          </a:prstGeom>
        </p:spPr>
        <p:txBody>
          <a:bodyPr wrap="square">
            <a:spAutoFit/>
          </a:bodyPr>
          <a:lstStyle/>
          <a:p>
            <a:pPr lvl="1">
              <a:spcBef>
                <a:spcPts val="1800"/>
              </a:spcBef>
            </a:pP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Contrast</a:t>
            </a: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sensitivity</a:t>
            </a: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function</a:t>
            </a:r>
            <a:endParaRPr lang="de-DE" sz="2800" dirty="0" smtClean="0">
              <a:solidFill>
                <a:srgbClr val="C00000"/>
              </a:solidFill>
              <a:latin typeface="Tahoma" pitchFamily="34" charset="0"/>
              <a:ea typeface="Tahoma" pitchFamily="34" charset="0"/>
              <a:cs typeface="Tahoma" pitchFamily="34" charset="0"/>
            </a:endParaRPr>
          </a:p>
          <a:p>
            <a:pPr lvl="1">
              <a:spcBef>
                <a:spcPts val="1800"/>
              </a:spcBef>
            </a:pPr>
            <a:r>
              <a:rPr lang="de-DE" sz="2800" dirty="0" smtClean="0">
                <a:latin typeface="Tahoma" pitchFamily="34" charset="0"/>
                <a:ea typeface="Tahoma" pitchFamily="34" charset="0"/>
                <a:cs typeface="Tahoma" pitchFamily="34" charset="0"/>
              </a:rPr>
              <a:t> </a:t>
            </a:r>
          </a:p>
        </p:txBody>
      </p:sp>
      <p:pic>
        <p:nvPicPr>
          <p:cNvPr id="8" name="Picture 2" descr="D:\Work\!papers\EG 2012 STAR\SVN\images\fig_sorkine.png"/>
          <p:cNvPicPr>
            <a:picLocks noChangeAspect="1" noChangeArrowheads="1"/>
          </p:cNvPicPr>
          <p:nvPr/>
        </p:nvPicPr>
        <p:blipFill>
          <a:blip r:embed="rId3" cstate="email">
            <a:lum bright="-16000" contrast="30000"/>
            <a:grayscl/>
            <a:extLst>
              <a:ext uri="{28A0092B-C50C-407E-A947-70E740481C1C}">
                <a14:useLocalDpi xmlns:a14="http://schemas.microsoft.com/office/drawing/2010/main"/>
              </a:ext>
            </a:extLst>
          </a:blip>
          <a:srcRect/>
          <a:stretch>
            <a:fillRect/>
          </a:stretch>
        </p:blipFill>
        <p:spPr bwMode="auto">
          <a:xfrm>
            <a:off x="4859065" y="1540368"/>
            <a:ext cx="4177431" cy="2032647"/>
          </a:xfrm>
          <a:prstGeom prst="rect">
            <a:avLst/>
          </a:prstGeom>
          <a:noFill/>
          <a:ln w="9525">
            <a:noFill/>
            <a:miter lim="800000"/>
            <a:headEnd/>
            <a:tailEnd/>
          </a:ln>
        </p:spPr>
      </p:pic>
      <p:sp>
        <p:nvSpPr>
          <p:cNvPr id="9" name="Rectangle 8"/>
          <p:cNvSpPr/>
          <p:nvPr/>
        </p:nvSpPr>
        <p:spPr>
          <a:xfrm>
            <a:off x="323528" y="1556791"/>
            <a:ext cx="4536504" cy="2246769"/>
          </a:xfrm>
          <a:prstGeom prst="rect">
            <a:avLst/>
          </a:prstGeom>
        </p:spPr>
        <p:txBody>
          <a:bodyPr wrap="square">
            <a:spAutoFit/>
          </a:bodyPr>
          <a:lstStyle/>
          <a:p>
            <a:pPr marL="0" lvl="2"/>
            <a:r>
              <a:rPr lang="cs-CZ" sz="2000" dirty="0" smtClean="0">
                <a:solidFill>
                  <a:schemeClr val="bg2"/>
                </a:solidFill>
              </a:rPr>
              <a:t>[Sorkine et al., 2003]</a:t>
            </a:r>
            <a:r>
              <a:rPr lang="fr-FR" sz="2000" dirty="0" smtClean="0">
                <a:solidFill>
                  <a:schemeClr val="bg2"/>
                </a:solidFill>
              </a:rPr>
              <a:t> </a:t>
            </a:r>
          </a:p>
          <a:p>
            <a:pPr marL="0" lvl="2">
              <a:spcBef>
                <a:spcPts val="600"/>
              </a:spcBef>
              <a:spcAft>
                <a:spcPts val="600"/>
              </a:spcAft>
              <a:buFont typeface="Arial" pitchFamily="34" charset="0"/>
              <a:buChar char="•"/>
            </a:pPr>
            <a:r>
              <a:rPr lang="fr-FR" sz="2000" dirty="0" smtClean="0"/>
              <a:t>C</a:t>
            </a:r>
            <a:r>
              <a:rPr lang="cs-CZ" sz="2000" dirty="0" smtClean="0"/>
              <a:t>oordinates first transformed by Laplacian matrix, then quantised</a:t>
            </a:r>
            <a:r>
              <a:rPr lang="fr-FR" sz="2000" dirty="0" smtClean="0"/>
              <a:t>.</a:t>
            </a:r>
            <a:endParaRPr lang="cs-CZ" sz="2000" dirty="0" smtClean="0"/>
          </a:p>
          <a:p>
            <a:pPr marL="0" lvl="2">
              <a:spcBef>
                <a:spcPts val="600"/>
              </a:spcBef>
              <a:spcAft>
                <a:spcPts val="600"/>
              </a:spcAft>
              <a:buFont typeface="Arial" pitchFamily="34" charset="0"/>
              <a:buChar char="•"/>
            </a:pPr>
            <a:r>
              <a:rPr lang="fr-FR" sz="2000" dirty="0" smtClean="0"/>
              <a:t>E</a:t>
            </a:r>
            <a:r>
              <a:rPr lang="cs-CZ" sz="2000" dirty="0" smtClean="0"/>
              <a:t>rrors move to</a:t>
            </a:r>
            <a:r>
              <a:rPr lang="fr-FR" sz="2000" dirty="0" smtClean="0"/>
              <a:t> 	 </a:t>
            </a:r>
            <a:r>
              <a:rPr lang="cs-CZ" sz="2000" dirty="0" smtClean="0"/>
              <a:t>low frequencies,</a:t>
            </a:r>
            <a:r>
              <a:rPr lang="fr-FR" sz="2000" dirty="0" smtClean="0"/>
              <a:t> </a:t>
            </a:r>
            <a:r>
              <a:rPr lang="cs-CZ" sz="2000" dirty="0" smtClean="0"/>
              <a:t>where they are</a:t>
            </a:r>
            <a:r>
              <a:rPr lang="fr-FR" sz="2000" dirty="0" smtClean="0"/>
              <a:t> </a:t>
            </a:r>
            <a:r>
              <a:rPr lang="cs-CZ" sz="2000" dirty="0" smtClean="0"/>
              <a:t>less perceivable</a:t>
            </a:r>
            <a:r>
              <a:rPr lang="fr-FR" sz="2000" dirty="0" smtClean="0"/>
              <a:t>.</a:t>
            </a:r>
            <a:endParaRPr lang="cs-CZ" sz="2000" dirty="0" smtClean="0"/>
          </a:p>
          <a:p>
            <a:endParaRPr lang="fr-FR" sz="2000" dirty="0"/>
          </a:p>
        </p:txBody>
      </p:sp>
      <p:sp>
        <p:nvSpPr>
          <p:cNvPr id="10" name="Rectangle 9"/>
          <p:cNvSpPr/>
          <p:nvPr/>
        </p:nvSpPr>
        <p:spPr>
          <a:xfrm>
            <a:off x="323528" y="3692638"/>
            <a:ext cx="4680520" cy="2400657"/>
          </a:xfrm>
          <a:prstGeom prst="rect">
            <a:avLst/>
          </a:prstGeom>
        </p:spPr>
        <p:txBody>
          <a:bodyPr wrap="square">
            <a:spAutoFit/>
          </a:bodyPr>
          <a:lstStyle/>
          <a:p>
            <a:pPr marL="0" lvl="2"/>
            <a:r>
              <a:rPr lang="cs-CZ" sz="2000" dirty="0" smtClean="0">
                <a:solidFill>
                  <a:schemeClr val="bg2"/>
                </a:solidFill>
              </a:rPr>
              <a:t>[</a:t>
            </a:r>
            <a:r>
              <a:rPr lang="fr-FR" sz="2000" dirty="0" smtClean="0">
                <a:solidFill>
                  <a:schemeClr val="bg2"/>
                </a:solidFill>
              </a:rPr>
              <a:t>Lee</a:t>
            </a:r>
            <a:r>
              <a:rPr lang="cs-CZ" sz="2000" dirty="0" smtClean="0">
                <a:solidFill>
                  <a:schemeClr val="bg2"/>
                </a:solidFill>
              </a:rPr>
              <a:t> et al., 20</a:t>
            </a:r>
            <a:r>
              <a:rPr lang="fr-FR" sz="2000" dirty="0" smtClean="0">
                <a:solidFill>
                  <a:schemeClr val="bg2"/>
                </a:solidFill>
              </a:rPr>
              <a:t>12</a:t>
            </a:r>
            <a:r>
              <a:rPr lang="cs-CZ" sz="2000" dirty="0" smtClean="0">
                <a:solidFill>
                  <a:schemeClr val="bg2"/>
                </a:solidFill>
              </a:rPr>
              <a:t>]</a:t>
            </a:r>
            <a:r>
              <a:rPr lang="fr-FR" sz="2000" dirty="0" smtClean="0">
                <a:solidFill>
                  <a:schemeClr val="bg2"/>
                </a:solidFill>
              </a:rPr>
              <a:t> [Valette et al. 2009] </a:t>
            </a:r>
          </a:p>
          <a:p>
            <a:pPr marL="0" lvl="2">
              <a:spcBef>
                <a:spcPts val="600"/>
              </a:spcBef>
              <a:spcAft>
                <a:spcPts val="600"/>
              </a:spcAft>
              <a:buFont typeface="Arial" pitchFamily="34" charset="0"/>
              <a:buChar char="•"/>
            </a:pPr>
            <a:r>
              <a:rPr lang="fr-FR" sz="2000" dirty="0" smtClean="0"/>
              <a:t>Progressive </a:t>
            </a:r>
            <a:r>
              <a:rPr lang="fr-FR" sz="2000" dirty="0" err="1" smtClean="0"/>
              <a:t>algorithm</a:t>
            </a:r>
            <a:endParaRPr lang="cs-CZ" sz="2000" dirty="0" smtClean="0"/>
          </a:p>
          <a:p>
            <a:pPr marL="0" lvl="2">
              <a:spcBef>
                <a:spcPts val="600"/>
              </a:spcBef>
              <a:spcAft>
                <a:spcPts val="600"/>
              </a:spcAft>
              <a:buFont typeface="Arial" pitchFamily="34" charset="0"/>
              <a:buChar char="•"/>
            </a:pPr>
            <a:r>
              <a:rPr lang="fr-FR" sz="2000" dirty="0" err="1" smtClean="0"/>
              <a:t>Quantization</a:t>
            </a:r>
            <a:r>
              <a:rPr lang="fr-FR" sz="2000" dirty="0" smtClean="0"/>
              <a:t> more </a:t>
            </a:r>
            <a:r>
              <a:rPr lang="fr-FR" sz="2000" dirty="0" err="1" smtClean="0"/>
              <a:t>aggressive</a:t>
            </a:r>
            <a:r>
              <a:rPr lang="fr-FR" sz="2000" dirty="0" smtClean="0"/>
              <a:t> on </a:t>
            </a:r>
            <a:r>
              <a:rPr lang="fr-FR" sz="2000" dirty="0" err="1" smtClean="0"/>
              <a:t>coarse</a:t>
            </a:r>
            <a:r>
              <a:rPr lang="fr-FR" sz="2000" dirty="0" smtClean="0"/>
              <a:t> </a:t>
            </a:r>
            <a:r>
              <a:rPr lang="fr-FR" sz="2000" dirty="0" err="1" smtClean="0"/>
              <a:t>levels</a:t>
            </a:r>
            <a:r>
              <a:rPr lang="fr-FR" sz="2000" dirty="0" smtClean="0"/>
              <a:t> of </a:t>
            </a:r>
            <a:r>
              <a:rPr lang="fr-FR" sz="2000" dirty="0" err="1" smtClean="0"/>
              <a:t>details</a:t>
            </a:r>
            <a:endParaRPr lang="fr-FR" sz="2000" dirty="0" smtClean="0"/>
          </a:p>
          <a:p>
            <a:pPr marL="0" lvl="2">
              <a:spcBef>
                <a:spcPts val="600"/>
              </a:spcBef>
              <a:spcAft>
                <a:spcPts val="600"/>
              </a:spcAft>
              <a:buFont typeface="Arial" pitchFamily="34" charset="0"/>
              <a:buChar char="•"/>
            </a:pPr>
            <a:r>
              <a:rPr lang="fr-FR" sz="2000" dirty="0" smtClean="0"/>
              <a:t>First LoD </a:t>
            </a:r>
            <a:r>
              <a:rPr lang="fr-FR" sz="2000" dirty="0" smtClean="0">
                <a:sym typeface="Wingdings" pitchFamily="2" charset="2"/>
              </a:rPr>
              <a:t></a:t>
            </a:r>
            <a:r>
              <a:rPr lang="fr-FR" sz="2000" dirty="0" err="1" smtClean="0">
                <a:sym typeface="Wingdings" pitchFamily="2" charset="2"/>
              </a:rPr>
              <a:t>l</a:t>
            </a:r>
            <a:r>
              <a:rPr lang="fr-FR" sz="2000" dirty="0" err="1" smtClean="0"/>
              <a:t>ow</a:t>
            </a:r>
            <a:r>
              <a:rPr lang="fr-FR" sz="2000" dirty="0" smtClean="0"/>
              <a:t> </a:t>
            </a:r>
            <a:r>
              <a:rPr lang="fr-FR" sz="2000" dirty="0" err="1" smtClean="0"/>
              <a:t>frequency</a:t>
            </a:r>
            <a:r>
              <a:rPr lang="fr-FR" sz="2000" dirty="0" smtClean="0"/>
              <a:t> distorsion</a:t>
            </a:r>
            <a:endParaRPr lang="cs-CZ" sz="2000" dirty="0" smtClean="0"/>
          </a:p>
          <a:p>
            <a:endParaRPr lang="fr-FR" sz="2000" dirty="0"/>
          </a:p>
        </p:txBody>
      </p:sp>
      <p:pic>
        <p:nvPicPr>
          <p:cNvPr id="11" name="Picture 2" descr="C:\MesDossiers\rapport\HDR\style\Template_These\images\chap1-Freq-lo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547" y="3779167"/>
            <a:ext cx="4307957" cy="2304256"/>
          </a:xfrm>
          <a:prstGeom prst="rect">
            <a:avLst/>
          </a:prstGeom>
          <a:noFill/>
        </p:spPr>
      </p:pic>
      <p:cxnSp>
        <p:nvCxnSpPr>
          <p:cNvPr id="12" name="Connecteur droit 11"/>
          <p:cNvCxnSpPr/>
          <p:nvPr/>
        </p:nvCxnSpPr>
        <p:spPr>
          <a:xfrm>
            <a:off x="6948264" y="3851175"/>
            <a:ext cx="0" cy="2098845"/>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520" y="5949280"/>
            <a:ext cx="4680520" cy="400110"/>
          </a:xfrm>
          <a:prstGeom prst="rect">
            <a:avLst/>
          </a:prstGeom>
        </p:spPr>
        <p:txBody>
          <a:bodyPr wrap="square">
            <a:spAutoFit/>
          </a:bodyPr>
          <a:lstStyle/>
          <a:p>
            <a:pPr marL="0" lvl="2"/>
            <a:r>
              <a:rPr lang="fr-FR" sz="2000" dirty="0" smtClean="0">
                <a:solidFill>
                  <a:srgbClr val="C00000"/>
                </a:solidFill>
              </a:rPr>
              <a:t>Lots of </a:t>
            </a:r>
            <a:r>
              <a:rPr lang="fr-FR" sz="2000" dirty="0" err="1" smtClean="0">
                <a:solidFill>
                  <a:srgbClr val="C00000"/>
                </a:solidFill>
              </a:rPr>
              <a:t>work</a:t>
            </a:r>
            <a:r>
              <a:rPr lang="fr-FR" sz="2000" dirty="0" smtClean="0">
                <a:solidFill>
                  <a:srgbClr val="C00000"/>
                </a:solidFill>
              </a:rPr>
              <a:t> for </a:t>
            </a:r>
            <a:r>
              <a:rPr lang="fr-FR" sz="2000" dirty="0" err="1" smtClean="0">
                <a:solidFill>
                  <a:srgbClr val="C00000"/>
                </a:solidFill>
              </a:rPr>
              <a:t>watermarking</a:t>
            </a:r>
            <a:endParaRPr lang="fr-FR" sz="2000" dirty="0" smtClean="0">
              <a:solidFill>
                <a:srgbClr val="C00000"/>
              </a:solidFill>
            </a:endParaRPr>
          </a:p>
        </p:txBody>
      </p:sp>
      <p:sp>
        <p:nvSpPr>
          <p:cNvPr id="14" name="ZoneTexte 13"/>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t>
            </a:r>
            <a:r>
              <a:rPr lang="fr-FR" sz="1600" dirty="0" smtClean="0">
                <a:solidFill>
                  <a:srgbClr val="FF0000"/>
                </a:solidFill>
                <a:latin typeface="Consolas" pitchFamily="49" charset="0"/>
                <a:cs typeface="Consolas" pitchFamily="49" charset="0"/>
              </a:rPr>
              <a:t>Applications</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44</a:t>
            </a:fld>
            <a:endParaRPr lang="en-US"/>
          </a:p>
        </p:txBody>
      </p:sp>
      <p:sp>
        <p:nvSpPr>
          <p:cNvPr id="5" name="Titre 1"/>
          <p:cNvSpPr txBox="1">
            <a:spLocks/>
          </p:cNvSpPr>
          <p:nvPr/>
        </p:nvSpPr>
        <p:spPr bwMode="auto">
          <a:xfrm>
            <a:off x="442913" y="15875"/>
            <a:ext cx="8449567"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Design optimisations</a:t>
            </a:r>
          </a:p>
        </p:txBody>
      </p:sp>
      <p:sp>
        <p:nvSpPr>
          <p:cNvPr id="6" name="Rectangle 5"/>
          <p:cNvSpPr/>
          <p:nvPr/>
        </p:nvSpPr>
        <p:spPr>
          <a:xfrm>
            <a:off x="0" y="908720"/>
            <a:ext cx="8676456" cy="1184940"/>
          </a:xfrm>
          <a:prstGeom prst="rect">
            <a:avLst/>
          </a:prstGeom>
        </p:spPr>
        <p:txBody>
          <a:bodyPr wrap="square">
            <a:spAutoFit/>
          </a:bodyPr>
          <a:lstStyle/>
          <a:p>
            <a:pPr lvl="1">
              <a:spcBef>
                <a:spcPts val="1800"/>
              </a:spcBef>
            </a:pP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Masking</a:t>
            </a:r>
            <a:endParaRPr lang="de-DE" sz="2800" dirty="0" smtClean="0">
              <a:solidFill>
                <a:srgbClr val="C00000"/>
              </a:solidFill>
              <a:latin typeface="Tahoma" pitchFamily="34" charset="0"/>
              <a:ea typeface="Tahoma" pitchFamily="34" charset="0"/>
              <a:cs typeface="Tahoma" pitchFamily="34" charset="0"/>
            </a:endParaRPr>
          </a:p>
          <a:p>
            <a:pPr lvl="1">
              <a:spcBef>
                <a:spcPts val="1800"/>
              </a:spcBef>
            </a:pPr>
            <a:r>
              <a:rPr lang="de-DE" sz="2800" dirty="0" smtClean="0">
                <a:latin typeface="Tahoma" pitchFamily="34" charset="0"/>
                <a:ea typeface="Tahoma" pitchFamily="34" charset="0"/>
                <a:cs typeface="Tahoma" pitchFamily="34" charset="0"/>
              </a:rPr>
              <a:t> </a:t>
            </a:r>
          </a:p>
        </p:txBody>
      </p:sp>
      <p:sp>
        <p:nvSpPr>
          <p:cNvPr id="7" name="Rectangle 6"/>
          <p:cNvSpPr/>
          <p:nvPr/>
        </p:nvSpPr>
        <p:spPr>
          <a:xfrm>
            <a:off x="323528" y="1412776"/>
            <a:ext cx="8136904" cy="707886"/>
          </a:xfrm>
          <a:prstGeom prst="rect">
            <a:avLst/>
          </a:prstGeom>
        </p:spPr>
        <p:txBody>
          <a:bodyPr wrap="square">
            <a:spAutoFit/>
          </a:bodyPr>
          <a:lstStyle/>
          <a:p>
            <a:pPr marL="0" lvl="2"/>
            <a:r>
              <a:rPr lang="cs-CZ" sz="2000" dirty="0" smtClean="0">
                <a:solidFill>
                  <a:schemeClr val="bg2"/>
                </a:solidFill>
              </a:rPr>
              <a:t>[</a:t>
            </a:r>
            <a:r>
              <a:rPr lang="fr-FR" sz="2000" dirty="0" smtClean="0">
                <a:solidFill>
                  <a:schemeClr val="bg2"/>
                </a:solidFill>
              </a:rPr>
              <a:t>Lavoué 2009</a:t>
            </a:r>
            <a:r>
              <a:rPr lang="cs-CZ" sz="2000" dirty="0" smtClean="0">
                <a:solidFill>
                  <a:schemeClr val="bg2"/>
                </a:solidFill>
              </a:rPr>
              <a:t>]</a:t>
            </a:r>
            <a:r>
              <a:rPr lang="fr-FR" sz="2000" dirty="0" smtClean="0">
                <a:solidFill>
                  <a:schemeClr val="bg2"/>
                </a:solidFill>
              </a:rPr>
              <a:t>  - </a:t>
            </a:r>
            <a:r>
              <a:rPr lang="fr-FR" sz="2000" dirty="0" err="1" smtClean="0"/>
              <a:t>Quantization</a:t>
            </a:r>
            <a:r>
              <a:rPr lang="fr-FR" sz="2000" dirty="0" smtClean="0"/>
              <a:t> more agressive on rough areas</a:t>
            </a:r>
            <a:endParaRPr lang="cs-CZ" sz="2000" dirty="0" smtClean="0"/>
          </a:p>
          <a:p>
            <a:endParaRPr lang="fr-FR" sz="2000" dirty="0"/>
          </a:p>
        </p:txBody>
      </p:sp>
      <p:pic>
        <p:nvPicPr>
          <p:cNvPr id="8" name="Picture 3" descr="C:\MesDossiers\rapport\HDR\style\Template_These\images\chap3-rough-r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054" y="1844824"/>
            <a:ext cx="8815434" cy="2160240"/>
          </a:xfrm>
          <a:prstGeom prst="rect">
            <a:avLst/>
          </a:prstGeom>
          <a:noFill/>
        </p:spPr>
      </p:pic>
      <p:sp>
        <p:nvSpPr>
          <p:cNvPr id="9" name="Rectangle 8"/>
          <p:cNvSpPr/>
          <p:nvPr/>
        </p:nvSpPr>
        <p:spPr>
          <a:xfrm>
            <a:off x="395536" y="4221088"/>
            <a:ext cx="8136904" cy="707886"/>
          </a:xfrm>
          <a:prstGeom prst="rect">
            <a:avLst/>
          </a:prstGeom>
        </p:spPr>
        <p:txBody>
          <a:bodyPr wrap="square">
            <a:spAutoFit/>
          </a:bodyPr>
          <a:lstStyle/>
          <a:p>
            <a:pPr marL="0" lvl="2"/>
            <a:r>
              <a:rPr lang="cs-CZ" sz="2000" dirty="0" smtClean="0">
                <a:solidFill>
                  <a:schemeClr val="bg2"/>
                </a:solidFill>
              </a:rPr>
              <a:t>[</a:t>
            </a:r>
            <a:r>
              <a:rPr lang="fr-FR" sz="2000" dirty="0" smtClean="0">
                <a:solidFill>
                  <a:schemeClr val="bg2"/>
                </a:solidFill>
              </a:rPr>
              <a:t>Kim et al. 2010</a:t>
            </a:r>
            <a:r>
              <a:rPr lang="cs-CZ" sz="2000" dirty="0" smtClean="0">
                <a:solidFill>
                  <a:schemeClr val="bg2"/>
                </a:solidFill>
              </a:rPr>
              <a:t>]</a:t>
            </a:r>
            <a:r>
              <a:rPr lang="fr-FR" sz="2000" dirty="0" smtClean="0">
                <a:solidFill>
                  <a:schemeClr val="bg2"/>
                </a:solidFill>
              </a:rPr>
              <a:t>  - </a:t>
            </a:r>
            <a:r>
              <a:rPr lang="fr-FR" sz="2000" dirty="0" err="1" smtClean="0"/>
              <a:t>Watermarking</a:t>
            </a:r>
            <a:r>
              <a:rPr lang="fr-FR" sz="2000" dirty="0" smtClean="0"/>
              <a:t> more agressive on rough areas</a:t>
            </a:r>
            <a:endParaRPr lang="cs-CZ" sz="2000" dirty="0" smtClean="0"/>
          </a:p>
          <a:p>
            <a:endParaRPr lang="fr-FR" sz="2000" dirty="0"/>
          </a:p>
        </p:txBody>
      </p:sp>
      <p:pic>
        <p:nvPicPr>
          <p:cNvPr id="4382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4725144"/>
            <a:ext cx="8280920" cy="1665888"/>
          </a:xfrm>
          <a:prstGeom prst="rect">
            <a:avLst/>
          </a:prstGeom>
          <a:noFill/>
          <a:ln w="9525">
            <a:noFill/>
            <a:miter lim="800000"/>
            <a:headEnd/>
            <a:tailEnd/>
          </a:ln>
        </p:spPr>
      </p:pic>
      <p:sp>
        <p:nvSpPr>
          <p:cNvPr id="10" name="ZoneTexte 9"/>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t>
            </a:r>
            <a:r>
              <a:rPr lang="fr-FR" sz="1600" dirty="0" smtClean="0">
                <a:solidFill>
                  <a:srgbClr val="FF0000"/>
                </a:solidFill>
                <a:latin typeface="Consolas" pitchFamily="49" charset="0"/>
                <a:cs typeface="Consolas" pitchFamily="49" charset="0"/>
              </a:rPr>
              <a:t>Applications</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45</a:t>
            </a:fld>
            <a:endParaRPr lang="en-US"/>
          </a:p>
        </p:txBody>
      </p:sp>
      <p:sp>
        <p:nvSpPr>
          <p:cNvPr id="5" name="Titre 1"/>
          <p:cNvSpPr txBox="1">
            <a:spLocks/>
          </p:cNvSpPr>
          <p:nvPr/>
        </p:nvSpPr>
        <p:spPr bwMode="auto">
          <a:xfrm>
            <a:off x="442913" y="15875"/>
            <a:ext cx="8449567"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Configuration</a:t>
            </a:r>
            <a:r>
              <a:rPr kumimoji="0" lang="fr-FR" sz="3600" b="0" i="0" u="none" strike="noStrike" kern="0" cap="none" spc="0" normalizeH="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optimisations</a:t>
            </a:r>
          </a:p>
        </p:txBody>
      </p:sp>
      <p:sp>
        <p:nvSpPr>
          <p:cNvPr id="6" name="Rectangle 5"/>
          <p:cNvSpPr/>
          <p:nvPr/>
        </p:nvSpPr>
        <p:spPr>
          <a:xfrm>
            <a:off x="-216024" y="937464"/>
            <a:ext cx="8676456" cy="1123384"/>
          </a:xfrm>
          <a:prstGeom prst="rect">
            <a:avLst/>
          </a:prstGeom>
        </p:spPr>
        <p:txBody>
          <a:bodyPr wrap="square">
            <a:spAutoFit/>
          </a:bodyPr>
          <a:lstStyle/>
          <a:p>
            <a:pPr lvl="1">
              <a:spcBef>
                <a:spcPts val="1800"/>
              </a:spcBef>
            </a:pPr>
            <a:r>
              <a:rPr lang="de-DE" sz="2400" dirty="0" smtClean="0">
                <a:solidFill>
                  <a:srgbClr val="C00000"/>
                </a:solidFill>
                <a:latin typeface="Tahoma" pitchFamily="34" charset="0"/>
                <a:ea typeface="Tahoma" pitchFamily="34" charset="0"/>
                <a:cs typeface="Tahoma" pitchFamily="34" charset="0"/>
              </a:rPr>
              <a:t>Goal: </a:t>
            </a:r>
            <a:r>
              <a:rPr lang="de-DE" sz="2400" dirty="0" err="1" smtClean="0">
                <a:latin typeface="Tahoma" pitchFamily="34" charset="0"/>
                <a:ea typeface="Tahoma" pitchFamily="34" charset="0"/>
                <a:cs typeface="Tahoma" pitchFamily="34" charset="0"/>
              </a:rPr>
              <a:t>Optimizing</a:t>
            </a:r>
            <a:r>
              <a:rPr lang="de-DE" sz="2400" dirty="0" smtClean="0">
                <a:latin typeface="Tahoma" pitchFamily="34" charset="0"/>
                <a:ea typeface="Tahoma" pitchFamily="34" charset="0"/>
                <a:cs typeface="Tahoma" pitchFamily="34" charset="0"/>
              </a:rPr>
              <a:t> </a:t>
            </a:r>
            <a:r>
              <a:rPr lang="de-DE" sz="2400" dirty="0" err="1" smtClean="0">
                <a:latin typeface="Tahoma" pitchFamily="34" charset="0"/>
                <a:ea typeface="Tahoma" pitchFamily="34" charset="0"/>
                <a:cs typeface="Tahoma" pitchFamily="34" charset="0"/>
              </a:rPr>
              <a:t>the</a:t>
            </a:r>
            <a:r>
              <a:rPr lang="de-DE" sz="2400" dirty="0" smtClean="0">
                <a:latin typeface="Tahoma" pitchFamily="34" charset="0"/>
                <a:ea typeface="Tahoma" pitchFamily="34" charset="0"/>
                <a:cs typeface="Tahoma" pitchFamily="34" charset="0"/>
              </a:rPr>
              <a:t> rate-</a:t>
            </a:r>
            <a:r>
              <a:rPr lang="de-DE" sz="2400" dirty="0" err="1" smtClean="0">
                <a:latin typeface="Tahoma" pitchFamily="34" charset="0"/>
                <a:ea typeface="Tahoma" pitchFamily="34" charset="0"/>
                <a:cs typeface="Tahoma" pitchFamily="34" charset="0"/>
              </a:rPr>
              <a:t>distortion</a:t>
            </a:r>
            <a:r>
              <a:rPr lang="de-DE" sz="2400" dirty="0" smtClean="0">
                <a:latin typeface="Tahoma" pitchFamily="34" charset="0"/>
                <a:ea typeface="Tahoma" pitchFamily="34" charset="0"/>
                <a:cs typeface="Tahoma" pitchFamily="34" charset="0"/>
              </a:rPr>
              <a:t> </a:t>
            </a:r>
            <a:r>
              <a:rPr lang="de-DE" sz="2400" dirty="0" err="1" smtClean="0">
                <a:latin typeface="Tahoma" pitchFamily="34" charset="0"/>
                <a:ea typeface="Tahoma" pitchFamily="34" charset="0"/>
                <a:cs typeface="Tahoma" pitchFamily="34" charset="0"/>
              </a:rPr>
              <a:t>trade</a:t>
            </a:r>
            <a:r>
              <a:rPr lang="de-DE" sz="2400" dirty="0" smtClean="0">
                <a:latin typeface="Tahoma" pitchFamily="34" charset="0"/>
                <a:ea typeface="Tahoma" pitchFamily="34" charset="0"/>
                <a:cs typeface="Tahoma" pitchFamily="34" charset="0"/>
              </a:rPr>
              <a:t>-off </a:t>
            </a:r>
            <a:r>
              <a:rPr lang="de-DE" sz="2400" dirty="0" err="1" smtClean="0">
                <a:latin typeface="Tahoma" pitchFamily="34" charset="0"/>
                <a:ea typeface="Tahoma" pitchFamily="34" charset="0"/>
                <a:cs typeface="Tahoma" pitchFamily="34" charset="0"/>
              </a:rPr>
              <a:t>using</a:t>
            </a:r>
            <a:r>
              <a:rPr lang="de-DE" sz="2400" dirty="0" smtClean="0">
                <a:latin typeface="Tahoma" pitchFamily="34" charset="0"/>
                <a:ea typeface="Tahoma" pitchFamily="34" charset="0"/>
                <a:cs typeface="Tahoma" pitchFamily="34" charset="0"/>
              </a:rPr>
              <a:t> a </a:t>
            </a:r>
            <a:r>
              <a:rPr lang="de-DE" sz="2400" dirty="0" err="1" smtClean="0">
                <a:latin typeface="Tahoma" pitchFamily="34" charset="0"/>
                <a:ea typeface="Tahoma" pitchFamily="34" charset="0"/>
                <a:cs typeface="Tahoma" pitchFamily="34" charset="0"/>
              </a:rPr>
              <a:t>metric</a:t>
            </a:r>
            <a:endParaRPr lang="de-DE" sz="2400" dirty="0" smtClean="0">
              <a:latin typeface="Tahoma" pitchFamily="34" charset="0"/>
              <a:ea typeface="Tahoma" pitchFamily="34" charset="0"/>
              <a:cs typeface="Tahoma" pitchFamily="34" charset="0"/>
            </a:endParaRPr>
          </a:p>
          <a:p>
            <a:pPr lvl="1">
              <a:spcBef>
                <a:spcPts val="1800"/>
              </a:spcBef>
            </a:pPr>
            <a:r>
              <a:rPr lang="de-DE" sz="2800" dirty="0" smtClean="0">
                <a:latin typeface="Tahoma" pitchFamily="34" charset="0"/>
                <a:ea typeface="Tahoma" pitchFamily="34" charset="0"/>
                <a:cs typeface="Tahoma" pitchFamily="34" charset="0"/>
              </a:rPr>
              <a:t> </a:t>
            </a:r>
          </a:p>
        </p:txBody>
      </p:sp>
      <p:sp>
        <p:nvSpPr>
          <p:cNvPr id="13" name="Zástupný symbol pro obsah 2"/>
          <p:cNvSpPr>
            <a:spLocks noGrp="1"/>
          </p:cNvSpPr>
          <p:nvPr>
            <p:ph idx="1"/>
          </p:nvPr>
        </p:nvSpPr>
        <p:spPr>
          <a:xfrm>
            <a:off x="158211" y="1628329"/>
            <a:ext cx="8785225" cy="4897437"/>
          </a:xfrm>
        </p:spPr>
        <p:txBody>
          <a:bodyPr/>
          <a:lstStyle/>
          <a:p>
            <a:pPr>
              <a:spcBef>
                <a:spcPts val="2400"/>
              </a:spcBef>
              <a:buFont typeface="Wingdings" pitchFamily="2" charset="2"/>
              <a:buChar char="§"/>
            </a:pPr>
            <a:r>
              <a:rPr lang="fr-FR" sz="2200" b="0" kern="1200" dirty="0" err="1" smtClean="0">
                <a:solidFill>
                  <a:schemeClr val="tx1"/>
                </a:solidFill>
                <a:latin typeface="Tahoma" pitchFamily="34" charset="0"/>
                <a:ea typeface="Tahoma" pitchFamily="34" charset="0"/>
                <a:cs typeface="Tahoma" pitchFamily="34" charset="0"/>
              </a:rPr>
              <a:t>Several</a:t>
            </a:r>
            <a:r>
              <a:rPr lang="fr-FR" sz="2200" b="0" kern="1200" dirty="0" smtClean="0">
                <a:solidFill>
                  <a:schemeClr val="tx1"/>
                </a:solidFill>
                <a:latin typeface="Tahoma" pitchFamily="34" charset="0"/>
                <a:ea typeface="Tahoma" pitchFamily="34" charset="0"/>
                <a:cs typeface="Tahoma" pitchFamily="34" charset="0"/>
              </a:rPr>
              <a:t> </a:t>
            </a:r>
            <a:r>
              <a:rPr lang="fr-FR" sz="2200" b="0" kern="1200" dirty="0" err="1" smtClean="0">
                <a:solidFill>
                  <a:schemeClr val="tx1"/>
                </a:solidFill>
                <a:latin typeface="Tahoma" pitchFamily="34" charset="0"/>
                <a:ea typeface="Tahoma" pitchFamily="34" charset="0"/>
                <a:cs typeface="Tahoma" pitchFamily="34" charset="0"/>
              </a:rPr>
              <a:t>works</a:t>
            </a:r>
            <a:r>
              <a:rPr lang="fr-FR" sz="2200" b="0" kern="1200" dirty="0" smtClean="0">
                <a:solidFill>
                  <a:schemeClr val="tx1"/>
                </a:solidFill>
                <a:latin typeface="Tahoma" pitchFamily="34" charset="0"/>
                <a:ea typeface="Tahoma" pitchFamily="34" charset="0"/>
                <a:cs typeface="Tahoma" pitchFamily="34" charset="0"/>
              </a:rPr>
              <a:t> </a:t>
            </a:r>
            <a:r>
              <a:rPr lang="fr-FR" sz="2200" b="0" kern="1200" dirty="0" err="1" smtClean="0">
                <a:solidFill>
                  <a:schemeClr val="tx1"/>
                </a:solidFill>
                <a:latin typeface="Tahoma" pitchFamily="34" charset="0"/>
                <a:ea typeface="Tahoma" pitchFamily="34" charset="0"/>
                <a:cs typeface="Tahoma" pitchFamily="34" charset="0"/>
              </a:rPr>
              <a:t>with</a:t>
            </a:r>
            <a:r>
              <a:rPr lang="fr-FR" sz="2200" b="0" kern="1200" dirty="0" smtClean="0">
                <a:solidFill>
                  <a:schemeClr val="tx1"/>
                </a:solidFill>
                <a:latin typeface="Tahoma" pitchFamily="34" charset="0"/>
                <a:ea typeface="Tahoma" pitchFamily="34" charset="0"/>
                <a:cs typeface="Tahoma" pitchFamily="34" charset="0"/>
              </a:rPr>
              <a:t> non-</a:t>
            </a:r>
            <a:r>
              <a:rPr lang="fr-FR" sz="2200" b="0" kern="1200" dirty="0" err="1" smtClean="0">
                <a:solidFill>
                  <a:schemeClr val="tx1"/>
                </a:solidFill>
                <a:latin typeface="Tahoma" pitchFamily="34" charset="0"/>
                <a:ea typeface="Tahoma" pitchFamily="34" charset="0"/>
                <a:cs typeface="Tahoma" pitchFamily="34" charset="0"/>
              </a:rPr>
              <a:t>perceptual</a:t>
            </a:r>
            <a:r>
              <a:rPr lang="fr-FR" sz="2200" b="0" kern="1200" dirty="0" smtClean="0">
                <a:solidFill>
                  <a:schemeClr val="tx1"/>
                </a:solidFill>
                <a:latin typeface="Tahoma" pitchFamily="34" charset="0"/>
                <a:ea typeface="Tahoma" pitchFamily="34" charset="0"/>
                <a:cs typeface="Tahoma" pitchFamily="34" charset="0"/>
              </a:rPr>
              <a:t> </a:t>
            </a:r>
            <a:r>
              <a:rPr lang="fr-FR" sz="2200" b="0" kern="1200" dirty="0" err="1" smtClean="0">
                <a:solidFill>
                  <a:schemeClr val="tx1"/>
                </a:solidFill>
                <a:latin typeface="Tahoma" pitchFamily="34" charset="0"/>
                <a:ea typeface="Tahoma" pitchFamily="34" charset="0"/>
                <a:cs typeface="Tahoma" pitchFamily="34" charset="0"/>
              </a:rPr>
              <a:t>metrics</a:t>
            </a:r>
            <a:endParaRPr lang="fr-FR" sz="2200" b="0" kern="1200" dirty="0" smtClean="0">
              <a:solidFill>
                <a:schemeClr val="tx1"/>
              </a:solidFill>
              <a:latin typeface="Tahoma" pitchFamily="34" charset="0"/>
              <a:ea typeface="Tahoma" pitchFamily="34" charset="0"/>
              <a:cs typeface="Tahoma" pitchFamily="34" charset="0"/>
            </a:endParaRPr>
          </a:p>
          <a:p>
            <a:pPr>
              <a:spcAft>
                <a:spcPts val="1800"/>
              </a:spcAft>
              <a:buNone/>
            </a:pPr>
            <a:r>
              <a:rPr lang="fr-FR" sz="2200" b="0" kern="1200" dirty="0" smtClean="0">
                <a:solidFill>
                  <a:schemeClr val="bg2"/>
                </a:solidFill>
                <a:latin typeface="Arial" charset="0"/>
              </a:rPr>
              <a:t>[</a:t>
            </a:r>
            <a:r>
              <a:rPr lang="fr-FR" sz="2200" b="0" kern="1200" dirty="0" err="1" smtClean="0">
                <a:solidFill>
                  <a:schemeClr val="bg2"/>
                </a:solidFill>
                <a:latin typeface="Arial" charset="0"/>
              </a:rPr>
              <a:t>Payan</a:t>
            </a:r>
            <a:r>
              <a:rPr lang="fr-FR" sz="2200" b="0" kern="1200" dirty="0" smtClean="0">
                <a:solidFill>
                  <a:schemeClr val="bg2"/>
                </a:solidFill>
                <a:latin typeface="Arial" charset="0"/>
              </a:rPr>
              <a:t> et al. 2006] [Tian and </a:t>
            </a:r>
            <a:r>
              <a:rPr lang="fr-FR" sz="2200" b="0" kern="1200" dirty="0" err="1" smtClean="0">
                <a:solidFill>
                  <a:schemeClr val="bg2"/>
                </a:solidFill>
                <a:latin typeface="Arial" charset="0"/>
              </a:rPr>
              <a:t>AlRegib</a:t>
            </a:r>
            <a:r>
              <a:rPr lang="fr-FR" sz="2200" b="0" kern="1200" dirty="0" smtClean="0">
                <a:solidFill>
                  <a:schemeClr val="bg2"/>
                </a:solidFill>
                <a:latin typeface="Arial" charset="0"/>
              </a:rPr>
              <a:t> 2010]</a:t>
            </a:r>
            <a:endParaRPr lang="fr-FR" sz="2200" b="0" kern="1200" dirty="0" smtClean="0">
              <a:solidFill>
                <a:schemeClr val="tx1"/>
              </a:solidFill>
              <a:latin typeface="Tahoma" pitchFamily="34" charset="0"/>
              <a:ea typeface="Tahoma" pitchFamily="34" charset="0"/>
              <a:cs typeface="Tahoma" pitchFamily="34" charset="0"/>
            </a:endParaRPr>
          </a:p>
          <a:p>
            <a:pPr>
              <a:spcBef>
                <a:spcPts val="0"/>
              </a:spcBef>
              <a:buFont typeface="Wingdings" pitchFamily="2" charset="2"/>
              <a:buChar char="§"/>
            </a:pPr>
            <a:r>
              <a:rPr lang="fr-FR" sz="2200" b="0" kern="1200" dirty="0" err="1" smtClean="0">
                <a:solidFill>
                  <a:schemeClr val="tx1"/>
                </a:solidFill>
                <a:latin typeface="Tahoma" pitchFamily="34" charset="0"/>
                <a:ea typeface="Tahoma" pitchFamily="34" charset="0"/>
                <a:cs typeface="Tahoma" pitchFamily="34" charset="0"/>
              </a:rPr>
              <a:t>Example</a:t>
            </a:r>
            <a:r>
              <a:rPr lang="fr-FR" sz="2200" b="0" kern="1200" dirty="0" smtClean="0">
                <a:solidFill>
                  <a:schemeClr val="tx1"/>
                </a:solidFill>
                <a:latin typeface="Tahoma" pitchFamily="34" charset="0"/>
                <a:ea typeface="Tahoma" pitchFamily="34" charset="0"/>
                <a:cs typeface="Tahoma" pitchFamily="34" charset="0"/>
              </a:rPr>
              <a:t> </a:t>
            </a:r>
            <a:r>
              <a:rPr lang="fr-FR" sz="2200" b="0" kern="1200" dirty="0" err="1" smtClean="0">
                <a:solidFill>
                  <a:schemeClr val="tx1"/>
                </a:solidFill>
                <a:latin typeface="Tahoma" pitchFamily="34" charset="0"/>
                <a:ea typeface="Tahoma" pitchFamily="34" charset="0"/>
                <a:cs typeface="Tahoma" pitchFamily="34" charset="0"/>
              </a:rPr>
              <a:t>from</a:t>
            </a:r>
            <a:r>
              <a:rPr lang="fr-FR" sz="2200" b="0" kern="1200" dirty="0" smtClean="0">
                <a:solidFill>
                  <a:schemeClr val="tx1"/>
                </a:solidFill>
                <a:latin typeface="Tahoma" pitchFamily="34" charset="0"/>
                <a:ea typeface="Tahoma" pitchFamily="34" charset="0"/>
                <a:cs typeface="Tahoma" pitchFamily="34" charset="0"/>
              </a:rPr>
              <a:t> </a:t>
            </a:r>
            <a:r>
              <a:rPr lang="cs-CZ" sz="2000" b="0" kern="1200" dirty="0" smtClean="0">
                <a:solidFill>
                  <a:schemeClr val="bg2"/>
                </a:solidFill>
                <a:latin typeface="Arial" charset="0"/>
              </a:rPr>
              <a:t>[</a:t>
            </a:r>
            <a:r>
              <a:rPr lang="fr-FR" sz="2000" b="0" kern="1200" dirty="0" smtClean="0">
                <a:solidFill>
                  <a:schemeClr val="bg2"/>
                </a:solidFill>
                <a:latin typeface="Arial" charset="0"/>
              </a:rPr>
              <a:t>Vasa and </a:t>
            </a:r>
            <a:r>
              <a:rPr lang="fr-FR" sz="2000" b="0" kern="1200" dirty="0" err="1" smtClean="0">
                <a:solidFill>
                  <a:schemeClr val="bg2"/>
                </a:solidFill>
                <a:latin typeface="Arial" charset="0"/>
              </a:rPr>
              <a:t>Petrik</a:t>
            </a:r>
            <a:r>
              <a:rPr lang="fr-FR" sz="2000" b="0" kern="1200" dirty="0" smtClean="0">
                <a:solidFill>
                  <a:schemeClr val="bg2"/>
                </a:solidFill>
                <a:latin typeface="Arial" charset="0"/>
              </a:rPr>
              <a:t> 2011]</a:t>
            </a:r>
            <a:endParaRPr lang="fr-FR" sz="2200" b="0" kern="1200" dirty="0" smtClean="0">
              <a:solidFill>
                <a:schemeClr val="tx1"/>
              </a:solidFill>
              <a:latin typeface="Tahoma" pitchFamily="34" charset="0"/>
              <a:ea typeface="Tahoma" pitchFamily="34" charset="0"/>
              <a:cs typeface="Tahoma" pitchFamily="34" charset="0"/>
            </a:endParaRPr>
          </a:p>
          <a:p>
            <a:pPr marL="711200" indent="-261938">
              <a:buFont typeface="Arial" pitchFamily="34" charset="0"/>
              <a:buChar char="•"/>
            </a:pPr>
            <a:r>
              <a:rPr lang="cs-CZ" sz="2200" b="0" kern="1200" dirty="0" smtClean="0">
                <a:solidFill>
                  <a:schemeClr val="tx1"/>
                </a:solidFill>
                <a:latin typeface="Tahoma" pitchFamily="34" charset="0"/>
                <a:ea typeface="Tahoma" pitchFamily="34" charset="0"/>
                <a:cs typeface="Tahoma" pitchFamily="34" charset="0"/>
              </a:rPr>
              <a:t>Configuration optimisation</a:t>
            </a:r>
          </a:p>
          <a:p>
            <a:pPr marL="900113" lvl="1" indent="-261938">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Brute-force approach</a:t>
            </a:r>
          </a:p>
          <a:p>
            <a:pPr marL="711200" lvl="2" indent="-261938">
              <a:buNone/>
            </a:pPr>
            <a:r>
              <a:rPr lang="cs-CZ" sz="1800" b="0" dirty="0" smtClean="0"/>
              <a:t>trying all possible configurations and</a:t>
            </a:r>
            <a:br>
              <a:rPr lang="cs-CZ" sz="1800" b="0" dirty="0" smtClean="0"/>
            </a:br>
            <a:r>
              <a:rPr lang="cs-CZ" sz="1800" b="0" dirty="0" smtClean="0"/>
              <a:t>selecting the best ones</a:t>
            </a:r>
            <a:endParaRPr lang="cs-CZ" sz="1800" dirty="0" smtClean="0">
              <a:solidFill>
                <a:schemeClr val="tx1"/>
              </a:solidFill>
            </a:endParaRPr>
          </a:p>
          <a:p>
            <a:pPr marL="711200" lvl="1" indent="-261938">
              <a:buClrTx/>
              <a:buSzPct val="150000"/>
              <a:buFont typeface="Arial" pitchFamily="34" charset="0"/>
              <a:buChar char="•"/>
            </a:pPr>
            <a:r>
              <a:rPr lang="cs-CZ" sz="2200" b="0" kern="1200" dirty="0" smtClean="0">
                <a:solidFill>
                  <a:schemeClr val="tx1"/>
                </a:solidFill>
                <a:latin typeface="Tahoma" pitchFamily="34" charset="0"/>
                <a:ea typeface="Tahoma" pitchFamily="34" charset="0"/>
                <a:cs typeface="Tahoma" pitchFamily="34" charset="0"/>
              </a:rPr>
              <a:t>Iterative approach</a:t>
            </a:r>
            <a:endParaRPr lang="cs-CZ" b="0" kern="1200" dirty="0" smtClean="0">
              <a:solidFill>
                <a:schemeClr val="bg2"/>
              </a:solidFill>
              <a:latin typeface="Arial" charset="0"/>
              <a:ea typeface="+mn-ea"/>
              <a:cs typeface="+mn-cs"/>
            </a:endParaRPr>
          </a:p>
          <a:p>
            <a:pPr marL="900113" lvl="1" indent="-261938">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Principle of Equal Slopes</a:t>
            </a:r>
          </a:p>
          <a:p>
            <a:pPr marL="900113" lvl="1" indent="-261938">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significantly faster than brute-force</a:t>
            </a:r>
            <a:br>
              <a:rPr lang="cs-CZ" sz="2200" b="0" kern="1200" dirty="0" smtClean="0">
                <a:solidFill>
                  <a:schemeClr val="tx1"/>
                </a:solidFill>
                <a:latin typeface="Tahoma" pitchFamily="34" charset="0"/>
                <a:ea typeface="Tahoma" pitchFamily="34" charset="0"/>
                <a:cs typeface="Tahoma" pitchFamily="34" charset="0"/>
              </a:rPr>
            </a:br>
            <a:r>
              <a:rPr lang="cs-CZ" sz="2200" b="0" kern="1200" dirty="0" smtClean="0">
                <a:solidFill>
                  <a:schemeClr val="tx1"/>
                </a:solidFill>
                <a:latin typeface="Tahoma" pitchFamily="34" charset="0"/>
                <a:ea typeface="Tahoma" pitchFamily="34" charset="0"/>
                <a:cs typeface="Tahoma" pitchFamily="34" charset="0"/>
              </a:rPr>
              <a:t>(polynomial vs. exponential)</a:t>
            </a:r>
          </a:p>
          <a:p>
            <a:pPr marL="900113" lvl="1" indent="-261938">
              <a:buFont typeface="Wingdings" pitchFamily="2" charset="2"/>
              <a:buChar char="§"/>
            </a:pPr>
            <a:r>
              <a:rPr lang="cs-CZ" sz="2200" b="0" kern="1200" dirty="0" smtClean="0">
                <a:solidFill>
                  <a:schemeClr val="tx1"/>
                </a:solidFill>
                <a:latin typeface="Tahoma" pitchFamily="34" charset="0"/>
                <a:ea typeface="Tahoma" pitchFamily="34" charset="0"/>
                <a:cs typeface="Tahoma" pitchFamily="34" charset="0"/>
              </a:rPr>
              <a:t>some restrictions on the algorithm</a:t>
            </a:r>
            <a:endParaRPr lang="fr-FR" sz="2200" b="0" kern="1200" dirty="0" smtClean="0">
              <a:solidFill>
                <a:schemeClr val="tx1"/>
              </a:solidFill>
              <a:latin typeface="Tahoma" pitchFamily="34" charset="0"/>
              <a:ea typeface="Tahoma" pitchFamily="34" charset="0"/>
              <a:cs typeface="Tahoma" pitchFamily="34" charset="0"/>
            </a:endParaRPr>
          </a:p>
          <a:p>
            <a:pPr>
              <a:buFont typeface="Wingdings" pitchFamily="2" charset="2"/>
              <a:buChar char="§"/>
            </a:pPr>
            <a:endParaRPr lang="en-GB" sz="2600" b="0" kern="1200" dirty="0" smtClean="0">
              <a:solidFill>
                <a:schemeClr val="tx1"/>
              </a:solidFill>
              <a:latin typeface="Tahoma" pitchFamily="34" charset="0"/>
              <a:ea typeface="Tahoma" pitchFamily="34" charset="0"/>
              <a:cs typeface="Tahoma" pitchFamily="34" charset="0"/>
            </a:endParaRPr>
          </a:p>
        </p:txBody>
      </p:sp>
      <p:graphicFrame>
        <p:nvGraphicFramePr>
          <p:cNvPr id="14" name="Graf 4"/>
          <p:cNvGraphicFramePr/>
          <p:nvPr/>
        </p:nvGraphicFramePr>
        <p:xfrm>
          <a:off x="5868144" y="1484784"/>
          <a:ext cx="3117521" cy="2304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f 5"/>
          <p:cNvGraphicFramePr/>
          <p:nvPr/>
        </p:nvGraphicFramePr>
        <p:xfrm>
          <a:off x="5846967" y="4149080"/>
          <a:ext cx="3106395" cy="2304256"/>
        </p:xfrm>
        <a:graphic>
          <a:graphicData uri="http://schemas.openxmlformats.org/drawingml/2006/chart">
            <c:chart xmlns:c="http://schemas.openxmlformats.org/drawingml/2006/chart" xmlns:r="http://schemas.openxmlformats.org/officeDocument/2006/relationships" r:id="rId4"/>
          </a:graphicData>
        </a:graphic>
      </p:graphicFrame>
      <p:sp>
        <p:nvSpPr>
          <p:cNvPr id="8" name="ZoneTexte 7"/>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t>
            </a:r>
            <a:r>
              <a:rPr lang="fr-FR" sz="1600" dirty="0" smtClean="0">
                <a:solidFill>
                  <a:srgbClr val="FF0000"/>
                </a:solidFill>
                <a:latin typeface="Consolas" pitchFamily="49" charset="0"/>
                <a:cs typeface="Consolas" pitchFamily="49" charset="0"/>
              </a:rPr>
              <a:t>Applications</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46</a:t>
            </a:fld>
            <a:endParaRPr lang="en-US"/>
          </a:p>
        </p:txBody>
      </p:sp>
      <p:sp>
        <p:nvSpPr>
          <p:cNvPr id="5" name="Titre 1"/>
          <p:cNvSpPr txBox="1">
            <a:spLocks/>
          </p:cNvSpPr>
          <p:nvPr/>
        </p:nvSpPr>
        <p:spPr bwMode="auto">
          <a:xfrm>
            <a:off x="442913" y="15875"/>
            <a:ext cx="8449567"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Evaluation - Benchmarking</a:t>
            </a:r>
          </a:p>
        </p:txBody>
      </p:sp>
      <p:sp>
        <p:nvSpPr>
          <p:cNvPr id="6" name="Rectangle 5"/>
          <p:cNvSpPr/>
          <p:nvPr/>
        </p:nvSpPr>
        <p:spPr>
          <a:xfrm>
            <a:off x="-216024" y="937464"/>
            <a:ext cx="9360024" cy="1938992"/>
          </a:xfrm>
          <a:prstGeom prst="rect">
            <a:avLst/>
          </a:prstGeom>
        </p:spPr>
        <p:txBody>
          <a:bodyPr wrap="square">
            <a:spAutoFit/>
          </a:bodyPr>
          <a:lstStyle/>
          <a:p>
            <a:pPr lvl="1">
              <a:spcBef>
                <a:spcPts val="1800"/>
              </a:spcBef>
            </a:pPr>
            <a:r>
              <a:rPr lang="de-DE" sz="2400" dirty="0" err="1" smtClean="0">
                <a:solidFill>
                  <a:srgbClr val="C00000"/>
                </a:solidFill>
                <a:latin typeface="Tahoma" pitchFamily="34" charset="0"/>
                <a:ea typeface="Tahoma" pitchFamily="34" charset="0"/>
                <a:cs typeface="Tahoma" pitchFamily="34" charset="0"/>
              </a:rPr>
              <a:t>Warning</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Comparison</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with</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classical</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metrics</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may</a:t>
            </a:r>
            <a:r>
              <a:rPr lang="de-DE" sz="2400" dirty="0" smtClean="0">
                <a:solidFill>
                  <a:srgbClr val="C00000"/>
                </a:solidFill>
                <a:latin typeface="Tahoma" pitchFamily="34" charset="0"/>
                <a:ea typeface="Tahoma" pitchFamily="34" charset="0"/>
                <a:cs typeface="Tahoma" pitchFamily="34" charset="0"/>
              </a:rPr>
              <a:t> not </a:t>
            </a:r>
            <a:r>
              <a:rPr lang="de-DE" sz="2400" dirty="0" err="1" smtClean="0">
                <a:solidFill>
                  <a:srgbClr val="C00000"/>
                </a:solidFill>
                <a:latin typeface="Tahoma" pitchFamily="34" charset="0"/>
                <a:ea typeface="Tahoma" pitchFamily="34" charset="0"/>
                <a:cs typeface="Tahoma" pitchFamily="34" charset="0"/>
              </a:rPr>
              <a:t>be</a:t>
            </a:r>
            <a:r>
              <a:rPr lang="de-DE" sz="2400" dirty="0" smtClean="0">
                <a:solidFill>
                  <a:srgbClr val="C00000"/>
                </a:solidFill>
                <a:latin typeface="Tahoma" pitchFamily="34" charset="0"/>
                <a:ea typeface="Tahoma" pitchFamily="34" charset="0"/>
                <a:cs typeface="Tahoma" pitchFamily="34" charset="0"/>
              </a:rPr>
              <a:t> relevant</a:t>
            </a:r>
          </a:p>
          <a:p>
            <a:pPr lvl="1">
              <a:spcBef>
                <a:spcPts val="600"/>
              </a:spcBef>
            </a:pPr>
            <a:r>
              <a:rPr lang="de-DE" sz="2400" dirty="0" smtClean="0">
                <a:latin typeface="Tahoma" pitchFamily="34" charset="0"/>
                <a:ea typeface="Tahoma" pitchFamily="34" charset="0"/>
                <a:cs typeface="Tahoma" pitchFamily="34" charset="0"/>
                <a:sym typeface="Wingdings" pitchFamily="2" charset="2"/>
              </a:rPr>
              <a:t> Need </a:t>
            </a:r>
            <a:r>
              <a:rPr lang="de-DE" sz="2400" dirty="0" err="1" smtClean="0">
                <a:latin typeface="Tahoma" pitchFamily="34" charset="0"/>
                <a:ea typeface="Tahoma" pitchFamily="34" charset="0"/>
                <a:cs typeface="Tahoma" pitchFamily="34" charset="0"/>
                <a:sym typeface="Wingdings" pitchFamily="2" charset="2"/>
              </a:rPr>
              <a:t>of</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new</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benchmarks</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and</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public</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quality</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metrics</a:t>
            </a:r>
            <a:r>
              <a:rPr lang="de-DE" sz="2400" dirty="0" smtClean="0">
                <a:solidFill>
                  <a:srgbClr val="C00000"/>
                </a:solidFill>
                <a:latin typeface="Tahoma" pitchFamily="34" charset="0"/>
                <a:ea typeface="Tahoma" pitchFamily="34" charset="0"/>
                <a:cs typeface="Tahoma" pitchFamily="34" charset="0"/>
              </a:rPr>
              <a:t/>
            </a:r>
            <a:br>
              <a:rPr lang="de-DE" sz="2400" dirty="0" smtClean="0">
                <a:solidFill>
                  <a:srgbClr val="C00000"/>
                </a:solidFill>
                <a:latin typeface="Tahoma" pitchFamily="34" charset="0"/>
                <a:ea typeface="Tahoma" pitchFamily="34" charset="0"/>
                <a:cs typeface="Tahoma" pitchFamily="34" charset="0"/>
              </a:rPr>
            </a:br>
            <a:endParaRPr lang="de-DE" sz="2400" dirty="0" smtClean="0">
              <a:latin typeface="Tahoma" pitchFamily="34" charset="0"/>
              <a:ea typeface="Tahoma" pitchFamily="34" charset="0"/>
              <a:cs typeface="Tahoma" pitchFamily="34" charset="0"/>
            </a:endParaRPr>
          </a:p>
          <a:p>
            <a:pPr lvl="1">
              <a:spcBef>
                <a:spcPts val="1800"/>
              </a:spcBef>
            </a:pPr>
            <a:r>
              <a:rPr lang="de-DE" sz="2800" dirty="0" smtClean="0">
                <a:latin typeface="Tahoma" pitchFamily="34" charset="0"/>
                <a:ea typeface="Tahoma" pitchFamily="34" charset="0"/>
                <a:cs typeface="Tahoma" pitchFamily="34" charset="0"/>
              </a:rPr>
              <a:t> </a:t>
            </a:r>
          </a:p>
        </p:txBody>
      </p:sp>
      <p:graphicFrame>
        <p:nvGraphicFramePr>
          <p:cNvPr id="10" name="Graphique 9"/>
          <p:cNvGraphicFramePr/>
          <p:nvPr/>
        </p:nvGraphicFramePr>
        <p:xfrm>
          <a:off x="0" y="3285080"/>
          <a:ext cx="4537008" cy="3024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p:cNvGraphicFramePr/>
          <p:nvPr/>
        </p:nvGraphicFramePr>
        <p:xfrm>
          <a:off x="4607496" y="3285080"/>
          <a:ext cx="4536504" cy="30239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p:cNvSpPr/>
          <p:nvPr/>
        </p:nvSpPr>
        <p:spPr>
          <a:xfrm>
            <a:off x="1187624" y="2063750"/>
            <a:ext cx="8118648" cy="1077218"/>
          </a:xfrm>
          <a:prstGeom prst="rect">
            <a:avLst/>
          </a:prstGeom>
        </p:spPr>
        <p:txBody>
          <a:bodyPr wrap="square">
            <a:spAutoFit/>
          </a:bodyPr>
          <a:lstStyle/>
          <a:p>
            <a:pPr lvl="1">
              <a:spcBef>
                <a:spcPts val="600"/>
              </a:spcBef>
              <a:buFont typeface="Wingdings" pitchFamily="2" charset="2"/>
              <a:buChar char="§"/>
            </a:pPr>
            <a:r>
              <a:rPr lang="fr-FR" dirty="0" err="1" smtClean="0">
                <a:solidFill>
                  <a:srgbClr val="0000FF"/>
                </a:solidFill>
              </a:rPr>
              <a:t>Wavemesh</a:t>
            </a:r>
            <a:r>
              <a:rPr lang="fr-FR" dirty="0" smtClean="0">
                <a:solidFill>
                  <a:srgbClr val="0000FF"/>
                </a:solidFill>
              </a:rPr>
              <a:t> </a:t>
            </a:r>
            <a:r>
              <a:rPr lang="fr-FR" dirty="0" smtClean="0">
                <a:solidFill>
                  <a:schemeClr val="tx1">
                    <a:lumMod val="60000"/>
                    <a:lumOff val="40000"/>
                  </a:schemeClr>
                </a:solidFill>
              </a:rPr>
              <a:t>[Valette and Prost, TVCG 2004]</a:t>
            </a:r>
          </a:p>
          <a:p>
            <a:pPr lvl="1">
              <a:spcBef>
                <a:spcPts val="600"/>
              </a:spcBef>
              <a:buFont typeface="Wingdings" pitchFamily="2" charset="2"/>
              <a:buChar char="§"/>
            </a:pPr>
            <a:r>
              <a:rPr lang="fr-FR" dirty="0" smtClean="0"/>
              <a:t> </a:t>
            </a:r>
            <a:r>
              <a:rPr lang="fr-FR" dirty="0" err="1" smtClean="0"/>
              <a:t>Octree</a:t>
            </a:r>
            <a:r>
              <a:rPr lang="fr-FR" dirty="0" smtClean="0"/>
              <a:t> </a:t>
            </a:r>
            <a:r>
              <a:rPr lang="fr-FR" dirty="0" smtClean="0">
                <a:solidFill>
                  <a:schemeClr val="tx1">
                    <a:lumMod val="60000"/>
                    <a:lumOff val="40000"/>
                  </a:schemeClr>
                </a:solidFill>
              </a:rPr>
              <a:t>[Peng and </a:t>
            </a:r>
            <a:r>
              <a:rPr lang="fr-FR" dirty="0" err="1" smtClean="0">
                <a:solidFill>
                  <a:schemeClr val="tx1">
                    <a:lumMod val="60000"/>
                    <a:lumOff val="40000"/>
                  </a:schemeClr>
                </a:solidFill>
              </a:rPr>
              <a:t>Kuo</a:t>
            </a:r>
            <a:r>
              <a:rPr lang="fr-FR" dirty="0" smtClean="0">
                <a:solidFill>
                  <a:schemeClr val="tx1">
                    <a:lumMod val="60000"/>
                    <a:lumOff val="40000"/>
                  </a:schemeClr>
                </a:solidFill>
              </a:rPr>
              <a:t>, </a:t>
            </a:r>
            <a:r>
              <a:rPr lang="fr-FR" dirty="0" err="1" smtClean="0">
                <a:solidFill>
                  <a:schemeClr val="tx1">
                    <a:lumMod val="60000"/>
                    <a:lumOff val="40000"/>
                  </a:schemeClr>
                </a:solidFill>
              </a:rPr>
              <a:t>Siggraph</a:t>
            </a:r>
            <a:r>
              <a:rPr lang="fr-FR" dirty="0" smtClean="0">
                <a:solidFill>
                  <a:schemeClr val="tx1">
                    <a:lumMod val="60000"/>
                    <a:lumOff val="40000"/>
                  </a:schemeClr>
                </a:solidFill>
              </a:rPr>
              <a:t> 2005]</a:t>
            </a:r>
          </a:p>
          <a:p>
            <a:pPr lvl="1">
              <a:spcBef>
                <a:spcPts val="600"/>
              </a:spcBef>
              <a:buFont typeface="Wingdings" pitchFamily="2" charset="2"/>
              <a:buChar char="§"/>
            </a:pPr>
            <a:r>
              <a:rPr lang="fr-FR" dirty="0" smtClean="0">
                <a:solidFill>
                  <a:srgbClr val="FF0000"/>
                </a:solidFill>
              </a:rPr>
              <a:t> </a:t>
            </a:r>
            <a:r>
              <a:rPr lang="fr-FR" dirty="0" err="1" smtClean="0">
                <a:solidFill>
                  <a:srgbClr val="FF0000"/>
                </a:solidFill>
              </a:rPr>
              <a:t>Iterative</a:t>
            </a:r>
            <a:r>
              <a:rPr lang="fr-FR" dirty="0" smtClean="0">
                <a:solidFill>
                  <a:srgbClr val="FF0000"/>
                </a:solidFill>
              </a:rPr>
              <a:t> </a:t>
            </a:r>
            <a:r>
              <a:rPr lang="fr-FR" dirty="0" err="1" smtClean="0">
                <a:solidFill>
                  <a:srgbClr val="FF0000"/>
                </a:solidFill>
              </a:rPr>
              <a:t>Parametric</a:t>
            </a:r>
            <a:r>
              <a:rPr lang="fr-FR" dirty="0" smtClean="0">
                <a:solidFill>
                  <a:srgbClr val="FF0000"/>
                </a:solidFill>
              </a:rPr>
              <a:t> </a:t>
            </a:r>
            <a:r>
              <a:rPr lang="fr-FR" dirty="0" err="1" smtClean="0">
                <a:solidFill>
                  <a:srgbClr val="FF0000"/>
                </a:solidFill>
              </a:rPr>
              <a:t>Refinement</a:t>
            </a:r>
            <a:r>
              <a:rPr lang="fr-FR" dirty="0" smtClean="0">
                <a:solidFill>
                  <a:srgbClr val="FF0000"/>
                </a:solidFill>
              </a:rPr>
              <a:t> </a:t>
            </a:r>
            <a:r>
              <a:rPr lang="fr-FR" dirty="0" smtClean="0">
                <a:solidFill>
                  <a:schemeClr val="tx1">
                    <a:lumMod val="60000"/>
                    <a:lumOff val="40000"/>
                  </a:schemeClr>
                </a:solidFill>
              </a:rPr>
              <a:t>[Valette et al., SGP 2009]</a:t>
            </a:r>
          </a:p>
        </p:txBody>
      </p:sp>
      <p:sp>
        <p:nvSpPr>
          <p:cNvPr id="13" name="Rectangle 12"/>
          <p:cNvSpPr/>
          <p:nvPr/>
        </p:nvSpPr>
        <p:spPr>
          <a:xfrm rot="16200000">
            <a:off x="-508579" y="4411703"/>
            <a:ext cx="1697901" cy="369332"/>
          </a:xfrm>
          <a:prstGeom prst="rect">
            <a:avLst/>
          </a:prstGeom>
          <a:solidFill>
            <a:schemeClr val="bg1"/>
          </a:solidFill>
          <a:ln w="28575">
            <a:solidFill>
              <a:srgbClr val="C00000"/>
            </a:solidFill>
          </a:ln>
        </p:spPr>
        <p:txBody>
          <a:bodyPr wrap="none">
            <a:spAutoFit/>
          </a:bodyPr>
          <a:lstStyle/>
          <a:p>
            <a:r>
              <a:rPr lang="fr-FR" dirty="0" smtClean="0"/>
              <a:t>RMS </a:t>
            </a:r>
            <a:r>
              <a:rPr lang="fr-FR" dirty="0" err="1" smtClean="0"/>
              <a:t>distortion</a:t>
            </a:r>
            <a:endParaRPr lang="fr-FR" dirty="0"/>
          </a:p>
        </p:txBody>
      </p:sp>
      <p:sp>
        <p:nvSpPr>
          <p:cNvPr id="14" name="Rectangle 13"/>
          <p:cNvSpPr/>
          <p:nvPr/>
        </p:nvSpPr>
        <p:spPr>
          <a:xfrm rot="16200000">
            <a:off x="3838597" y="4469704"/>
            <a:ext cx="2018501" cy="369332"/>
          </a:xfrm>
          <a:prstGeom prst="rect">
            <a:avLst/>
          </a:prstGeom>
          <a:solidFill>
            <a:schemeClr val="bg1"/>
          </a:solidFill>
          <a:ln w="28575">
            <a:solidFill>
              <a:srgbClr val="C00000"/>
            </a:solidFill>
          </a:ln>
        </p:spPr>
        <p:txBody>
          <a:bodyPr wrap="none">
            <a:spAutoFit/>
          </a:bodyPr>
          <a:lstStyle/>
          <a:p>
            <a:r>
              <a:rPr lang="fr-FR" dirty="0" smtClean="0"/>
              <a:t>MSDM2 </a:t>
            </a:r>
            <a:r>
              <a:rPr lang="fr-FR" dirty="0" err="1" smtClean="0"/>
              <a:t>distortion</a:t>
            </a:r>
            <a:endParaRPr lang="fr-FR" dirty="0"/>
          </a:p>
        </p:txBody>
      </p:sp>
      <p:pic>
        <p:nvPicPr>
          <p:cNvPr id="16" name="Image 15" descr="rate-IPR6.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6259" y="850291"/>
            <a:ext cx="2922537" cy="2575143"/>
          </a:xfrm>
          <a:prstGeom prst="rect">
            <a:avLst/>
          </a:prstGeom>
          <a:ln w="28575">
            <a:solidFill>
              <a:srgbClr val="FF0000"/>
            </a:solidFill>
          </a:ln>
        </p:spPr>
      </p:pic>
      <p:pic>
        <p:nvPicPr>
          <p:cNvPr id="17" name="Image 16" descr="rate-Peng8.png"/>
          <p:cNvPicPr>
            <a:picLocks noChangeAspect="1"/>
          </p:cNvPicPr>
          <p:nvPr/>
        </p:nvPicPr>
        <p:blipFill>
          <a:blip r:embed="rId6" cstate="email">
            <a:extLst>
              <a:ext uri="{28A0092B-C50C-407E-A947-70E740481C1C}">
                <a14:useLocalDpi xmlns:a14="http://schemas.microsoft.com/office/drawing/2010/main"/>
              </a:ext>
            </a:extLst>
          </a:blip>
          <a:srcRect b="-11"/>
          <a:stretch>
            <a:fillRect/>
          </a:stretch>
        </p:blipFill>
        <p:spPr>
          <a:xfrm>
            <a:off x="6099244" y="850291"/>
            <a:ext cx="3008494" cy="2578709"/>
          </a:xfrm>
          <a:prstGeom prst="rect">
            <a:avLst/>
          </a:prstGeom>
          <a:ln w="28575">
            <a:solidFill>
              <a:schemeClr val="tx1"/>
            </a:solidFill>
          </a:ln>
        </p:spPr>
      </p:pic>
      <p:pic>
        <p:nvPicPr>
          <p:cNvPr id="18" name="Image 17" descr="rate-wav6.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031366" y="864243"/>
            <a:ext cx="3008493" cy="2492752"/>
          </a:xfrm>
          <a:prstGeom prst="rect">
            <a:avLst/>
          </a:prstGeom>
          <a:ln w="28575">
            <a:solidFill>
              <a:srgbClr val="0000FF"/>
            </a:solidFill>
          </a:ln>
        </p:spPr>
      </p:pic>
      <p:sp>
        <p:nvSpPr>
          <p:cNvPr id="15" name="ZoneTexte 1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t>
            </a:r>
            <a:r>
              <a:rPr lang="fr-FR" sz="1600" dirty="0" smtClean="0">
                <a:solidFill>
                  <a:srgbClr val="FF0000"/>
                </a:solidFill>
                <a:latin typeface="Consolas" pitchFamily="49" charset="0"/>
                <a:cs typeface="Consolas" pitchFamily="49" charset="0"/>
              </a:rPr>
              <a:t>Applications</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47</a:t>
            </a:fld>
            <a:endParaRPr lang="en-US"/>
          </a:p>
        </p:txBody>
      </p:sp>
      <p:sp>
        <p:nvSpPr>
          <p:cNvPr id="5" name="Titre 1"/>
          <p:cNvSpPr txBox="1">
            <a:spLocks/>
          </p:cNvSpPr>
          <p:nvPr/>
        </p:nvSpPr>
        <p:spPr bwMode="auto">
          <a:xfrm>
            <a:off x="442913" y="15875"/>
            <a:ext cx="8449567"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Evaluation - Benchmarking</a:t>
            </a:r>
          </a:p>
        </p:txBody>
      </p:sp>
      <p:sp>
        <p:nvSpPr>
          <p:cNvPr id="6" name="Rectangle 5"/>
          <p:cNvSpPr/>
          <p:nvPr/>
        </p:nvSpPr>
        <p:spPr>
          <a:xfrm>
            <a:off x="-216024" y="937464"/>
            <a:ext cx="9360024" cy="1938992"/>
          </a:xfrm>
          <a:prstGeom prst="rect">
            <a:avLst/>
          </a:prstGeom>
        </p:spPr>
        <p:txBody>
          <a:bodyPr wrap="square">
            <a:spAutoFit/>
          </a:bodyPr>
          <a:lstStyle/>
          <a:p>
            <a:pPr lvl="1">
              <a:spcBef>
                <a:spcPts val="1800"/>
              </a:spcBef>
            </a:pPr>
            <a:r>
              <a:rPr lang="de-DE" sz="2400" dirty="0" err="1" smtClean="0">
                <a:solidFill>
                  <a:srgbClr val="C00000"/>
                </a:solidFill>
                <a:latin typeface="Tahoma" pitchFamily="34" charset="0"/>
                <a:ea typeface="Tahoma" pitchFamily="34" charset="0"/>
                <a:cs typeface="Tahoma" pitchFamily="34" charset="0"/>
              </a:rPr>
              <a:t>Warning</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Comparison</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with</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classical</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metrics</a:t>
            </a:r>
            <a:r>
              <a:rPr lang="de-DE" sz="2400" dirty="0" smtClean="0">
                <a:solidFill>
                  <a:srgbClr val="C00000"/>
                </a:solidFill>
                <a:latin typeface="Tahoma" pitchFamily="34" charset="0"/>
                <a:ea typeface="Tahoma" pitchFamily="34" charset="0"/>
                <a:cs typeface="Tahoma" pitchFamily="34" charset="0"/>
              </a:rPr>
              <a:t> </a:t>
            </a:r>
            <a:r>
              <a:rPr lang="de-DE" sz="2400" dirty="0" err="1" smtClean="0">
                <a:solidFill>
                  <a:srgbClr val="C00000"/>
                </a:solidFill>
                <a:latin typeface="Tahoma" pitchFamily="34" charset="0"/>
                <a:ea typeface="Tahoma" pitchFamily="34" charset="0"/>
                <a:cs typeface="Tahoma" pitchFamily="34" charset="0"/>
              </a:rPr>
              <a:t>may</a:t>
            </a:r>
            <a:r>
              <a:rPr lang="de-DE" sz="2400" dirty="0" smtClean="0">
                <a:solidFill>
                  <a:srgbClr val="C00000"/>
                </a:solidFill>
                <a:latin typeface="Tahoma" pitchFamily="34" charset="0"/>
                <a:ea typeface="Tahoma" pitchFamily="34" charset="0"/>
                <a:cs typeface="Tahoma" pitchFamily="34" charset="0"/>
              </a:rPr>
              <a:t> not </a:t>
            </a:r>
            <a:r>
              <a:rPr lang="de-DE" sz="2400" dirty="0" err="1" smtClean="0">
                <a:solidFill>
                  <a:srgbClr val="C00000"/>
                </a:solidFill>
                <a:latin typeface="Tahoma" pitchFamily="34" charset="0"/>
                <a:ea typeface="Tahoma" pitchFamily="34" charset="0"/>
                <a:cs typeface="Tahoma" pitchFamily="34" charset="0"/>
              </a:rPr>
              <a:t>be</a:t>
            </a:r>
            <a:r>
              <a:rPr lang="de-DE" sz="2400" dirty="0" smtClean="0">
                <a:solidFill>
                  <a:srgbClr val="C00000"/>
                </a:solidFill>
                <a:latin typeface="Tahoma" pitchFamily="34" charset="0"/>
                <a:ea typeface="Tahoma" pitchFamily="34" charset="0"/>
                <a:cs typeface="Tahoma" pitchFamily="34" charset="0"/>
              </a:rPr>
              <a:t> relevant</a:t>
            </a:r>
          </a:p>
          <a:p>
            <a:pPr lvl="1">
              <a:spcBef>
                <a:spcPts val="600"/>
              </a:spcBef>
            </a:pPr>
            <a:r>
              <a:rPr lang="de-DE" sz="2400" dirty="0" smtClean="0">
                <a:latin typeface="Tahoma" pitchFamily="34" charset="0"/>
                <a:ea typeface="Tahoma" pitchFamily="34" charset="0"/>
                <a:cs typeface="Tahoma" pitchFamily="34" charset="0"/>
                <a:sym typeface="Wingdings" pitchFamily="2" charset="2"/>
              </a:rPr>
              <a:t> Need </a:t>
            </a:r>
            <a:r>
              <a:rPr lang="de-DE" sz="2400" dirty="0" err="1" smtClean="0">
                <a:latin typeface="Tahoma" pitchFamily="34" charset="0"/>
                <a:ea typeface="Tahoma" pitchFamily="34" charset="0"/>
                <a:cs typeface="Tahoma" pitchFamily="34" charset="0"/>
                <a:sym typeface="Wingdings" pitchFamily="2" charset="2"/>
              </a:rPr>
              <a:t>of</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new</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benchmarks</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and</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public</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quality</a:t>
            </a:r>
            <a:r>
              <a:rPr lang="de-DE" sz="2400" dirty="0" smtClean="0">
                <a:latin typeface="Tahoma" pitchFamily="34" charset="0"/>
                <a:ea typeface="Tahoma" pitchFamily="34" charset="0"/>
                <a:cs typeface="Tahoma" pitchFamily="34" charset="0"/>
                <a:sym typeface="Wingdings" pitchFamily="2" charset="2"/>
              </a:rPr>
              <a:t> </a:t>
            </a:r>
            <a:r>
              <a:rPr lang="de-DE" sz="2400" dirty="0" err="1" smtClean="0">
                <a:latin typeface="Tahoma" pitchFamily="34" charset="0"/>
                <a:ea typeface="Tahoma" pitchFamily="34" charset="0"/>
                <a:cs typeface="Tahoma" pitchFamily="34" charset="0"/>
                <a:sym typeface="Wingdings" pitchFamily="2" charset="2"/>
              </a:rPr>
              <a:t>metrics</a:t>
            </a:r>
            <a:r>
              <a:rPr lang="de-DE" sz="2400" dirty="0" smtClean="0">
                <a:solidFill>
                  <a:srgbClr val="C00000"/>
                </a:solidFill>
                <a:latin typeface="Tahoma" pitchFamily="34" charset="0"/>
                <a:ea typeface="Tahoma" pitchFamily="34" charset="0"/>
                <a:cs typeface="Tahoma" pitchFamily="34" charset="0"/>
              </a:rPr>
              <a:t/>
            </a:r>
            <a:br>
              <a:rPr lang="de-DE" sz="2400" dirty="0" smtClean="0">
                <a:solidFill>
                  <a:srgbClr val="C00000"/>
                </a:solidFill>
                <a:latin typeface="Tahoma" pitchFamily="34" charset="0"/>
                <a:ea typeface="Tahoma" pitchFamily="34" charset="0"/>
                <a:cs typeface="Tahoma" pitchFamily="34" charset="0"/>
              </a:rPr>
            </a:br>
            <a:endParaRPr lang="de-DE" sz="2400" dirty="0" smtClean="0">
              <a:latin typeface="Tahoma" pitchFamily="34" charset="0"/>
              <a:ea typeface="Tahoma" pitchFamily="34" charset="0"/>
              <a:cs typeface="Tahoma" pitchFamily="34" charset="0"/>
            </a:endParaRPr>
          </a:p>
          <a:p>
            <a:pPr lvl="1">
              <a:spcBef>
                <a:spcPts val="1800"/>
              </a:spcBef>
            </a:pPr>
            <a:r>
              <a:rPr lang="de-DE" sz="2800" dirty="0" smtClean="0">
                <a:latin typeface="Tahoma" pitchFamily="34" charset="0"/>
                <a:ea typeface="Tahoma" pitchFamily="34" charset="0"/>
                <a:cs typeface="Tahoma" pitchFamily="34" charset="0"/>
              </a:rPr>
              <a:t> </a:t>
            </a:r>
          </a:p>
        </p:txBody>
      </p:sp>
      <p:graphicFrame>
        <p:nvGraphicFramePr>
          <p:cNvPr id="15" name="Graf 4"/>
          <p:cNvGraphicFramePr/>
          <p:nvPr/>
        </p:nvGraphicFramePr>
        <p:xfrm>
          <a:off x="0" y="2852936"/>
          <a:ext cx="4392488" cy="2370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f 5"/>
          <p:cNvGraphicFramePr/>
          <p:nvPr/>
        </p:nvGraphicFramePr>
        <p:xfrm>
          <a:off x="4608512" y="2852936"/>
          <a:ext cx="4248472" cy="2376264"/>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p:cNvSpPr/>
          <p:nvPr/>
        </p:nvSpPr>
        <p:spPr>
          <a:xfrm>
            <a:off x="1259632" y="2204864"/>
            <a:ext cx="8118648" cy="369332"/>
          </a:xfrm>
          <a:prstGeom prst="rect">
            <a:avLst/>
          </a:prstGeom>
        </p:spPr>
        <p:txBody>
          <a:bodyPr wrap="square">
            <a:spAutoFit/>
          </a:bodyPr>
          <a:lstStyle/>
          <a:p>
            <a:pPr lvl="1">
              <a:spcBef>
                <a:spcPts val="600"/>
              </a:spcBef>
            </a:pPr>
            <a:r>
              <a:rPr lang="fr-FR" dirty="0" err="1" smtClean="0"/>
              <a:t>Different</a:t>
            </a:r>
            <a:r>
              <a:rPr lang="fr-FR" dirty="0" smtClean="0"/>
              <a:t> </a:t>
            </a:r>
            <a:r>
              <a:rPr lang="fr-FR" dirty="0" err="1" smtClean="0"/>
              <a:t>dynamic</a:t>
            </a:r>
            <a:r>
              <a:rPr lang="fr-FR" dirty="0" smtClean="0"/>
              <a:t> mesh compression </a:t>
            </a:r>
            <a:r>
              <a:rPr lang="fr-FR" dirty="0" err="1" smtClean="0"/>
              <a:t>algorithms</a:t>
            </a:r>
            <a:endParaRPr lang="fr-FR" dirty="0" smtClean="0"/>
          </a:p>
        </p:txBody>
      </p:sp>
      <p:sp>
        <p:nvSpPr>
          <p:cNvPr id="8" name="ZoneTexte 7"/>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t>
            </a:r>
            <a:r>
              <a:rPr lang="fr-FR" sz="1600" dirty="0" smtClean="0">
                <a:solidFill>
                  <a:srgbClr val="FF0000"/>
                </a:solidFill>
                <a:latin typeface="Consolas" pitchFamily="49" charset="0"/>
                <a:cs typeface="Consolas" pitchFamily="49" charset="0"/>
              </a:rPr>
              <a:t>Applications</a:t>
            </a:r>
            <a:endParaRPr lang="fr-FR" sz="1600" dirty="0">
              <a:solidFill>
                <a:srgbClr val="FF0000"/>
              </a:solidFill>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48</a:t>
            </a:fld>
            <a:endParaRPr lang="en-US"/>
          </a:p>
        </p:txBody>
      </p:sp>
      <p:sp>
        <p:nvSpPr>
          <p:cNvPr id="6" name="Titre 1"/>
          <p:cNvSpPr txBox="1">
            <a:spLocks/>
          </p:cNvSpPr>
          <p:nvPr/>
        </p:nvSpPr>
        <p:spPr bwMode="auto">
          <a:xfrm>
            <a:off x="442913" y="15875"/>
            <a:ext cx="8449567"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Take</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home</a:t>
            </a:r>
          </a:p>
        </p:txBody>
      </p:sp>
      <p:sp>
        <p:nvSpPr>
          <p:cNvPr id="7" name="Zástupný symbol pro obsah 2"/>
          <p:cNvSpPr>
            <a:spLocks noGrp="1"/>
          </p:cNvSpPr>
          <p:nvPr>
            <p:ph idx="1"/>
          </p:nvPr>
        </p:nvSpPr>
        <p:spPr>
          <a:xfrm>
            <a:off x="158211" y="980729"/>
            <a:ext cx="8785225" cy="5545038"/>
          </a:xfrm>
        </p:spPr>
        <p:txBody>
          <a:bodyPr/>
          <a:lstStyle/>
          <a:p>
            <a:pPr>
              <a:buFont typeface="Wingdings" pitchFamily="2" charset="2"/>
              <a:buChar char="§"/>
            </a:pPr>
            <a:r>
              <a:rPr lang="cs-CZ" b="0" dirty="0" smtClean="0">
                <a:solidFill>
                  <a:schemeClr val="tx1"/>
                </a:solidFill>
              </a:rPr>
              <a:t>When proposing an algorithm that changes mesh geometry</a:t>
            </a:r>
          </a:p>
          <a:p>
            <a:pPr lvl="1">
              <a:buClrTx/>
              <a:buFont typeface="Wingdings" pitchFamily="2" charset="2"/>
              <a:buChar char="§"/>
            </a:pPr>
            <a:r>
              <a:rPr lang="cs-CZ" b="0" dirty="0" smtClean="0">
                <a:solidFill>
                  <a:schemeClr val="tx1"/>
                </a:solidFill>
              </a:rPr>
              <a:t>Is it desirable to reduce the </a:t>
            </a:r>
            <a:r>
              <a:rPr lang="cs-CZ" b="0" dirty="0" smtClean="0">
                <a:solidFill>
                  <a:srgbClr val="C00000"/>
                </a:solidFill>
              </a:rPr>
              <a:t>visibility/perceptibility</a:t>
            </a:r>
            <a:r>
              <a:rPr lang="cs-CZ" b="0" dirty="0" smtClean="0">
                <a:solidFill>
                  <a:schemeClr val="tx1"/>
                </a:solidFill>
              </a:rPr>
              <a:t> of the change?</a:t>
            </a:r>
          </a:p>
          <a:p>
            <a:pPr>
              <a:spcBef>
                <a:spcPts val="1200"/>
              </a:spcBef>
              <a:buFont typeface="Wingdings" pitchFamily="2" charset="2"/>
              <a:buChar char="§"/>
            </a:pPr>
            <a:r>
              <a:rPr lang="cs-CZ" b="0" dirty="0" smtClean="0">
                <a:solidFill>
                  <a:schemeClr val="tx1"/>
                </a:solidFill>
              </a:rPr>
              <a:t>In that case</a:t>
            </a:r>
          </a:p>
          <a:p>
            <a:pPr lvl="1">
              <a:buClrTx/>
              <a:buFont typeface="Wingdings" pitchFamily="2" charset="2"/>
              <a:buChar char="§"/>
            </a:pPr>
            <a:r>
              <a:rPr lang="cs-CZ" b="0" dirty="0" smtClean="0">
                <a:solidFill>
                  <a:schemeClr val="tx1"/>
                </a:solidFill>
              </a:rPr>
              <a:t>Do not use MSE, Hausdorff, KG-error etc., </a:t>
            </a:r>
            <a:r>
              <a:rPr lang="cs-CZ" b="0" dirty="0" smtClean="0">
                <a:solidFill>
                  <a:srgbClr val="C00000"/>
                </a:solidFill>
              </a:rPr>
              <a:t>they do not correlate </a:t>
            </a:r>
            <a:r>
              <a:rPr lang="cs-CZ" b="0" dirty="0" smtClean="0">
                <a:solidFill>
                  <a:schemeClr val="tx1"/>
                </a:solidFill>
              </a:rPr>
              <a:t>with human perception</a:t>
            </a:r>
          </a:p>
          <a:p>
            <a:pPr lvl="1">
              <a:buClrTx/>
              <a:buFont typeface="Wingdings" pitchFamily="2" charset="2"/>
              <a:buChar char="§"/>
            </a:pPr>
            <a:r>
              <a:rPr lang="cs-CZ" b="0" dirty="0" smtClean="0">
                <a:solidFill>
                  <a:schemeClr val="tx1"/>
                </a:solidFill>
              </a:rPr>
              <a:t>See if you can </a:t>
            </a:r>
            <a:r>
              <a:rPr lang="cs-CZ" b="0" dirty="0" smtClean="0">
                <a:solidFill>
                  <a:srgbClr val="C00000"/>
                </a:solidFill>
              </a:rPr>
              <a:t>use a better metric </a:t>
            </a:r>
            <a:r>
              <a:rPr lang="cs-CZ" b="0" dirty="0" smtClean="0">
                <a:solidFill>
                  <a:schemeClr val="tx1"/>
                </a:solidFill>
              </a:rPr>
              <a:t>(MSDM2, </a:t>
            </a:r>
            <a:r>
              <a:rPr lang="fr-FR" b="0" dirty="0" smtClean="0">
                <a:solidFill>
                  <a:schemeClr val="tx1"/>
                </a:solidFill>
              </a:rPr>
              <a:t>FMPD, </a:t>
            </a:r>
            <a:r>
              <a:rPr lang="cs-CZ" b="0" dirty="0" smtClean="0">
                <a:solidFill>
                  <a:schemeClr val="tx1"/>
                </a:solidFill>
              </a:rPr>
              <a:t>STED)</a:t>
            </a:r>
            <a:r>
              <a:rPr lang="fr-FR" b="0" dirty="0" smtClean="0">
                <a:solidFill>
                  <a:schemeClr val="tx1"/>
                </a:solidFill>
              </a:rPr>
              <a:t>, </a:t>
            </a:r>
            <a:r>
              <a:rPr lang="fr-FR" b="0" dirty="0" err="1" smtClean="0">
                <a:solidFill>
                  <a:schemeClr val="tx1"/>
                </a:solidFill>
              </a:rPr>
              <a:t>they</a:t>
            </a:r>
            <a:r>
              <a:rPr lang="fr-FR" b="0" dirty="0" smtClean="0">
                <a:solidFill>
                  <a:schemeClr val="tx1"/>
                </a:solidFill>
              </a:rPr>
              <a:t> are all </a:t>
            </a:r>
            <a:r>
              <a:rPr lang="fr-FR" b="0" dirty="0" err="1" smtClean="0">
                <a:solidFill>
                  <a:schemeClr val="tx1"/>
                </a:solidFill>
              </a:rPr>
              <a:t>available</a:t>
            </a:r>
            <a:r>
              <a:rPr lang="fr-FR" b="0" dirty="0" smtClean="0">
                <a:solidFill>
                  <a:schemeClr val="tx1"/>
                </a:solidFill>
              </a:rPr>
              <a:t> online.</a:t>
            </a:r>
            <a:endParaRPr lang="cs-CZ" b="0" dirty="0" smtClean="0">
              <a:solidFill>
                <a:schemeClr val="tx1"/>
              </a:solidFill>
            </a:endParaRPr>
          </a:p>
          <a:p>
            <a:pPr>
              <a:spcBef>
                <a:spcPts val="1800"/>
              </a:spcBef>
              <a:buFont typeface="Wingdings" pitchFamily="2" charset="2"/>
              <a:buChar char="§"/>
            </a:pPr>
            <a:r>
              <a:rPr lang="de-DE" b="0" dirty="0" err="1" smtClean="0">
                <a:solidFill>
                  <a:schemeClr val="tx1"/>
                </a:solidFill>
              </a:rPr>
              <a:t>For</a:t>
            </a:r>
            <a:r>
              <a:rPr lang="de-DE" b="0" dirty="0" smtClean="0">
                <a:solidFill>
                  <a:schemeClr val="tx1"/>
                </a:solidFill>
              </a:rPr>
              <a:t> </a:t>
            </a:r>
            <a:r>
              <a:rPr lang="de-DE" b="0" dirty="0" err="1" smtClean="0">
                <a:solidFill>
                  <a:schemeClr val="tx1"/>
                </a:solidFill>
              </a:rPr>
              <a:t>the</a:t>
            </a:r>
            <a:r>
              <a:rPr lang="de-DE" b="0" dirty="0" smtClean="0">
                <a:solidFill>
                  <a:schemeClr val="tx1"/>
                </a:solidFill>
              </a:rPr>
              <a:t> </a:t>
            </a:r>
            <a:r>
              <a:rPr lang="de-DE" b="0" dirty="0" err="1" smtClean="0">
                <a:solidFill>
                  <a:schemeClr val="tx1"/>
                </a:solidFill>
              </a:rPr>
              <a:t>future</a:t>
            </a:r>
            <a:r>
              <a:rPr lang="de-DE" b="0" dirty="0" smtClean="0">
                <a:solidFill>
                  <a:schemeClr val="tx1"/>
                </a:solidFill>
              </a:rPr>
              <a:t>?</a:t>
            </a:r>
          </a:p>
          <a:p>
            <a:pPr lvl="1">
              <a:spcBef>
                <a:spcPts val="1800"/>
              </a:spcBef>
              <a:buFont typeface="Wingdings" pitchFamily="2" charset="2"/>
              <a:buChar char="§"/>
            </a:pPr>
            <a:r>
              <a:rPr lang="de-DE" b="0" dirty="0" err="1" smtClean="0">
                <a:solidFill>
                  <a:schemeClr val="tx1"/>
                </a:solidFill>
              </a:rPr>
              <a:t>What</a:t>
            </a:r>
            <a:r>
              <a:rPr lang="de-DE" b="0" dirty="0" smtClean="0">
                <a:solidFill>
                  <a:schemeClr val="tx1"/>
                </a:solidFill>
              </a:rPr>
              <a:t> </a:t>
            </a:r>
            <a:r>
              <a:rPr lang="de-DE" b="0" dirty="0" err="1" smtClean="0">
                <a:solidFill>
                  <a:schemeClr val="tx1"/>
                </a:solidFill>
              </a:rPr>
              <a:t>about</a:t>
            </a:r>
            <a:r>
              <a:rPr lang="de-DE" b="0" dirty="0" smtClean="0">
                <a:solidFill>
                  <a:schemeClr val="tx1"/>
                </a:solidFill>
              </a:rPr>
              <a:t> </a:t>
            </a:r>
            <a:r>
              <a:rPr lang="de-DE" b="0" dirty="0" err="1" smtClean="0">
                <a:solidFill>
                  <a:schemeClr val="tx1"/>
                </a:solidFill>
              </a:rPr>
              <a:t>colors</a:t>
            </a:r>
            <a:r>
              <a:rPr lang="de-DE" b="0" dirty="0" smtClean="0">
                <a:solidFill>
                  <a:schemeClr val="tx1"/>
                </a:solidFill>
              </a:rPr>
              <a:t>, </a:t>
            </a:r>
            <a:r>
              <a:rPr lang="de-DE" b="0" dirty="0" err="1" smtClean="0">
                <a:solidFill>
                  <a:schemeClr val="tx1"/>
                </a:solidFill>
              </a:rPr>
              <a:t>textures</a:t>
            </a:r>
            <a:r>
              <a:rPr lang="de-DE" b="0" dirty="0" smtClean="0">
                <a:solidFill>
                  <a:schemeClr val="tx1"/>
                </a:solidFill>
              </a:rPr>
              <a:t>…</a:t>
            </a:r>
          </a:p>
          <a:p>
            <a:pPr lvl="1">
              <a:spcBef>
                <a:spcPts val="1800"/>
              </a:spcBef>
              <a:buFont typeface="Wingdings" pitchFamily="2" charset="2"/>
              <a:buChar char="§"/>
            </a:pPr>
            <a:r>
              <a:rPr lang="de-DE" b="0" dirty="0" err="1" smtClean="0">
                <a:solidFill>
                  <a:schemeClr val="tx1"/>
                </a:solidFill>
              </a:rPr>
              <a:t>Machine</a:t>
            </a:r>
            <a:r>
              <a:rPr lang="de-DE" b="0" dirty="0" smtClean="0">
                <a:solidFill>
                  <a:schemeClr val="tx1"/>
                </a:solidFill>
              </a:rPr>
              <a:t> </a:t>
            </a:r>
            <a:r>
              <a:rPr lang="de-DE" b="0" dirty="0" err="1" smtClean="0">
                <a:solidFill>
                  <a:schemeClr val="tx1"/>
                </a:solidFill>
              </a:rPr>
              <a:t>learning</a:t>
            </a:r>
            <a:r>
              <a:rPr lang="de-DE" b="0" dirty="0" smtClean="0">
                <a:solidFill>
                  <a:schemeClr val="tx1"/>
                </a:solidFill>
              </a:rPr>
              <a:t> </a:t>
            </a:r>
            <a:r>
              <a:rPr lang="de-DE" b="0" dirty="0" err="1" smtClean="0">
                <a:solidFill>
                  <a:schemeClr val="tx1"/>
                </a:solidFill>
              </a:rPr>
              <a:t>could</a:t>
            </a:r>
            <a:r>
              <a:rPr lang="de-DE" b="0" dirty="0" smtClean="0">
                <a:solidFill>
                  <a:schemeClr val="tx1"/>
                </a:solidFill>
              </a:rPr>
              <a:t> </a:t>
            </a:r>
            <a:r>
              <a:rPr lang="de-DE" b="0" dirty="0" err="1" smtClean="0">
                <a:solidFill>
                  <a:schemeClr val="tx1"/>
                </a:solidFill>
              </a:rPr>
              <a:t>help</a:t>
            </a:r>
            <a:r>
              <a:rPr lang="de-DE" b="0" dirty="0" smtClean="0">
                <a:solidFill>
                  <a:schemeClr val="tx1"/>
                </a:solidFill>
              </a:rPr>
              <a:t>?</a:t>
            </a:r>
          </a:p>
          <a:p>
            <a:pPr lvl="1">
              <a:spcBef>
                <a:spcPts val="1800"/>
              </a:spcBef>
              <a:buFont typeface="Wingdings" pitchFamily="2" charset="2"/>
              <a:buChar char="§"/>
            </a:pPr>
            <a:r>
              <a:rPr lang="de-DE" b="0" dirty="0" err="1" smtClean="0">
                <a:solidFill>
                  <a:schemeClr val="tx1"/>
                </a:solidFill>
              </a:rPr>
              <a:t>Perceptual</a:t>
            </a:r>
            <a:r>
              <a:rPr lang="de-DE" b="0" dirty="0" smtClean="0">
                <a:solidFill>
                  <a:schemeClr val="tx1"/>
                </a:solidFill>
              </a:rPr>
              <a:t> </a:t>
            </a:r>
            <a:r>
              <a:rPr lang="de-DE" b="0" dirty="0" err="1" smtClean="0">
                <a:solidFill>
                  <a:schemeClr val="tx1"/>
                </a:solidFill>
              </a:rPr>
              <a:t>mechanisms</a:t>
            </a:r>
            <a:r>
              <a:rPr lang="de-DE" b="0" dirty="0" smtClean="0">
                <a:solidFill>
                  <a:schemeClr val="tx1"/>
                </a:solidFill>
              </a:rPr>
              <a:t> </a:t>
            </a:r>
            <a:r>
              <a:rPr lang="de-DE" b="0" dirty="0" err="1" smtClean="0">
                <a:solidFill>
                  <a:schemeClr val="tx1"/>
                </a:solidFill>
              </a:rPr>
              <a:t>could</a:t>
            </a:r>
            <a:r>
              <a:rPr lang="de-DE" b="0" dirty="0" smtClean="0">
                <a:solidFill>
                  <a:schemeClr val="tx1"/>
                </a:solidFill>
              </a:rPr>
              <a:t> </a:t>
            </a:r>
            <a:r>
              <a:rPr lang="de-DE" b="0" dirty="0" err="1" smtClean="0">
                <a:solidFill>
                  <a:schemeClr val="tx1"/>
                </a:solidFill>
              </a:rPr>
              <a:t>be</a:t>
            </a:r>
            <a:r>
              <a:rPr lang="de-DE" b="0" dirty="0" smtClean="0">
                <a:solidFill>
                  <a:schemeClr val="tx1"/>
                </a:solidFill>
              </a:rPr>
              <a:t> </a:t>
            </a:r>
            <a:r>
              <a:rPr lang="de-DE" b="0" dirty="0" err="1" smtClean="0">
                <a:solidFill>
                  <a:schemeClr val="tx1"/>
                </a:solidFill>
              </a:rPr>
              <a:t>more</a:t>
            </a:r>
            <a:r>
              <a:rPr lang="de-DE" b="0" dirty="0" smtClean="0">
                <a:solidFill>
                  <a:schemeClr val="tx1"/>
                </a:solidFill>
              </a:rPr>
              <a:t> </a:t>
            </a:r>
            <a:r>
              <a:rPr lang="de-DE" b="0" dirty="0" err="1" smtClean="0">
                <a:solidFill>
                  <a:schemeClr val="tx1"/>
                </a:solidFill>
              </a:rPr>
              <a:t>deeply</a:t>
            </a:r>
            <a:r>
              <a:rPr lang="de-DE" b="0" dirty="0" smtClean="0">
                <a:solidFill>
                  <a:schemeClr val="tx1"/>
                </a:solidFill>
              </a:rPr>
              <a:t> </a:t>
            </a:r>
            <a:r>
              <a:rPr lang="de-DE" b="0" dirty="0" err="1" smtClean="0">
                <a:solidFill>
                  <a:schemeClr val="tx1"/>
                </a:solidFill>
              </a:rPr>
              <a:t>studied</a:t>
            </a:r>
            <a:r>
              <a:rPr lang="de-DE" b="0" dirty="0" smtClean="0">
                <a:solidFill>
                  <a:schemeClr val="tx1"/>
                </a:solidFill>
              </a:rPr>
              <a:t> </a:t>
            </a:r>
            <a:r>
              <a:rPr lang="de-DE" b="0" dirty="0" err="1" smtClean="0">
                <a:solidFill>
                  <a:schemeClr val="tx1"/>
                </a:solidFill>
              </a:rPr>
              <a:t>regarding</a:t>
            </a:r>
            <a:r>
              <a:rPr lang="de-DE" b="0" smtClean="0">
                <a:solidFill>
                  <a:schemeClr val="tx1"/>
                </a:solidFill>
              </a:rPr>
              <a:t> 3D.</a:t>
            </a:r>
            <a:endParaRPr lang="de-DE" b="0" dirty="0" smtClean="0">
              <a:solidFill>
                <a:schemeClr val="tx1"/>
              </a:solidFill>
            </a:endParaRPr>
          </a:p>
          <a:p>
            <a:pPr lvl="1">
              <a:spcBef>
                <a:spcPts val="1800"/>
              </a:spcBef>
              <a:buFont typeface="Wingdings" pitchFamily="2" charset="2"/>
              <a:buChar char="§"/>
            </a:pPr>
            <a:endParaRPr lang="de-DE" b="0" dirty="0" smtClean="0">
              <a:solidFill>
                <a:schemeClr val="tx1"/>
              </a:solidFill>
            </a:endParaRPr>
          </a:p>
          <a:p>
            <a:pPr lvl="1">
              <a:spcBef>
                <a:spcPts val="1800"/>
              </a:spcBef>
              <a:buFont typeface="Wingdings" pitchFamily="2" charset="2"/>
              <a:buChar char="§"/>
            </a:pPr>
            <a:endParaRPr lang="de-DE" b="0" dirty="0" smtClean="0">
              <a:solidFill>
                <a:schemeClr val="tx1"/>
              </a:solidFill>
            </a:endParaRPr>
          </a:p>
          <a:p>
            <a:pPr lvl="1">
              <a:spcBef>
                <a:spcPts val="1800"/>
              </a:spcBef>
              <a:buFont typeface="Wingdings" pitchFamily="2" charset="2"/>
              <a:buChar char="§"/>
            </a:pPr>
            <a:endParaRPr lang="de-DE" b="0" dirty="0" smtClean="0">
              <a:solidFill>
                <a:schemeClr val="tx1"/>
              </a:solidFill>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49</a:t>
            </a:fld>
            <a:endParaRPr lang="en-US"/>
          </a:p>
        </p:txBody>
      </p:sp>
      <p:sp>
        <p:nvSpPr>
          <p:cNvPr id="5" name="Titre 1"/>
          <p:cNvSpPr txBox="1">
            <a:spLocks/>
          </p:cNvSpPr>
          <p:nvPr/>
        </p:nvSpPr>
        <p:spPr bwMode="auto">
          <a:xfrm>
            <a:off x="442913" y="15875"/>
            <a:ext cx="8449567"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Merci!</a:t>
            </a:r>
          </a:p>
        </p:txBody>
      </p:sp>
      <p:sp>
        <p:nvSpPr>
          <p:cNvPr id="6" name="Rectangle 5"/>
          <p:cNvSpPr/>
          <p:nvPr/>
        </p:nvSpPr>
        <p:spPr>
          <a:xfrm>
            <a:off x="251520" y="1556792"/>
            <a:ext cx="8640960" cy="923330"/>
          </a:xfrm>
          <a:prstGeom prst="rect">
            <a:avLst/>
          </a:prstGeom>
        </p:spPr>
        <p:txBody>
          <a:bodyPr wrap="square">
            <a:spAutoFit/>
          </a:bodyPr>
          <a:lstStyle/>
          <a:p>
            <a:r>
              <a:rPr lang="fr-FR" dirty="0" smtClean="0"/>
              <a:t>M. </a:t>
            </a:r>
            <a:r>
              <a:rPr lang="fr-FR" dirty="0" err="1" smtClean="0"/>
              <a:t>Corsini</a:t>
            </a:r>
            <a:r>
              <a:rPr lang="fr-FR" dirty="0" smtClean="0"/>
              <a:t>, M-C </a:t>
            </a:r>
            <a:r>
              <a:rPr lang="fr-FR" dirty="0" err="1" smtClean="0"/>
              <a:t>Larabi</a:t>
            </a:r>
            <a:r>
              <a:rPr lang="fr-FR" dirty="0" smtClean="0"/>
              <a:t>, G. Lavoué, O. </a:t>
            </a:r>
            <a:r>
              <a:rPr lang="fr-FR" dirty="0" err="1" smtClean="0"/>
              <a:t>Petřík</a:t>
            </a:r>
            <a:r>
              <a:rPr lang="fr-FR" dirty="0" smtClean="0"/>
              <a:t>, . </a:t>
            </a:r>
            <a:r>
              <a:rPr lang="fr-FR" dirty="0" err="1" smtClean="0"/>
              <a:t>Váša</a:t>
            </a:r>
            <a:r>
              <a:rPr lang="fr-FR" dirty="0" smtClean="0"/>
              <a:t>, </a:t>
            </a:r>
            <a:r>
              <a:rPr lang="fr-FR" dirty="0" err="1" smtClean="0"/>
              <a:t>K.Wang</a:t>
            </a:r>
            <a:endParaRPr lang="fr-FR" dirty="0" smtClean="0"/>
          </a:p>
          <a:p>
            <a:r>
              <a:rPr lang="fr-FR" dirty="0" err="1" smtClean="0"/>
              <a:t>Perceptual</a:t>
            </a:r>
            <a:r>
              <a:rPr lang="fr-FR" dirty="0" smtClean="0"/>
              <a:t> </a:t>
            </a:r>
            <a:r>
              <a:rPr lang="fr-FR" dirty="0" err="1" smtClean="0"/>
              <a:t>metrics</a:t>
            </a:r>
            <a:r>
              <a:rPr lang="fr-FR" dirty="0" smtClean="0"/>
              <a:t> for </a:t>
            </a:r>
            <a:r>
              <a:rPr lang="fr-FR" dirty="0" err="1" smtClean="0"/>
              <a:t>static</a:t>
            </a:r>
            <a:r>
              <a:rPr lang="fr-FR" dirty="0" smtClean="0"/>
              <a:t> and </a:t>
            </a:r>
            <a:r>
              <a:rPr lang="fr-FR" dirty="0" err="1" smtClean="0"/>
              <a:t>dynamic</a:t>
            </a:r>
            <a:r>
              <a:rPr lang="fr-FR" dirty="0" smtClean="0"/>
              <a:t> triangle </a:t>
            </a:r>
            <a:r>
              <a:rPr lang="fr-FR" dirty="0" err="1" smtClean="0"/>
              <a:t>meshes</a:t>
            </a:r>
            <a:r>
              <a:rPr lang="fr-FR" dirty="0" smtClean="0"/>
              <a:t>  </a:t>
            </a:r>
          </a:p>
          <a:p>
            <a:r>
              <a:rPr lang="fr-FR" i="1" dirty="0" smtClean="0"/>
              <a:t>Computer </a:t>
            </a:r>
            <a:r>
              <a:rPr lang="fr-FR" i="1" dirty="0" err="1" smtClean="0"/>
              <a:t>Graphics</a:t>
            </a:r>
            <a:r>
              <a:rPr lang="fr-FR" i="1" dirty="0" smtClean="0"/>
              <a:t> Forum</a:t>
            </a:r>
            <a:r>
              <a:rPr lang="fr-FR" dirty="0" smtClean="0"/>
              <a:t>, vol. 32, No. 1, pp. 101-125, 2013.</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5</a:t>
            </a:fld>
            <a:endParaRPr lang="en-US"/>
          </a:p>
        </p:txBody>
      </p:sp>
      <p:sp>
        <p:nvSpPr>
          <p:cNvPr id="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Outline</a:t>
            </a:r>
            <a:endParaRPr lang="fr-FR" b="0" dirty="0" smtClean="0">
              <a:latin typeface="Tahoma" pitchFamily="34" charset="0"/>
            </a:endParaRPr>
          </a:p>
        </p:txBody>
      </p:sp>
      <p:sp>
        <p:nvSpPr>
          <p:cNvPr id="7" name="Rectangle 6"/>
          <p:cNvSpPr/>
          <p:nvPr/>
        </p:nvSpPr>
        <p:spPr>
          <a:xfrm>
            <a:off x="611560" y="1052737"/>
            <a:ext cx="8064896" cy="2508379"/>
          </a:xfrm>
          <a:prstGeom prst="rect">
            <a:avLst/>
          </a:prstGeom>
        </p:spPr>
        <p:txBody>
          <a:bodyPr wrap="square">
            <a:spAutoFit/>
          </a:bodyPr>
          <a:lstStyle/>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Several</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mechanisms</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from</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perception</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Quality </a:t>
            </a:r>
            <a:r>
              <a:rPr lang="de-DE" sz="2800" dirty="0" err="1" smtClean="0">
                <a:latin typeface="Tahoma" pitchFamily="34" charset="0"/>
                <a:ea typeface="Tahoma" pitchFamily="34" charset="0"/>
                <a:cs typeface="Tahoma" pitchFamily="34" charset="0"/>
              </a:rPr>
              <a:t>metrics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Evaluation </a:t>
            </a:r>
            <a:r>
              <a:rPr lang="de-DE" sz="2800" dirty="0" err="1" smtClean="0">
                <a:latin typeface="Tahoma" pitchFamily="34" charset="0"/>
                <a:ea typeface="Tahoma" pitchFamily="34" charset="0"/>
                <a:cs typeface="Tahoma" pitchFamily="34" charset="0"/>
              </a:rPr>
              <a:t>and</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Databases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Applications</a:t>
            </a:r>
            <a:endParaRPr lang="de-DE" sz="2800" dirty="0" smtClean="0">
              <a:latin typeface="Tahoma" pitchFamily="34" charset="0"/>
              <a:ea typeface="Tahoma" pitchFamily="34" charset="0"/>
              <a:cs typeface="Tahoma" pitchFamily="34" charset="0"/>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Perception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086AE23A-89A8-48F1-9862-422A1FBAFBCA}" type="slidenum">
              <a:rPr lang="en-US" smtClean="0"/>
              <a:pPr>
                <a:defRPr/>
              </a:pPr>
              <a:t>6</a:t>
            </a:fld>
            <a:endParaRPr lang="en-US"/>
          </a:p>
        </p:txBody>
      </p:sp>
      <p:sp>
        <p:nvSpPr>
          <p:cNvPr id="6" name="Titre 1"/>
          <p:cNvSpPr>
            <a:spLocks noGrp="1"/>
          </p:cNvSpPr>
          <p:nvPr>
            <p:ph type="title" idx="4294967295"/>
          </p:nvPr>
        </p:nvSpPr>
        <p:spPr>
          <a:xfrm>
            <a:off x="442913" y="15875"/>
            <a:ext cx="8233543" cy="908864"/>
          </a:xfrm>
        </p:spPr>
        <p:txBody>
          <a:bodyPr/>
          <a:lstStyle/>
          <a:p>
            <a:pPr>
              <a:spcBef>
                <a:spcPct val="50000"/>
              </a:spcBef>
            </a:pPr>
            <a:r>
              <a:rPr lang="fr-FR" b="0" dirty="0" err="1" smtClean="0">
                <a:latin typeface="Tahoma" pitchFamily="34" charset="0"/>
              </a:rPr>
              <a:t>Outline</a:t>
            </a:r>
            <a:endParaRPr lang="fr-FR" b="0" dirty="0" smtClean="0">
              <a:latin typeface="Tahoma" pitchFamily="34" charset="0"/>
            </a:endParaRPr>
          </a:p>
        </p:txBody>
      </p:sp>
      <p:sp>
        <p:nvSpPr>
          <p:cNvPr id="7" name="Rectangle 6"/>
          <p:cNvSpPr/>
          <p:nvPr/>
        </p:nvSpPr>
        <p:spPr>
          <a:xfrm>
            <a:off x="611560" y="1052737"/>
            <a:ext cx="8064896" cy="3662541"/>
          </a:xfrm>
          <a:prstGeom prst="rect">
            <a:avLst/>
          </a:prstGeom>
        </p:spPr>
        <p:txBody>
          <a:bodyPr wrap="square">
            <a:spAutoFit/>
          </a:bodyPr>
          <a:lstStyle/>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Several</a:t>
            </a: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mechanisms</a:t>
            </a: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from</a:t>
            </a:r>
            <a:r>
              <a:rPr lang="de-DE" sz="2800" dirty="0" smtClean="0">
                <a:solidFill>
                  <a:srgbClr val="C00000"/>
                </a:solidFill>
                <a:latin typeface="Tahoma" pitchFamily="34" charset="0"/>
                <a:ea typeface="Tahoma" pitchFamily="34" charset="0"/>
                <a:cs typeface="Tahoma" pitchFamily="34" charset="0"/>
              </a:rPr>
              <a:t> </a:t>
            </a:r>
            <a:r>
              <a:rPr lang="de-DE" sz="2800" dirty="0" err="1" smtClean="0">
                <a:solidFill>
                  <a:srgbClr val="C00000"/>
                </a:solidFill>
                <a:latin typeface="Tahoma" pitchFamily="34" charset="0"/>
                <a:ea typeface="Tahoma" pitchFamily="34" charset="0"/>
                <a:cs typeface="Tahoma" pitchFamily="34" charset="0"/>
              </a:rPr>
              <a:t>perception</a:t>
            </a:r>
            <a:endParaRPr lang="de-DE" sz="2800" dirty="0" smtClean="0">
              <a:solidFill>
                <a:srgbClr val="C00000"/>
              </a:solidFill>
              <a:latin typeface="Tahoma" pitchFamily="34" charset="0"/>
              <a:ea typeface="Tahoma" pitchFamily="34" charset="0"/>
              <a:cs typeface="Tahoma" pitchFamily="34" charset="0"/>
            </a:endParaRPr>
          </a:p>
          <a:p>
            <a:pPr lvl="2">
              <a:spcBef>
                <a:spcPts val="600"/>
              </a:spcBef>
              <a:buFont typeface="Arial" pitchFamily="34" charset="0"/>
              <a:buChar char="•"/>
            </a:pPr>
            <a:r>
              <a:rPr lang="fr-FR" sz="2000" dirty="0" smtClean="0">
                <a:solidFill>
                  <a:srgbClr val="C00000"/>
                </a:solidFill>
              </a:rPr>
              <a:t> </a:t>
            </a:r>
            <a:r>
              <a:rPr lang="fr-FR" sz="2000" dirty="0" err="1" smtClean="0">
                <a:solidFill>
                  <a:srgbClr val="C00000"/>
                </a:solidFill>
              </a:rPr>
              <a:t>Contrast</a:t>
            </a:r>
            <a:r>
              <a:rPr lang="fr-FR" sz="2000" dirty="0" smtClean="0">
                <a:solidFill>
                  <a:srgbClr val="C00000"/>
                </a:solidFill>
              </a:rPr>
              <a:t> </a:t>
            </a:r>
            <a:r>
              <a:rPr lang="fr-FR" sz="2000" dirty="0" err="1" smtClean="0">
                <a:solidFill>
                  <a:srgbClr val="C00000"/>
                </a:solidFill>
              </a:rPr>
              <a:t>Sensitivity</a:t>
            </a:r>
            <a:r>
              <a:rPr lang="fr-FR" sz="2000" dirty="0" smtClean="0">
                <a:solidFill>
                  <a:srgbClr val="C00000"/>
                </a:solidFill>
              </a:rPr>
              <a:t> Function</a:t>
            </a:r>
          </a:p>
          <a:p>
            <a:pPr lvl="2">
              <a:spcBef>
                <a:spcPts val="600"/>
              </a:spcBef>
              <a:buFont typeface="Arial" pitchFamily="34" charset="0"/>
              <a:buChar char="•"/>
            </a:pPr>
            <a:r>
              <a:rPr lang="fr-FR" sz="2000" dirty="0" smtClean="0">
                <a:solidFill>
                  <a:srgbClr val="C00000"/>
                </a:solidFill>
                <a:latin typeface="Tahoma" pitchFamily="34" charset="0"/>
                <a:ea typeface="Tahoma" pitchFamily="34" charset="0"/>
                <a:cs typeface="Tahoma" pitchFamily="34" charset="0"/>
              </a:rPr>
              <a:t> Visual </a:t>
            </a:r>
            <a:r>
              <a:rPr lang="fr-FR" sz="2000" dirty="0" err="1" smtClean="0">
                <a:solidFill>
                  <a:srgbClr val="C00000"/>
                </a:solidFill>
                <a:latin typeface="Tahoma" pitchFamily="34" charset="0"/>
                <a:ea typeface="Tahoma" pitchFamily="34" charset="0"/>
                <a:cs typeface="Tahoma" pitchFamily="34" charset="0"/>
              </a:rPr>
              <a:t>masking</a:t>
            </a:r>
            <a:endParaRPr lang="fr-FR" sz="2000" dirty="0" smtClean="0">
              <a:solidFill>
                <a:srgbClr val="C00000"/>
              </a:solidFill>
              <a:latin typeface="Tahoma" pitchFamily="34" charset="0"/>
              <a:ea typeface="Tahoma" pitchFamily="34" charset="0"/>
              <a:cs typeface="Tahoma" pitchFamily="34" charset="0"/>
            </a:endParaRPr>
          </a:p>
          <a:p>
            <a:pPr lvl="2">
              <a:spcBef>
                <a:spcPts val="600"/>
              </a:spcBef>
              <a:buFont typeface="Arial" pitchFamily="34" charset="0"/>
              <a:buChar char="•"/>
            </a:pPr>
            <a:r>
              <a:rPr lang="de-DE" sz="2000" dirty="0" smtClean="0">
                <a:solidFill>
                  <a:srgbClr val="C00000"/>
                </a:solidFill>
                <a:latin typeface="Tahoma" pitchFamily="34" charset="0"/>
                <a:ea typeface="Tahoma" pitchFamily="34" charset="0"/>
                <a:cs typeface="Tahoma" pitchFamily="34" charset="0"/>
              </a:rPr>
              <a:t> </a:t>
            </a:r>
            <a:r>
              <a:rPr lang="fr-FR" sz="2000" kern="0" dirty="0" err="1" smtClean="0">
                <a:solidFill>
                  <a:srgbClr val="C00000"/>
                </a:solidFill>
                <a:latin typeface="Tahoma" pitchFamily="34" charset="0"/>
                <a:ea typeface="Tahoma" pitchFamily="34" charset="0"/>
                <a:cs typeface="Tahoma" pitchFamily="34" charset="0"/>
              </a:rPr>
              <a:t>Eye</a:t>
            </a:r>
            <a:r>
              <a:rPr lang="fr-FR" sz="2000" kern="0" dirty="0" smtClean="0">
                <a:solidFill>
                  <a:srgbClr val="C00000"/>
                </a:solidFill>
                <a:latin typeface="Tahoma" pitchFamily="34" charset="0"/>
                <a:ea typeface="Tahoma" pitchFamily="34" charset="0"/>
                <a:cs typeface="Tahoma" pitchFamily="34" charset="0"/>
              </a:rPr>
              <a:t> fixation - </a:t>
            </a:r>
            <a:r>
              <a:rPr lang="fr-FR" sz="2000" kern="0" dirty="0" err="1" smtClean="0">
                <a:solidFill>
                  <a:srgbClr val="C00000"/>
                </a:solidFill>
                <a:latin typeface="Tahoma" pitchFamily="34" charset="0"/>
                <a:ea typeface="Tahoma" pitchFamily="34" charset="0"/>
                <a:cs typeface="Tahoma" pitchFamily="34" charset="0"/>
              </a:rPr>
              <a:t>Saliency</a:t>
            </a:r>
            <a:endParaRPr lang="de-DE" sz="2000" dirty="0" smtClean="0">
              <a:solidFill>
                <a:srgbClr val="C00000"/>
              </a:solidFill>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Quality </a:t>
            </a:r>
            <a:r>
              <a:rPr lang="de-DE" sz="2800" dirty="0" err="1" smtClean="0">
                <a:latin typeface="Tahoma" pitchFamily="34" charset="0"/>
                <a:ea typeface="Tahoma" pitchFamily="34" charset="0"/>
                <a:cs typeface="Tahoma" pitchFamily="34" charset="0"/>
              </a:rPr>
              <a:t>metrics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Evaluation </a:t>
            </a:r>
            <a:r>
              <a:rPr lang="de-DE" sz="2800" dirty="0" err="1" smtClean="0">
                <a:latin typeface="Tahoma" pitchFamily="34" charset="0"/>
                <a:ea typeface="Tahoma" pitchFamily="34" charset="0"/>
                <a:cs typeface="Tahoma" pitchFamily="34" charset="0"/>
              </a:rPr>
              <a:t>and</a:t>
            </a: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Databases</a:t>
            </a:r>
            <a:endParaRPr lang="de-DE" sz="2800" dirty="0" smtClean="0">
              <a:latin typeface="Tahoma" pitchFamily="34" charset="0"/>
              <a:ea typeface="Tahoma" pitchFamily="34" charset="0"/>
              <a:cs typeface="Tahoma" pitchFamily="34" charset="0"/>
            </a:endParaRPr>
          </a:p>
          <a:p>
            <a:pPr lvl="1">
              <a:spcBef>
                <a:spcPts val="1800"/>
              </a:spcBef>
              <a:buFont typeface="Wingdings" pitchFamily="2" charset="2"/>
              <a:buChar char="§"/>
            </a:pPr>
            <a:r>
              <a:rPr lang="de-DE" sz="2800" dirty="0" smtClean="0">
                <a:latin typeface="Tahoma" pitchFamily="34" charset="0"/>
                <a:ea typeface="Tahoma" pitchFamily="34" charset="0"/>
                <a:cs typeface="Tahoma" pitchFamily="34" charset="0"/>
              </a:rPr>
              <a:t> </a:t>
            </a:r>
            <a:r>
              <a:rPr lang="de-DE" sz="2800" dirty="0" err="1" smtClean="0">
                <a:latin typeface="Tahoma" pitchFamily="34" charset="0"/>
                <a:ea typeface="Tahoma" pitchFamily="34" charset="0"/>
                <a:cs typeface="Tahoma" pitchFamily="34" charset="0"/>
              </a:rPr>
              <a:t>Applications</a:t>
            </a:r>
            <a:endParaRPr lang="de-DE" sz="2800" dirty="0" smtClean="0">
              <a:latin typeface="Tahoma" pitchFamily="34" charset="0"/>
              <a:ea typeface="Tahoma" pitchFamily="34" charset="0"/>
              <a:cs typeface="Tahoma" pitchFamily="34" charset="0"/>
            </a:endParaRPr>
          </a:p>
        </p:txBody>
      </p:sp>
      <p:sp>
        <p:nvSpPr>
          <p:cNvPr id="5" name="ZoneTexte 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42913" y="15875"/>
            <a:ext cx="8233543" cy="908864"/>
          </a:xfrm>
        </p:spPr>
        <p:txBody>
          <a:bodyPr/>
          <a:lstStyle/>
          <a:p>
            <a:pPr>
              <a:spcBef>
                <a:spcPct val="50000"/>
              </a:spcBef>
            </a:pPr>
            <a:r>
              <a:rPr lang="fr-FR" dirty="0" err="1" smtClean="0"/>
              <a:t>Contrast</a:t>
            </a:r>
            <a:r>
              <a:rPr lang="fr-FR" dirty="0" smtClean="0"/>
              <a:t> </a:t>
            </a:r>
            <a:r>
              <a:rPr lang="fr-FR" dirty="0" err="1" smtClean="0"/>
              <a:t>Sensitivity</a:t>
            </a:r>
            <a:r>
              <a:rPr lang="fr-FR" dirty="0" smtClean="0"/>
              <a:t> Function</a:t>
            </a:r>
            <a:endParaRPr lang="fr-FR" b="0" dirty="0" smtClean="0">
              <a:latin typeface="Tahoma" pitchFamily="34" charset="0"/>
            </a:endParaRPr>
          </a:p>
        </p:txBody>
      </p:sp>
      <p:sp>
        <p:nvSpPr>
          <p:cNvPr id="4" name="Espace réservé du numéro de diapositive 3"/>
          <p:cNvSpPr>
            <a:spLocks noGrp="1"/>
          </p:cNvSpPr>
          <p:nvPr>
            <p:ph type="sldNum" sz="quarter" idx="10"/>
          </p:nvPr>
        </p:nvSpPr>
        <p:spPr/>
        <p:txBody>
          <a:bodyPr/>
          <a:lstStyle/>
          <a:p>
            <a:fld id="{B2D63F90-7796-4D4A-87F6-A66064A689D2}" type="slidenum">
              <a:rPr lang="fr-FR" smtClean="0"/>
              <a:pPr/>
              <a:t>7</a:t>
            </a:fld>
            <a:endParaRPr lang="fr-FR" dirty="0"/>
          </a:p>
        </p:txBody>
      </p:sp>
      <p:pic>
        <p:nvPicPr>
          <p:cNvPr id="6" name="Picture 4" descr="C:\MesDossiers\MesPublications\distance\STAR_EG2012\SVN\images\fig_Robson.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9592" y="1844824"/>
            <a:ext cx="6408712" cy="4235205"/>
          </a:xfrm>
          <a:prstGeom prst="rect">
            <a:avLst/>
          </a:prstGeom>
          <a:noFill/>
        </p:spPr>
      </p:pic>
      <p:sp>
        <p:nvSpPr>
          <p:cNvPr id="7" name="ZoneTexte 6"/>
          <p:cNvSpPr txBox="1"/>
          <p:nvPr/>
        </p:nvSpPr>
        <p:spPr>
          <a:xfrm rot="16200000">
            <a:off x="-162148" y="4749512"/>
            <a:ext cx="1543378" cy="369332"/>
          </a:xfrm>
          <a:prstGeom prst="rect">
            <a:avLst/>
          </a:prstGeom>
          <a:noFill/>
        </p:spPr>
        <p:txBody>
          <a:bodyPr wrap="square" rtlCol="0">
            <a:spAutoFit/>
          </a:bodyPr>
          <a:lstStyle/>
          <a:p>
            <a:r>
              <a:rPr lang="fr-FR" dirty="0" err="1" smtClean="0"/>
              <a:t>Contrast</a:t>
            </a:r>
            <a:r>
              <a:rPr lang="fr-FR" dirty="0" smtClean="0"/>
              <a:t> </a:t>
            </a:r>
            <a:endParaRPr lang="fr-FR" dirty="0"/>
          </a:p>
        </p:txBody>
      </p:sp>
      <p:sp>
        <p:nvSpPr>
          <p:cNvPr id="8" name="ZoneTexte 7"/>
          <p:cNvSpPr txBox="1"/>
          <p:nvPr/>
        </p:nvSpPr>
        <p:spPr>
          <a:xfrm>
            <a:off x="4356296" y="6138416"/>
            <a:ext cx="2416563" cy="369332"/>
          </a:xfrm>
          <a:prstGeom prst="rect">
            <a:avLst/>
          </a:prstGeom>
          <a:noFill/>
        </p:spPr>
        <p:txBody>
          <a:bodyPr wrap="square" rtlCol="0">
            <a:spAutoFit/>
          </a:bodyPr>
          <a:lstStyle/>
          <a:p>
            <a:r>
              <a:rPr lang="fr-FR" dirty="0" smtClean="0"/>
              <a:t>Spatial </a:t>
            </a:r>
            <a:r>
              <a:rPr lang="fr-FR" dirty="0" err="1" smtClean="0"/>
              <a:t>frequency</a:t>
            </a:r>
            <a:endParaRPr lang="fr-FR" dirty="0" smtClean="0"/>
          </a:p>
        </p:txBody>
      </p:sp>
      <p:cxnSp>
        <p:nvCxnSpPr>
          <p:cNvPr id="9" name="Connecteur droit avec flèche 8"/>
          <p:cNvCxnSpPr/>
          <p:nvPr/>
        </p:nvCxnSpPr>
        <p:spPr>
          <a:xfrm>
            <a:off x="1261532" y="6344327"/>
            <a:ext cx="3023005" cy="0"/>
          </a:xfrm>
          <a:prstGeom prst="straightConnector1">
            <a:avLst/>
          </a:prstGeom>
          <a:ln w="28575">
            <a:solidFill>
              <a:srgbClr val="1E4C7C"/>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640477" y="2444293"/>
            <a:ext cx="0" cy="1975926"/>
          </a:xfrm>
          <a:prstGeom prst="straightConnector1">
            <a:avLst/>
          </a:prstGeom>
          <a:ln w="28575">
            <a:solidFill>
              <a:srgbClr val="1E4C7C"/>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Forme libre 10"/>
          <p:cNvSpPr/>
          <p:nvPr/>
        </p:nvSpPr>
        <p:spPr>
          <a:xfrm>
            <a:off x="899531" y="2254682"/>
            <a:ext cx="6336765" cy="3797824"/>
          </a:xfrm>
          <a:custGeom>
            <a:avLst/>
            <a:gdLst>
              <a:gd name="connsiteX0" fmla="*/ 0 w 4543425"/>
              <a:gd name="connsiteY0" fmla="*/ 3082925 h 3178175"/>
              <a:gd name="connsiteX1" fmla="*/ 2486025 w 4543425"/>
              <a:gd name="connsiteY1" fmla="*/ 15875 h 3178175"/>
              <a:gd name="connsiteX2" fmla="*/ 4543425 w 4543425"/>
              <a:gd name="connsiteY2" fmla="*/ 3178175 h 3178175"/>
              <a:gd name="connsiteX0" fmla="*/ 0 w 4272179"/>
              <a:gd name="connsiteY0" fmla="*/ 3080763 h 3163040"/>
              <a:gd name="connsiteX1" fmla="*/ 2486025 w 4272179"/>
              <a:gd name="connsiteY1" fmla="*/ 13713 h 3163040"/>
              <a:gd name="connsiteX2" fmla="*/ 4272179 w 4272179"/>
              <a:gd name="connsiteY2" fmla="*/ 3163040 h 3163040"/>
              <a:gd name="connsiteX0" fmla="*/ 0 w 4272179"/>
              <a:gd name="connsiteY0" fmla="*/ 3080763 h 3163040"/>
              <a:gd name="connsiteX1" fmla="*/ 2486025 w 4272179"/>
              <a:gd name="connsiteY1" fmla="*/ 13713 h 3163040"/>
              <a:gd name="connsiteX2" fmla="*/ 4272179 w 4272179"/>
              <a:gd name="connsiteY2" fmla="*/ 3163040 h 3163040"/>
              <a:gd name="connsiteX0" fmla="*/ 0 w 4272179"/>
              <a:gd name="connsiteY0" fmla="*/ 3100987 h 3183264"/>
              <a:gd name="connsiteX1" fmla="*/ 2486025 w 4272179"/>
              <a:gd name="connsiteY1" fmla="*/ 33937 h 3183264"/>
              <a:gd name="connsiteX2" fmla="*/ 4272179 w 4272179"/>
              <a:gd name="connsiteY2" fmla="*/ 3183264 h 3183264"/>
              <a:gd name="connsiteX0" fmla="*/ 0 w 4142720"/>
              <a:gd name="connsiteY0" fmla="*/ 3100987 h 3183264"/>
              <a:gd name="connsiteX1" fmla="*/ 2486025 w 4142720"/>
              <a:gd name="connsiteY1" fmla="*/ 33937 h 3183264"/>
              <a:gd name="connsiteX2" fmla="*/ 4142720 w 4142720"/>
              <a:gd name="connsiteY2" fmla="*/ 3183264 h 3183264"/>
              <a:gd name="connsiteX0" fmla="*/ 0 w 4142720"/>
              <a:gd name="connsiteY0" fmla="*/ 3100987 h 3183264"/>
              <a:gd name="connsiteX1" fmla="*/ 2486025 w 4142720"/>
              <a:gd name="connsiteY1" fmla="*/ 33937 h 3183264"/>
              <a:gd name="connsiteX2" fmla="*/ 4142720 w 4142720"/>
              <a:gd name="connsiteY2" fmla="*/ 3183264 h 3183264"/>
              <a:gd name="connsiteX0" fmla="*/ 0 w 4142720"/>
              <a:gd name="connsiteY0" fmla="*/ 3100987 h 3183264"/>
              <a:gd name="connsiteX1" fmla="*/ 2486025 w 4142720"/>
              <a:gd name="connsiteY1" fmla="*/ 33937 h 3183264"/>
              <a:gd name="connsiteX2" fmla="*/ 4142720 w 4142720"/>
              <a:gd name="connsiteY2" fmla="*/ 3183264 h 3183264"/>
            </a:gdLst>
            <a:ahLst/>
            <a:cxnLst>
              <a:cxn ang="0">
                <a:pos x="connsiteX0" y="connsiteY0"/>
              </a:cxn>
              <a:cxn ang="0">
                <a:pos x="connsiteX1" y="connsiteY1"/>
              </a:cxn>
              <a:cxn ang="0">
                <a:pos x="connsiteX2" y="connsiteY2"/>
              </a:cxn>
            </a:cxnLst>
            <a:rect l="l" t="t" r="r" b="b"/>
            <a:pathLst>
              <a:path w="4142720" h="3183264">
                <a:moveTo>
                  <a:pt x="0" y="3100987"/>
                </a:moveTo>
                <a:cubicBezTo>
                  <a:pt x="864394" y="1559524"/>
                  <a:pt x="1773995" y="20224"/>
                  <a:pt x="2486025" y="33937"/>
                </a:cubicBezTo>
                <a:cubicBezTo>
                  <a:pt x="3231061" y="0"/>
                  <a:pt x="3655919" y="1596706"/>
                  <a:pt x="4142720" y="3183264"/>
                </a:cubicBez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Rectangle à coins arrondis 11"/>
          <p:cNvSpPr/>
          <p:nvPr/>
        </p:nvSpPr>
        <p:spPr>
          <a:xfrm>
            <a:off x="467544" y="881336"/>
            <a:ext cx="7344816" cy="6754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ahoma" pitchFamily="34" charset="0"/>
              </a:rPr>
              <a:t>The spatial frequency of the distortion is important</a:t>
            </a:r>
            <a:endParaRPr lang="fr-FR" sz="2400" dirty="0">
              <a:solidFill>
                <a:schemeClr val="tx1"/>
              </a:solidFill>
              <a:latin typeface="Tahoma" pitchFamily="34" charset="0"/>
            </a:endParaRPr>
          </a:p>
        </p:txBody>
      </p:sp>
      <p:sp>
        <p:nvSpPr>
          <p:cNvPr id="13" name="Rectangle 12"/>
          <p:cNvSpPr/>
          <p:nvPr/>
        </p:nvSpPr>
        <p:spPr>
          <a:xfrm>
            <a:off x="5907216" y="1484784"/>
            <a:ext cx="3236784" cy="369332"/>
          </a:xfrm>
          <a:prstGeom prst="rect">
            <a:avLst/>
          </a:prstGeom>
        </p:spPr>
        <p:txBody>
          <a:bodyPr wrap="none">
            <a:spAutoFit/>
          </a:bodyPr>
          <a:lstStyle/>
          <a:p>
            <a:r>
              <a:rPr lang="fr-FR" dirty="0" smtClean="0">
                <a:solidFill>
                  <a:schemeClr val="tx1">
                    <a:lumMod val="65000"/>
                    <a:lumOff val="35000"/>
                  </a:schemeClr>
                </a:solidFill>
              </a:rPr>
              <a:t>[Campbell and </a:t>
            </a:r>
            <a:r>
              <a:rPr lang="fr-FR" dirty="0" err="1" smtClean="0">
                <a:solidFill>
                  <a:schemeClr val="tx1">
                    <a:lumMod val="65000"/>
                    <a:lumOff val="35000"/>
                  </a:schemeClr>
                </a:solidFill>
              </a:rPr>
              <a:t>Robson</a:t>
            </a:r>
            <a:r>
              <a:rPr lang="fr-FR" dirty="0" smtClean="0">
                <a:solidFill>
                  <a:schemeClr val="tx1">
                    <a:lumMod val="65000"/>
                    <a:lumOff val="35000"/>
                  </a:schemeClr>
                </a:solidFill>
              </a:rPr>
              <a:t>, 1968]</a:t>
            </a:r>
          </a:p>
        </p:txBody>
      </p:sp>
      <p:sp>
        <p:nvSpPr>
          <p:cNvPr id="15" name="ZoneTexte 1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ustDataLst>
      <p:tags r:id="rId1"/>
    </p:custDataLst>
  </p:cSld>
  <p:clrMapOvr>
    <a:masterClrMapping/>
  </p:clrMapOvr>
  <p:transition advTm="810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B2D63F90-7796-4D4A-87F6-A66064A689D2}" type="slidenum">
              <a:rPr lang="fr-FR" smtClean="0"/>
              <a:pPr/>
              <a:t>8</a:t>
            </a:fld>
            <a:endParaRPr lang="fr-FR"/>
          </a:p>
        </p:txBody>
      </p:sp>
      <p:pic>
        <p:nvPicPr>
          <p:cNvPr id="5" name="Picture 12" descr="csf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4438" y="1557338"/>
            <a:ext cx="6264275" cy="4714875"/>
          </a:xfrm>
          <a:prstGeom prst="rect">
            <a:avLst/>
          </a:prstGeom>
          <a:noFill/>
          <a:ln w="9525">
            <a:noFill/>
            <a:miter lim="800000"/>
            <a:headEnd/>
            <a:tailEnd/>
          </a:ln>
        </p:spPr>
      </p:pic>
      <p:sp>
        <p:nvSpPr>
          <p:cNvPr id="6" name="Text Box 13"/>
          <p:cNvSpPr txBox="1">
            <a:spLocks noChangeArrowheads="1"/>
          </p:cNvSpPr>
          <p:nvPr/>
        </p:nvSpPr>
        <p:spPr bwMode="auto">
          <a:xfrm>
            <a:off x="396875" y="5157788"/>
            <a:ext cx="2735263" cy="396875"/>
          </a:xfrm>
          <a:prstGeom prst="rect">
            <a:avLst/>
          </a:prstGeom>
          <a:noFill/>
          <a:ln w="9525">
            <a:noFill/>
            <a:miter lim="800000"/>
            <a:headEnd/>
            <a:tailEnd/>
          </a:ln>
        </p:spPr>
        <p:txBody>
          <a:bodyPr>
            <a:spAutoFit/>
          </a:bodyPr>
          <a:lstStyle/>
          <a:p>
            <a:pPr algn="ctr">
              <a:spcBef>
                <a:spcPct val="50000"/>
              </a:spcBef>
            </a:pPr>
            <a:r>
              <a:rPr lang="en-US" altLang="zh-CN" sz="2000">
                <a:solidFill>
                  <a:srgbClr val="000066"/>
                </a:solidFill>
                <a:ea typeface="宋体" pitchFamily="2" charset="-122"/>
              </a:rPr>
              <a:t>CSF(0.1 </a:t>
            </a:r>
            <a:r>
              <a:rPr lang="en-US" altLang="zh-CN" sz="2000" i="1">
                <a:solidFill>
                  <a:srgbClr val="000066"/>
                </a:solidFill>
                <a:ea typeface="宋体" pitchFamily="2" charset="-122"/>
              </a:rPr>
              <a:t>cpd</a:t>
            </a:r>
            <a:r>
              <a:rPr lang="en-US" altLang="zh-CN" sz="2000">
                <a:solidFill>
                  <a:srgbClr val="000066"/>
                </a:solidFill>
                <a:ea typeface="宋体" pitchFamily="2" charset="-122"/>
              </a:rPr>
              <a:t>) = 0.10</a:t>
            </a:r>
          </a:p>
        </p:txBody>
      </p:sp>
      <p:sp>
        <p:nvSpPr>
          <p:cNvPr id="7" name="Text Box 14"/>
          <p:cNvSpPr txBox="1">
            <a:spLocks noChangeArrowheads="1"/>
          </p:cNvSpPr>
          <p:nvPr/>
        </p:nvSpPr>
        <p:spPr bwMode="auto">
          <a:xfrm>
            <a:off x="395288" y="1916113"/>
            <a:ext cx="2735262" cy="396875"/>
          </a:xfrm>
          <a:prstGeom prst="rect">
            <a:avLst/>
          </a:prstGeom>
          <a:noFill/>
          <a:ln w="9525">
            <a:noFill/>
            <a:miter lim="800000"/>
            <a:headEnd/>
            <a:tailEnd/>
          </a:ln>
        </p:spPr>
        <p:txBody>
          <a:bodyPr>
            <a:spAutoFit/>
          </a:bodyPr>
          <a:lstStyle/>
          <a:p>
            <a:pPr algn="ctr">
              <a:spcBef>
                <a:spcPct val="50000"/>
              </a:spcBef>
            </a:pPr>
            <a:r>
              <a:rPr lang="en-US" altLang="zh-CN" sz="2000">
                <a:solidFill>
                  <a:srgbClr val="000066"/>
                </a:solidFill>
                <a:ea typeface="宋体" pitchFamily="2" charset="-122"/>
              </a:rPr>
              <a:t>CSF(4.0 </a:t>
            </a:r>
            <a:r>
              <a:rPr lang="en-US" altLang="zh-CN" sz="2000" i="1">
                <a:solidFill>
                  <a:srgbClr val="000066"/>
                </a:solidFill>
                <a:ea typeface="宋体" pitchFamily="2" charset="-122"/>
              </a:rPr>
              <a:t>cpd</a:t>
            </a:r>
            <a:r>
              <a:rPr lang="en-US" altLang="zh-CN" sz="2000">
                <a:solidFill>
                  <a:srgbClr val="000066"/>
                </a:solidFill>
                <a:ea typeface="宋体" pitchFamily="2" charset="-122"/>
              </a:rPr>
              <a:t>) = 0.97</a:t>
            </a:r>
          </a:p>
        </p:txBody>
      </p:sp>
      <p:sp>
        <p:nvSpPr>
          <p:cNvPr id="8" name="Rectangle 7"/>
          <p:cNvSpPr/>
          <p:nvPr/>
        </p:nvSpPr>
        <p:spPr>
          <a:xfrm>
            <a:off x="467544" y="1023119"/>
            <a:ext cx="8136904" cy="461665"/>
          </a:xfrm>
          <a:prstGeom prst="rect">
            <a:avLst/>
          </a:prstGeom>
        </p:spPr>
        <p:txBody>
          <a:bodyPr wrap="square">
            <a:spAutoFit/>
          </a:bodyPr>
          <a:lstStyle/>
          <a:p>
            <a:r>
              <a:rPr lang="en-US" sz="2400" dirty="0" smtClean="0">
                <a:latin typeface="Tahoma" pitchFamily="34" charset="0"/>
              </a:rPr>
              <a:t>HVS has </a:t>
            </a:r>
            <a:r>
              <a:rPr lang="en-US" sz="2400" dirty="0" err="1" smtClean="0">
                <a:latin typeface="Tahoma" pitchFamily="34" charset="0"/>
              </a:rPr>
              <a:t>bandpass</a:t>
            </a:r>
            <a:r>
              <a:rPr lang="en-US" sz="2400" dirty="0" smtClean="0">
                <a:latin typeface="Tahoma" pitchFamily="34" charset="0"/>
              </a:rPr>
              <a:t>-like frequency sensitivity</a:t>
            </a:r>
          </a:p>
        </p:txBody>
      </p:sp>
      <p:sp>
        <p:nvSpPr>
          <p:cNvPr id="9" name="Titre 1"/>
          <p:cNvSpPr txBox="1">
            <a:spLocks/>
          </p:cNvSpPr>
          <p:nvPr/>
        </p:nvSpPr>
        <p:spPr bwMode="auto">
          <a:xfrm>
            <a:off x="442913" y="15875"/>
            <a:ext cx="8233543"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Contrast</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Sensitivity</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Function</a:t>
            </a:r>
          </a:p>
        </p:txBody>
      </p:sp>
      <p:sp>
        <p:nvSpPr>
          <p:cNvPr id="10" name="ZoneTexte 9"/>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B2D63F90-7796-4D4A-87F6-A66064A689D2}" type="slidenum">
              <a:rPr lang="fr-FR" smtClean="0"/>
              <a:pPr/>
              <a:t>9</a:t>
            </a:fld>
            <a:endParaRPr lang="fr-F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1484784"/>
            <a:ext cx="7848872" cy="3744416"/>
          </a:xfrm>
          <a:prstGeom prst="rect">
            <a:avLst/>
          </a:prstGeom>
          <a:noFill/>
          <a:ln w="9525">
            <a:noFill/>
            <a:miter lim="800000"/>
            <a:headEnd/>
            <a:tailEnd/>
          </a:ln>
        </p:spPr>
      </p:pic>
      <p:sp>
        <p:nvSpPr>
          <p:cNvPr id="6" name="ZoneTexte 5"/>
          <p:cNvSpPr txBox="1"/>
          <p:nvPr/>
        </p:nvSpPr>
        <p:spPr>
          <a:xfrm>
            <a:off x="3707904" y="5157192"/>
            <a:ext cx="2016224" cy="738664"/>
          </a:xfrm>
          <a:prstGeom prst="rect">
            <a:avLst/>
          </a:prstGeom>
          <a:noFill/>
        </p:spPr>
        <p:txBody>
          <a:bodyPr wrap="square" rtlCol="0">
            <a:spAutoFit/>
          </a:bodyPr>
          <a:lstStyle/>
          <a:p>
            <a:pPr algn="ctr"/>
            <a:r>
              <a:rPr lang="fr-FR" dirty="0" err="1" smtClean="0"/>
              <a:t>Low</a:t>
            </a:r>
            <a:r>
              <a:rPr lang="fr-FR" dirty="0" smtClean="0"/>
              <a:t> </a:t>
            </a:r>
            <a:r>
              <a:rPr lang="fr-FR" dirty="0" err="1" smtClean="0"/>
              <a:t>frequency</a:t>
            </a:r>
            <a:r>
              <a:rPr lang="fr-FR" dirty="0" smtClean="0"/>
              <a:t> modifications</a:t>
            </a:r>
            <a:endParaRPr lang="fr-FR" sz="2400" b="1" i="1" dirty="0" smtClean="0">
              <a:solidFill>
                <a:schemeClr val="accent6"/>
              </a:solidFill>
              <a:latin typeface="Times New Roman" pitchFamily="18" charset="0"/>
              <a:cs typeface="Times New Roman" pitchFamily="18" charset="0"/>
            </a:endParaRPr>
          </a:p>
        </p:txBody>
      </p:sp>
      <p:sp>
        <p:nvSpPr>
          <p:cNvPr id="7" name="Rectangle 6"/>
          <p:cNvSpPr/>
          <p:nvPr/>
        </p:nvSpPr>
        <p:spPr>
          <a:xfrm>
            <a:off x="6228184" y="5210616"/>
            <a:ext cx="2401912" cy="738664"/>
          </a:xfrm>
          <a:prstGeom prst="rect">
            <a:avLst/>
          </a:prstGeom>
        </p:spPr>
        <p:txBody>
          <a:bodyPr wrap="square">
            <a:spAutoFit/>
          </a:bodyPr>
          <a:lstStyle/>
          <a:p>
            <a:pPr algn="ctr"/>
            <a:r>
              <a:rPr lang="fr-FR" dirty="0" smtClean="0"/>
              <a:t>High </a:t>
            </a:r>
            <a:r>
              <a:rPr lang="fr-FR" dirty="0" err="1" smtClean="0"/>
              <a:t>frequency</a:t>
            </a:r>
            <a:r>
              <a:rPr lang="fr-FR" dirty="0" smtClean="0"/>
              <a:t> modifications</a:t>
            </a:r>
            <a:endParaRPr lang="fr-FR" sz="2400" b="1" i="1" dirty="0" smtClean="0">
              <a:solidFill>
                <a:schemeClr val="accent6"/>
              </a:solidFill>
              <a:latin typeface="Times New Roman" pitchFamily="18" charset="0"/>
              <a:cs typeface="Times New Roman" pitchFamily="18" charset="0"/>
            </a:endParaRPr>
          </a:p>
        </p:txBody>
      </p:sp>
      <p:sp>
        <p:nvSpPr>
          <p:cNvPr id="8" name="Accolade ouvrante 7"/>
          <p:cNvSpPr/>
          <p:nvPr/>
        </p:nvSpPr>
        <p:spPr>
          <a:xfrm rot="16200000">
            <a:off x="5940152" y="5229200"/>
            <a:ext cx="288032" cy="1584176"/>
          </a:xfrm>
          <a:prstGeom prst="leftBrace">
            <a:avLst>
              <a:gd name="adj1" fmla="val 135847"/>
              <a:gd name="adj2" fmla="val 49399"/>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5076056" y="6021288"/>
            <a:ext cx="2016224" cy="461665"/>
          </a:xfrm>
          <a:prstGeom prst="rect">
            <a:avLst/>
          </a:prstGeom>
          <a:noFill/>
        </p:spPr>
        <p:txBody>
          <a:bodyPr wrap="square" rtlCol="0">
            <a:spAutoFit/>
          </a:bodyPr>
          <a:lstStyle/>
          <a:p>
            <a:pPr algn="ctr"/>
            <a:r>
              <a:rPr lang="fr-FR" dirty="0" err="1" smtClean="0"/>
              <a:t>Same</a:t>
            </a:r>
            <a:r>
              <a:rPr lang="fr-FR" dirty="0" smtClean="0"/>
              <a:t> MRMS</a:t>
            </a:r>
            <a:endParaRPr lang="fr-FR" sz="2400" b="1" i="1" dirty="0" smtClean="0">
              <a:solidFill>
                <a:schemeClr val="accent6"/>
              </a:solidFill>
              <a:latin typeface="Times New Roman" pitchFamily="18" charset="0"/>
              <a:cs typeface="Times New Roman" pitchFamily="18" charset="0"/>
            </a:endParaRPr>
          </a:p>
        </p:txBody>
      </p:sp>
      <p:sp>
        <p:nvSpPr>
          <p:cNvPr id="11" name="Rectangle 10"/>
          <p:cNvSpPr/>
          <p:nvPr/>
        </p:nvSpPr>
        <p:spPr>
          <a:xfrm>
            <a:off x="4139952" y="5805264"/>
            <a:ext cx="1005403" cy="369332"/>
          </a:xfrm>
          <a:prstGeom prst="rect">
            <a:avLst/>
          </a:prstGeom>
        </p:spPr>
        <p:txBody>
          <a:bodyPr wrap="none">
            <a:spAutoFit/>
          </a:bodyPr>
          <a:lstStyle/>
          <a:p>
            <a:r>
              <a:rPr lang="fr-FR" altLang="zh-CN" dirty="0" smtClean="0">
                <a:solidFill>
                  <a:srgbClr val="FF0000"/>
                </a:solidFill>
                <a:ea typeface="宋体" pitchFamily="2" charset="-122"/>
              </a:rPr>
              <a:t> 0.1 </a:t>
            </a:r>
            <a:r>
              <a:rPr lang="fr-FR" altLang="zh-CN" i="1" dirty="0" err="1" smtClean="0">
                <a:solidFill>
                  <a:srgbClr val="FF0000"/>
                </a:solidFill>
                <a:ea typeface="宋体" pitchFamily="2" charset="-122"/>
              </a:rPr>
              <a:t>cpd</a:t>
            </a:r>
            <a:endParaRPr lang="fr-FR" dirty="0"/>
          </a:p>
        </p:txBody>
      </p:sp>
      <p:sp>
        <p:nvSpPr>
          <p:cNvPr id="12" name="Rectangle 11"/>
          <p:cNvSpPr/>
          <p:nvPr/>
        </p:nvSpPr>
        <p:spPr>
          <a:xfrm>
            <a:off x="6948264" y="5805264"/>
            <a:ext cx="813043" cy="369332"/>
          </a:xfrm>
          <a:prstGeom prst="rect">
            <a:avLst/>
          </a:prstGeom>
        </p:spPr>
        <p:txBody>
          <a:bodyPr wrap="none">
            <a:spAutoFit/>
          </a:bodyPr>
          <a:lstStyle/>
          <a:p>
            <a:r>
              <a:rPr lang="fr-FR" altLang="zh-CN" dirty="0" smtClean="0">
                <a:solidFill>
                  <a:srgbClr val="FF0000"/>
                </a:solidFill>
                <a:ea typeface="宋体" pitchFamily="2" charset="-122"/>
              </a:rPr>
              <a:t> 4 </a:t>
            </a:r>
            <a:r>
              <a:rPr lang="fr-FR" altLang="zh-CN" i="1" dirty="0" err="1" smtClean="0">
                <a:solidFill>
                  <a:srgbClr val="FF0000"/>
                </a:solidFill>
                <a:ea typeface="宋体" pitchFamily="2" charset="-122"/>
              </a:rPr>
              <a:t>cpd</a:t>
            </a:r>
            <a:endParaRPr lang="fr-FR" dirty="0"/>
          </a:p>
        </p:txBody>
      </p:sp>
      <p:sp>
        <p:nvSpPr>
          <p:cNvPr id="13" name="Titre 1"/>
          <p:cNvSpPr txBox="1">
            <a:spLocks/>
          </p:cNvSpPr>
          <p:nvPr/>
        </p:nvSpPr>
        <p:spPr bwMode="auto">
          <a:xfrm>
            <a:off x="442913" y="15875"/>
            <a:ext cx="8233543" cy="908864"/>
          </a:xfrm>
          <a:prstGeom prst="roundRect">
            <a:avLst>
              <a:gd name="adj" fmla="val 50000"/>
            </a:avLst>
          </a:prstGeom>
          <a:solidFill>
            <a:schemeClr val="bg1"/>
          </a:solidFill>
          <a:ln w="9525" algn="ctr">
            <a:noFill/>
            <a:round/>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Contrast</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fr-FR" sz="3600" b="0" i="0" u="none" strike="noStrike" kern="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Sensitivity</a:t>
            </a:r>
            <a:r>
              <a:rPr kumimoji="0" lang="fr-FR" sz="3600" b="0" i="0" u="none" strike="noStrike" kern="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Function</a:t>
            </a:r>
          </a:p>
        </p:txBody>
      </p:sp>
      <p:sp>
        <p:nvSpPr>
          <p:cNvPr id="14" name="Rectangle 13"/>
          <p:cNvSpPr/>
          <p:nvPr/>
        </p:nvSpPr>
        <p:spPr>
          <a:xfrm>
            <a:off x="467544" y="908720"/>
            <a:ext cx="8136904" cy="461665"/>
          </a:xfrm>
          <a:prstGeom prst="rect">
            <a:avLst/>
          </a:prstGeom>
        </p:spPr>
        <p:txBody>
          <a:bodyPr wrap="square">
            <a:spAutoFit/>
          </a:bodyPr>
          <a:lstStyle/>
          <a:p>
            <a:r>
              <a:rPr lang="en-US" sz="2400" dirty="0" smtClean="0">
                <a:latin typeface="Tahoma" pitchFamily="34" charset="0"/>
              </a:rPr>
              <a:t>Illustration for 3D models</a:t>
            </a:r>
          </a:p>
        </p:txBody>
      </p:sp>
      <p:sp>
        <p:nvSpPr>
          <p:cNvPr id="15" name="ZoneTexte 14"/>
          <p:cNvSpPr txBox="1"/>
          <p:nvPr/>
        </p:nvSpPr>
        <p:spPr>
          <a:xfrm>
            <a:off x="216024" y="6525344"/>
            <a:ext cx="8388424" cy="338554"/>
          </a:xfrm>
          <a:prstGeom prst="rect">
            <a:avLst/>
          </a:prstGeom>
          <a:noFill/>
        </p:spPr>
        <p:txBody>
          <a:bodyPr wrap="square" rtlCol="0">
            <a:spAutoFit/>
          </a:bodyPr>
          <a:lstStyle/>
          <a:p>
            <a:r>
              <a:rPr lang="fr-FR" sz="1600" dirty="0" smtClean="0">
                <a:latin typeface="Consolas" pitchFamily="49" charset="0"/>
                <a:cs typeface="Consolas" pitchFamily="49" charset="0"/>
              </a:rPr>
              <a:t>Motivation  –  </a:t>
            </a:r>
            <a:r>
              <a:rPr lang="fr-FR" sz="1600" dirty="0" smtClean="0">
                <a:solidFill>
                  <a:srgbClr val="FF0000"/>
                </a:solidFill>
                <a:latin typeface="Consolas" pitchFamily="49" charset="0"/>
                <a:cs typeface="Consolas" pitchFamily="49" charset="0"/>
              </a:rPr>
              <a:t>Perception</a:t>
            </a:r>
            <a:r>
              <a:rPr lang="fr-FR" sz="1600" dirty="0" smtClean="0">
                <a:latin typeface="Consolas" pitchFamily="49" charset="0"/>
                <a:cs typeface="Consolas" pitchFamily="49" charset="0"/>
              </a:rPr>
              <a:t>  –  </a:t>
            </a:r>
            <a:r>
              <a:rPr lang="fr-FR" sz="1600" dirty="0" err="1" smtClean="0">
                <a:latin typeface="Consolas" pitchFamily="49" charset="0"/>
                <a:cs typeface="Consolas" pitchFamily="49" charset="0"/>
              </a:rPr>
              <a:t>Metrics</a:t>
            </a:r>
            <a:r>
              <a:rPr lang="fr-FR" sz="1600" dirty="0" smtClean="0">
                <a:latin typeface="Consolas" pitchFamily="49" charset="0"/>
                <a:cs typeface="Consolas" pitchFamily="49" charset="0"/>
              </a:rPr>
              <a:t>  –  Evaluation – Applications</a:t>
            </a:r>
            <a:endParaRPr lang="fr-FR" sz="1600"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Vrai"/>
  <p:tag name="EMBEDFONTS" val="Faux"/>
  <p:tag name="USEBOLDAMS" val="Faux"/>
  <p:tag name="DEFAULTDISPLAYSOURCE" val="\documentclass{slides}\pagestyle{empty}&#10;\begin{document}&#10;ytu&#10;\end{document}&#10;"/>
  <p:tag name="TEX2PS" val="latex $(base).tex; dvips -D $(res) -E -o $(base).ps $(base).dvi"/>
  <p:tag name="EXTERNALEDITCOMMAND" val="notepad %"/>
  <p:tag name="GHOSTSCRIPTCOMMAND" val="gswin32c"/>
  <p:tag name="DEFAULTBITMAP" val="pngmono"/>
  <p:tag name="DEFAULTBLEND" val="Faux"/>
  <p:tag name="DEFAULTTRANSPARENT" val="Faux"/>
  <p:tag name="DEFAULTWORKAROUNDTRANSPARENCYBUG" val="Faux"/>
  <p:tag name="DEFAULTRESOLUTION" val="1200"/>
  <p:tag name="DEFAULTMAGNIFICATION" val="2"/>
  <p:tag name="DEFAULTFONTSIZE" val="10"/>
  <p:tag name="DEFAULTWIDTH" val="348"/>
  <p:tag name="DEFAULTHEIGHT" val="200"/>
</p:tagLst>
</file>

<file path=ppt/tags/tag2.xml><?xml version="1.0" encoding="utf-8"?>
<p:tagLst xmlns:a="http://schemas.openxmlformats.org/drawingml/2006/main" xmlns:r="http://schemas.openxmlformats.org/officeDocument/2006/relationships" xmlns:p="http://schemas.openxmlformats.org/presentationml/2006/main">
  <p:tag name="TIMING" val="|27"/>
</p:tagLst>
</file>

<file path=ppt/tags/tag3.xml><?xml version="1.0" encoding="utf-8"?>
<p:tagLst xmlns:a="http://schemas.openxmlformats.org/drawingml/2006/main" xmlns:r="http://schemas.openxmlformats.org/officeDocument/2006/relationships" xmlns:p="http://schemas.openxmlformats.org/presentationml/2006/main">
  <p:tag name="TIMING" val="|27.7"/>
</p:tagLst>
</file>

<file path=ppt/theme/theme1.xml><?xml version="1.0" encoding="utf-8"?>
<a:theme xmlns:a="http://schemas.openxmlformats.org/drawingml/2006/main" name="modele_diapos">
  <a:themeElements>
    <a:clrScheme name="modele_diap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e_diapo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e_diap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e_diapo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e_diapo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e_diapo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e_diapo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e_diapo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e_diapo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e_diapo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e_diapo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e_diapo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e_diapo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e_diapo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dele_diapos">
  <a:themeElements>
    <a:clrScheme name="1_modele_diap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modele_diapo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ele_diap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odele_diapo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odele_diapo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odele_diapo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odele_diapo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odele_diapo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odele_diapo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odele_diapo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odele_diapo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odele_diapo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odele_diapo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odele_diapo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dele-diapos">
  <a:themeElements>
    <a:clrScheme name="modele-diapos 8">
      <a:dk1>
        <a:srgbClr val="174A7C"/>
      </a:dk1>
      <a:lt1>
        <a:srgbClr val="EDEDF3"/>
      </a:lt1>
      <a:dk2>
        <a:srgbClr val="FFFFFF"/>
      </a:dk2>
      <a:lt2>
        <a:srgbClr val="878EAF"/>
      </a:lt2>
      <a:accent1>
        <a:srgbClr val="007772"/>
      </a:accent1>
      <a:accent2>
        <a:srgbClr val="231F20"/>
      </a:accent2>
      <a:accent3>
        <a:srgbClr val="F4F4F8"/>
      </a:accent3>
      <a:accent4>
        <a:srgbClr val="123E69"/>
      </a:accent4>
      <a:accent5>
        <a:srgbClr val="AABDBC"/>
      </a:accent5>
      <a:accent6>
        <a:srgbClr val="1F1B1C"/>
      </a:accent6>
      <a:hlink>
        <a:srgbClr val="D61353"/>
      </a:hlink>
      <a:folHlink>
        <a:srgbClr val="570050"/>
      </a:folHlink>
    </a:clrScheme>
    <a:fontScheme name="modele-diapo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e-diap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e-diapo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e-diapo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e-diapo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e-diapo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e-diapos 6">
        <a:dk1>
          <a:srgbClr val="174A7C"/>
        </a:dk1>
        <a:lt1>
          <a:srgbClr val="EBEBF1"/>
        </a:lt1>
        <a:dk2>
          <a:srgbClr val="00539F"/>
        </a:dk2>
        <a:lt2>
          <a:srgbClr val="878EAF"/>
        </a:lt2>
        <a:accent1>
          <a:srgbClr val="1E613C"/>
        </a:accent1>
        <a:accent2>
          <a:srgbClr val="55004E"/>
        </a:accent2>
        <a:accent3>
          <a:srgbClr val="F3F3F7"/>
        </a:accent3>
        <a:accent4>
          <a:srgbClr val="123E69"/>
        </a:accent4>
        <a:accent5>
          <a:srgbClr val="ABB7AF"/>
        </a:accent5>
        <a:accent6>
          <a:srgbClr val="4C0046"/>
        </a:accent6>
        <a:hlink>
          <a:srgbClr val="C06616"/>
        </a:hlink>
        <a:folHlink>
          <a:srgbClr val="9E0A0F"/>
        </a:folHlink>
      </a:clrScheme>
      <a:clrMap bg1="lt1" tx1="dk1" bg2="lt2" tx2="dk2" accent1="accent1" accent2="accent2" accent3="accent3" accent4="accent4" accent5="accent5" accent6="accent6" hlink="hlink" folHlink="folHlink"/>
    </a:extraClrScheme>
    <a:extraClrScheme>
      <a:clrScheme name="modele-diapos 7">
        <a:dk1>
          <a:srgbClr val="174A7C"/>
        </a:dk1>
        <a:lt1>
          <a:srgbClr val="EBEBF1"/>
        </a:lt1>
        <a:dk2>
          <a:srgbClr val="00539F"/>
        </a:dk2>
        <a:lt2>
          <a:srgbClr val="878EAF"/>
        </a:lt2>
        <a:accent1>
          <a:srgbClr val="D60153"/>
        </a:accent1>
        <a:accent2>
          <a:srgbClr val="55004E"/>
        </a:accent2>
        <a:accent3>
          <a:srgbClr val="F3F3F7"/>
        </a:accent3>
        <a:accent4>
          <a:srgbClr val="123E69"/>
        </a:accent4>
        <a:accent5>
          <a:srgbClr val="E8AAB3"/>
        </a:accent5>
        <a:accent6>
          <a:srgbClr val="4C0046"/>
        </a:accent6>
        <a:hlink>
          <a:srgbClr val="C06616"/>
        </a:hlink>
        <a:folHlink>
          <a:srgbClr val="9E0A0F"/>
        </a:folHlink>
      </a:clrScheme>
      <a:clrMap bg1="lt1" tx1="dk1" bg2="lt2" tx2="dk2" accent1="accent1" accent2="accent2" accent3="accent3" accent4="accent4" accent5="accent5" accent6="accent6" hlink="hlink" folHlink="folHlink"/>
    </a:extraClrScheme>
    <a:extraClrScheme>
      <a:clrScheme name="modele-diapos 8">
        <a:dk1>
          <a:srgbClr val="174A7C"/>
        </a:dk1>
        <a:lt1>
          <a:srgbClr val="EDEDF3"/>
        </a:lt1>
        <a:dk2>
          <a:srgbClr val="FFFFFF"/>
        </a:dk2>
        <a:lt2>
          <a:srgbClr val="878EAF"/>
        </a:lt2>
        <a:accent1>
          <a:srgbClr val="007772"/>
        </a:accent1>
        <a:accent2>
          <a:srgbClr val="231F20"/>
        </a:accent2>
        <a:accent3>
          <a:srgbClr val="F4F4F8"/>
        </a:accent3>
        <a:accent4>
          <a:srgbClr val="123E69"/>
        </a:accent4>
        <a:accent5>
          <a:srgbClr val="AABDBC"/>
        </a:accent5>
        <a:accent6>
          <a:srgbClr val="1F1B1C"/>
        </a:accent6>
        <a:hlink>
          <a:srgbClr val="D61353"/>
        </a:hlink>
        <a:folHlink>
          <a:srgbClr val="57005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Myriad Pro Bold Cond"/>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Myriad Pro Bold Cond"/>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Myriad Pro Bold Cond"/>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88590</TotalTime>
  <Words>4922</Words>
  <Application>Microsoft Office PowerPoint</Application>
  <PresentationFormat>Affichage à l'écran (4:3)</PresentationFormat>
  <Paragraphs>721</Paragraphs>
  <Slides>49</Slides>
  <Notes>40</Notes>
  <HiddenSlides>0</HiddenSlides>
  <MMClips>0</MMClips>
  <ScaleCrop>false</ScaleCrop>
  <HeadingPairs>
    <vt:vector size="8" baseType="variant">
      <vt:variant>
        <vt:lpstr>Polices utilisées</vt:lpstr>
      </vt:variant>
      <vt:variant>
        <vt:i4>15</vt:i4>
      </vt:variant>
      <vt:variant>
        <vt:lpstr>Thème</vt:lpstr>
      </vt:variant>
      <vt:variant>
        <vt:i4>3</vt:i4>
      </vt:variant>
      <vt:variant>
        <vt:lpstr>Serveurs OLE incorporés</vt:lpstr>
      </vt:variant>
      <vt:variant>
        <vt:i4>3</vt:i4>
      </vt:variant>
      <vt:variant>
        <vt:lpstr>Titres des diapositives</vt:lpstr>
      </vt:variant>
      <vt:variant>
        <vt:i4>49</vt:i4>
      </vt:variant>
    </vt:vector>
  </HeadingPairs>
  <TitlesOfParts>
    <vt:vector size="70" baseType="lpstr">
      <vt:lpstr>MS PGothic</vt:lpstr>
      <vt:lpstr>MS PGothic</vt:lpstr>
      <vt:lpstr>SimSun</vt:lpstr>
      <vt:lpstr>Arial</vt:lpstr>
      <vt:lpstr>Book Antiqua</vt:lpstr>
      <vt:lpstr>Calibri</vt:lpstr>
      <vt:lpstr>Consolas</vt:lpstr>
      <vt:lpstr>Helvetica Light</vt:lpstr>
      <vt:lpstr>Tahoma</vt:lpstr>
      <vt:lpstr>Times</vt:lpstr>
      <vt:lpstr>Times New Roman</vt:lpstr>
      <vt:lpstr>Trebuchet MS</vt:lpstr>
      <vt:lpstr>Verdana</vt:lpstr>
      <vt:lpstr>Wingdings</vt:lpstr>
      <vt:lpstr>Wingdings 2</vt:lpstr>
      <vt:lpstr>modele_diapos</vt:lpstr>
      <vt:lpstr>1_modele_diapos</vt:lpstr>
      <vt:lpstr>modele-diapos</vt:lpstr>
      <vt:lpstr>Visio</vt:lpstr>
      <vt:lpstr>Equation</vt:lpstr>
      <vt:lpstr>Équation</vt:lpstr>
      <vt:lpstr>Perceptual factor and quality metrics for 3D meshes  Applications to compression</vt:lpstr>
      <vt:lpstr>Présentation PowerPoint</vt:lpstr>
      <vt:lpstr>Motivation</vt:lpstr>
      <vt:lpstr>Motivation</vt:lpstr>
      <vt:lpstr>Outline</vt:lpstr>
      <vt:lpstr>Outline</vt:lpstr>
      <vt:lpstr>Contrast Sensitivity Function</vt:lpstr>
      <vt:lpstr>Présentation PowerPoint</vt:lpstr>
      <vt:lpstr>Présentation PowerPoint</vt:lpstr>
      <vt:lpstr>Présentation PowerPoint</vt:lpstr>
      <vt:lpstr>Visual Masking</vt:lpstr>
      <vt:lpstr>Présentation PowerPoint</vt:lpstr>
      <vt:lpstr>Utilisation du masquage</vt:lpstr>
      <vt:lpstr>Présentation PowerPoint</vt:lpstr>
      <vt:lpstr>Présentation PowerPoint</vt:lpstr>
      <vt:lpstr>Perceptual mechanisms: Saliency</vt:lpstr>
      <vt:lpstr>Outline</vt:lpstr>
      <vt:lpstr>Outline</vt:lpstr>
      <vt:lpstr>Image Quality metrics</vt:lpstr>
      <vt:lpstr>Image Quality metrics</vt:lpstr>
      <vt:lpstr>Image Quality metrics</vt:lpstr>
      <vt:lpstr>Quality metrics for static meshes</vt:lpstr>
      <vt:lpstr>Quality metrics for static meshes</vt:lpstr>
      <vt:lpstr>Quality metrics for static meshes</vt:lpstr>
      <vt:lpstr>Quality metrics for static meshes</vt:lpstr>
      <vt:lpstr>Quality metrics for static meshes</vt:lpstr>
      <vt:lpstr>Présentation PowerPoint</vt:lpstr>
      <vt:lpstr>Présentation PowerPoint</vt:lpstr>
      <vt:lpstr>Présentation PowerPoint</vt:lpstr>
      <vt:lpstr>STED error [Váša and Skala, 2011]</vt:lpstr>
      <vt:lpstr>Outline</vt:lpstr>
      <vt:lpstr>Outline</vt:lpstr>
      <vt:lpstr>What is a subjective test?</vt:lpstr>
      <vt:lpstr>Subjective test - basics</vt:lpstr>
      <vt:lpstr>Subjective test – an example</vt:lpstr>
      <vt:lpstr>Performance evaluation</vt:lpstr>
      <vt:lpstr>Results – Static mesh</vt:lpstr>
      <vt:lpstr>Présentation PowerPoint</vt:lpstr>
      <vt:lpstr>Results – Dynamic mesh</vt:lpstr>
      <vt:lpstr>Outline</vt:lpstr>
      <vt:lpstr>Outline</vt:lpstr>
      <vt:lpstr>Applications: Mesh Compression</vt:lpstr>
      <vt:lpstr>Design optimisations</vt:lpstr>
      <vt:lpstr>Présentation PowerPoint</vt:lpstr>
      <vt:lpstr>Présentation PowerPoint</vt:lpstr>
      <vt:lpstr>Présentation PowerPoint</vt:lpstr>
      <vt:lpstr>Présentation PowerPoint</vt:lpstr>
      <vt:lpstr>Présentation PowerPoint</vt:lpstr>
      <vt:lpstr>Présentation PowerPoint</vt:lpstr>
    </vt:vector>
  </TitlesOfParts>
  <Company>UFRINFO-LYON1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Compression de données 3D pour la transmission bas débit et la visualisation progressive</dc:title>
  <dc:creator>LIRIS-INSA-UCBL</dc:creator>
  <cp:lastModifiedBy>Guillaume Lavoue</cp:lastModifiedBy>
  <cp:revision>1460</cp:revision>
  <dcterms:created xsi:type="dcterms:W3CDTF">2003-09-24T07:33:06Z</dcterms:created>
  <dcterms:modified xsi:type="dcterms:W3CDTF">2014-10-28T09:39:22Z</dcterms:modified>
</cp:coreProperties>
</file>