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2"/>
  </p:sldMasterIdLst>
  <p:notesMasterIdLst>
    <p:notesMasterId r:id="rId24"/>
  </p:notesMasterIdLst>
  <p:handoutMasterIdLst>
    <p:handoutMasterId r:id="rId25"/>
  </p:handoutMasterIdLst>
  <p:sldIdLst>
    <p:sldId id="256" r:id="rId3"/>
    <p:sldId id="315" r:id="rId4"/>
    <p:sldId id="316" r:id="rId5"/>
    <p:sldId id="374" r:id="rId6"/>
    <p:sldId id="375" r:id="rId7"/>
    <p:sldId id="379" r:id="rId8"/>
    <p:sldId id="376" r:id="rId9"/>
    <p:sldId id="377" r:id="rId10"/>
    <p:sldId id="378" r:id="rId11"/>
    <p:sldId id="317" r:id="rId12"/>
    <p:sldId id="382" r:id="rId13"/>
    <p:sldId id="383" r:id="rId14"/>
    <p:sldId id="384" r:id="rId15"/>
    <p:sldId id="380" r:id="rId16"/>
    <p:sldId id="381" r:id="rId17"/>
    <p:sldId id="390" r:id="rId18"/>
    <p:sldId id="385" r:id="rId19"/>
    <p:sldId id="386" r:id="rId20"/>
    <p:sldId id="387" r:id="rId21"/>
    <p:sldId id="389" r:id="rId22"/>
    <p:sldId id="296" r:id="rId23"/>
  </p:sldIdLst>
  <p:sldSz cx="12188825"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guide id="3" orient="horz"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EBF"/>
    <a:srgbClr val="040B9E"/>
    <a:srgbClr val="0611F4"/>
    <a:srgbClr val="030983"/>
    <a:srgbClr val="001746"/>
    <a:srgbClr val="020766"/>
    <a:srgbClr val="1D528D"/>
    <a:srgbClr val="FCB2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756" autoAdjust="0"/>
  </p:normalViewPr>
  <p:slideViewPr>
    <p:cSldViewPr>
      <p:cViewPr varScale="1">
        <p:scale>
          <a:sx n="80" d="100"/>
          <a:sy n="80" d="100"/>
        </p:scale>
        <p:origin x="1734" y="114"/>
      </p:cViewPr>
      <p:guideLst>
        <p:guide pos="3839"/>
        <p:guide orient="horz" pos="2160"/>
        <p:guide orient="horz"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11/10/2014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11/10/2014</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736495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775" t="22444" r="13342" b="11556"/>
          <a:stretch/>
        </p:blipFill>
        <p:spPr bwMode="auto">
          <a:xfrm>
            <a:off x="-95536" y="838200"/>
            <a:ext cx="12284361" cy="830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userDrawn="1"/>
        </p:nvSpPr>
        <p:spPr>
          <a:xfrm>
            <a:off x="-95536" y="-1"/>
            <a:ext cx="12284361" cy="348826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Freeform 6"/>
          <p:cNvSpPr>
            <a:spLocks noEditPoints="1"/>
          </p:cNvSpPr>
          <p:nvPr userDrawn="1"/>
        </p:nvSpPr>
        <p:spPr bwMode="auto">
          <a:xfrm>
            <a:off x="-77788" y="0"/>
            <a:ext cx="12284360" cy="3488267"/>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7" name="Oval 236" descr="06_original_w"/>
          <p:cNvSpPr>
            <a:spLocks noChangeArrowheads="1"/>
          </p:cNvSpPr>
          <p:nvPr userDrawn="1"/>
        </p:nvSpPr>
        <p:spPr bwMode="gray">
          <a:xfrm>
            <a:off x="531812" y="2362200"/>
            <a:ext cx="2590800" cy="2628900"/>
          </a:xfrm>
          <a:prstGeom prst="ellipse">
            <a:avLst/>
          </a:prstGeom>
          <a:blipFill dpi="0" rotWithShape="1">
            <a:blip r:embed="rId3"/>
            <a:srcRect/>
            <a:stretch>
              <a:fillRect/>
            </a:stretch>
          </a:blipFill>
          <a:ln w="76200">
            <a:solidFill>
              <a:srgbClr val="1D528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7EF3D33-2849-4FBF-A3DA-106E2B4DDB52}" type="datetime1">
              <a:rPr lang="en-US" smtClean="0"/>
              <a:t>11/10/2014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lvl1pPr>
              <a:defRPr lang="en-US" sz="1200" b="1" smtClean="0">
                <a:effectLst/>
                <a:latin typeface="Times New Roman" pitchFamily="18" charset="0"/>
                <a:cs typeface="Times New Roman" pitchFamily="18" charset="0"/>
              </a:defRPr>
            </a:lvl1pPr>
          </a:lstStyle>
          <a:p>
            <a:endParaRPr lang="en-US" dirty="0"/>
          </a:p>
        </p:txBody>
      </p:sp>
      <p:sp>
        <p:nvSpPr>
          <p:cNvPr id="7" name="Rectangle 6"/>
          <p:cNvSpPr/>
          <p:nvPr userDrawn="1"/>
        </p:nvSpPr>
        <p:spPr>
          <a:xfrm>
            <a:off x="0" y="0"/>
            <a:ext cx="5942012" cy="1905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Rectangle 7"/>
          <p:cNvSpPr/>
          <p:nvPr userDrawn="1"/>
        </p:nvSpPr>
        <p:spPr>
          <a:xfrm>
            <a:off x="5942012" y="0"/>
            <a:ext cx="6246813" cy="1905000"/>
          </a:xfrm>
          <a:prstGeom prst="rect">
            <a:avLst/>
          </a:prstGeom>
          <a:solidFill>
            <a:srgbClr val="02076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Rectangle 8"/>
          <p:cNvSpPr/>
          <p:nvPr userDrawn="1"/>
        </p:nvSpPr>
        <p:spPr>
          <a:xfrm>
            <a:off x="0" y="1905000"/>
            <a:ext cx="12188825" cy="304800"/>
          </a:xfrm>
          <a:prstGeom prst="rect">
            <a:avLst/>
          </a:prstGeom>
          <a:gradFill flip="none" rotWithShape="1">
            <a:gsLst>
              <a:gs pos="7000">
                <a:schemeClr val="tx2"/>
              </a:gs>
              <a:gs pos="100000">
                <a:srgbClr val="040B9E"/>
              </a:gs>
              <a:gs pos="100000">
                <a:schemeClr val="accent1">
                  <a:tint val="23500"/>
                  <a:satMod val="160000"/>
                </a:schemeClr>
              </a:gs>
            </a:gsLst>
            <a:path path="circle">
              <a:fillToRect l="100000" t="100000"/>
            </a:path>
            <a:tileRect r="-100000" b="-100000"/>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Rectangle 9"/>
          <p:cNvSpPr/>
          <p:nvPr userDrawn="1"/>
        </p:nvSpPr>
        <p:spPr>
          <a:xfrm>
            <a:off x="0" y="2209800"/>
            <a:ext cx="12188825" cy="693420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366184"/>
            <a:ext cx="9753600" cy="176741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2438400"/>
            <a:ext cx="9753600" cy="5791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3" y="8597903"/>
            <a:ext cx="1396259" cy="241299"/>
          </a:xfrm>
          <a:prstGeom prst="rect">
            <a:avLst/>
          </a:prstGeom>
        </p:spPr>
        <p:txBody>
          <a:bodyPr vert="horz" lIns="91440" tIns="45720" rIns="91440" bIns="45720" rtlCol="0" anchor="ctr"/>
          <a:lstStyle>
            <a:lvl1pPr algn="r">
              <a:defRPr sz="1000">
                <a:solidFill>
                  <a:schemeClr val="tx1"/>
                </a:solidFill>
              </a:defRPr>
            </a:lvl1pPr>
          </a:lstStyle>
          <a:p>
            <a:fld id="{9CE509BF-ED2D-4762-996D-26E492DA7469}" type="datetime1">
              <a:rPr lang="en-US" smtClean="0"/>
              <a:t>11/10/2014</a:t>
            </a:fld>
            <a:endParaRPr/>
          </a:p>
        </p:txBody>
      </p:sp>
      <p:sp>
        <p:nvSpPr>
          <p:cNvPr id="5" name="Footer Placeholder 4"/>
          <p:cNvSpPr>
            <a:spLocks noGrp="1"/>
          </p:cNvSpPr>
          <p:nvPr>
            <p:ph type="ftr" sz="quarter" idx="3"/>
          </p:nvPr>
        </p:nvSpPr>
        <p:spPr>
          <a:xfrm>
            <a:off x="1208836" y="8597903"/>
            <a:ext cx="6638176" cy="241299"/>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3" y="8597903"/>
            <a:ext cx="1143001" cy="241299"/>
          </a:xfrm>
          <a:prstGeom prst="rect">
            <a:avLst/>
          </a:prstGeom>
        </p:spPr>
        <p:txBody>
          <a:bodyPr vert="horz" lIns="91440" tIns="45720" rIns="91440" bIns="45720" rtlCol="0" anchor="ctr"/>
          <a:lstStyle>
            <a:lvl1pPr algn="r">
              <a:defRPr lang="en-US" sz="1100" smtClean="0">
                <a:effectLst/>
              </a:defRPr>
            </a:lvl1pPr>
          </a:lstStyle>
          <a:p>
            <a:endParaRPr lang="en-US"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2612" y="3962400"/>
            <a:ext cx="9078244" cy="4739759"/>
          </a:xfrm>
          <a:prstGeom prst="rect">
            <a:avLst/>
          </a:prstGeom>
          <a:noFill/>
        </p:spPr>
        <p:txBody>
          <a:bodyPr wrap="square" rtlCol="0">
            <a:spAutoFit/>
          </a:bodyPr>
          <a:lstStyle/>
          <a:p>
            <a:pPr algn="ctr"/>
            <a:r>
              <a:rPr lang="en-US" sz="2800" b="1" dirty="0" smtClean="0">
                <a:solidFill>
                  <a:srgbClr val="030983"/>
                </a:solidFill>
                <a:latin typeface="Times New Roman" panose="02020603050405020304" pitchFamily="18" charset="0"/>
                <a:cs typeface="Times New Roman" panose="02020603050405020304" pitchFamily="18" charset="0"/>
              </a:rPr>
              <a:t>Satellite </a:t>
            </a:r>
            <a:r>
              <a:rPr lang="en-US" sz="2800" b="1" dirty="0">
                <a:solidFill>
                  <a:srgbClr val="030983"/>
                </a:solidFill>
                <a:latin typeface="Times New Roman" panose="02020603050405020304" pitchFamily="18" charset="0"/>
                <a:cs typeface="Times New Roman" panose="02020603050405020304" pitchFamily="18" charset="0"/>
              </a:rPr>
              <a:t>Data Fusion and Mining for </a:t>
            </a:r>
            <a:r>
              <a:rPr lang="en-US" sz="2800" b="1" dirty="0" smtClean="0">
                <a:solidFill>
                  <a:srgbClr val="030983"/>
                </a:solidFill>
                <a:latin typeface="Times New Roman" panose="02020603050405020304" pitchFamily="18" charset="0"/>
                <a:cs typeface="Times New Roman" panose="02020603050405020304" pitchFamily="18" charset="0"/>
              </a:rPr>
              <a:t>Environmental Monitoring and Decision Making: Challenges and Perspectives</a:t>
            </a:r>
            <a:endParaRPr lang="en-US" sz="2800" b="1" dirty="0">
              <a:solidFill>
                <a:srgbClr val="030983"/>
              </a:solidFill>
              <a:latin typeface="Times New Roman" panose="02020603050405020304" pitchFamily="18" charset="0"/>
              <a:cs typeface="Times New Roman" panose="02020603050405020304" pitchFamily="18" charset="0"/>
            </a:endParaRPr>
          </a:p>
          <a:p>
            <a:pPr algn="ctr"/>
            <a:endParaRPr lang="en-US" sz="2800" b="1" i="1" dirty="0" smtClean="0">
              <a:solidFill>
                <a:srgbClr val="030983"/>
              </a:solidFill>
              <a:latin typeface="Times New Roman" panose="02020603050405020304" pitchFamily="18" charset="0"/>
              <a:ea typeface="+mj-ea"/>
              <a:cs typeface="Times New Roman" panose="02020603050405020304" pitchFamily="18" charset="0"/>
            </a:endParaRPr>
          </a:p>
          <a:p>
            <a:pPr algn="ctr"/>
            <a:endParaRPr lang="en-US" sz="2800" b="1" i="1" dirty="0">
              <a:solidFill>
                <a:srgbClr val="030983"/>
              </a:solidFill>
              <a:latin typeface="Times New Roman" panose="02020603050405020304" pitchFamily="18" charset="0"/>
              <a:ea typeface="+mj-ea"/>
              <a:cs typeface="Times New Roman" panose="02020603050405020304" pitchFamily="18" charset="0"/>
            </a:endParaRPr>
          </a:p>
          <a:p>
            <a:pPr algn="ctr"/>
            <a:endParaRPr lang="en-US" sz="2800" b="1" i="1" dirty="0" smtClean="0">
              <a:solidFill>
                <a:srgbClr val="030983"/>
              </a:solidFill>
              <a:latin typeface="Times New Roman" panose="02020603050405020304" pitchFamily="18" charset="0"/>
              <a:ea typeface="+mj-ea"/>
              <a:cs typeface="Times New Roman" panose="02020603050405020304" pitchFamily="18" charset="0"/>
            </a:endParaRPr>
          </a:p>
          <a:p>
            <a:pPr algn="ctr"/>
            <a:endParaRPr lang="en-US" sz="2800" b="1" i="1" dirty="0">
              <a:solidFill>
                <a:srgbClr val="030983"/>
              </a:solidFill>
              <a:latin typeface="Times New Roman" panose="02020603050405020304" pitchFamily="18" charset="0"/>
              <a:ea typeface="+mj-ea"/>
              <a:cs typeface="Times New Roman" panose="02020603050405020304" pitchFamily="18" charset="0"/>
            </a:endParaRPr>
          </a:p>
          <a:p>
            <a:pPr algn="ctr"/>
            <a:endParaRPr lang="en-US" sz="2800" b="1" i="1" dirty="0">
              <a:solidFill>
                <a:srgbClr val="030983"/>
              </a:solidFill>
              <a:latin typeface="Times New Roman" panose="02020603050405020304" pitchFamily="18" charset="0"/>
              <a:ea typeface="+mj-ea"/>
              <a:cs typeface="Times New Roman" panose="02020603050405020304" pitchFamily="18" charset="0"/>
            </a:endParaRPr>
          </a:p>
          <a:p>
            <a:pPr algn="ctr"/>
            <a:r>
              <a:rPr lang="en-US" sz="4500" b="1" baseline="30000" dirty="0" smtClean="0">
                <a:solidFill>
                  <a:srgbClr val="001746"/>
                </a:solidFill>
                <a:latin typeface="Times New Roman" pitchFamily="18" charset="0"/>
                <a:cs typeface="Times New Roman" pitchFamily="18" charset="0"/>
              </a:rPr>
              <a:t>Ni-Bin Chang, </a:t>
            </a:r>
            <a:r>
              <a:rPr lang="en-US" sz="4500" b="1" baseline="30000" dirty="0" err="1" smtClean="0">
                <a:solidFill>
                  <a:srgbClr val="001746"/>
                </a:solidFill>
                <a:latin typeface="Times New Roman" pitchFamily="18" charset="0"/>
                <a:cs typeface="Times New Roman" pitchFamily="18" charset="0"/>
              </a:rPr>
              <a:t>Sanaz</a:t>
            </a:r>
            <a:r>
              <a:rPr lang="en-US" sz="4500" b="1" baseline="30000" dirty="0" smtClean="0">
                <a:solidFill>
                  <a:srgbClr val="001746"/>
                </a:solidFill>
                <a:latin typeface="Times New Roman" pitchFamily="18" charset="0"/>
                <a:cs typeface="Times New Roman" pitchFamily="18" charset="0"/>
              </a:rPr>
              <a:t> </a:t>
            </a:r>
            <a:r>
              <a:rPr lang="en-US" sz="4500" b="1" baseline="30000" dirty="0" err="1" smtClean="0">
                <a:solidFill>
                  <a:srgbClr val="001746"/>
                </a:solidFill>
                <a:latin typeface="Times New Roman" pitchFamily="18" charset="0"/>
                <a:cs typeface="Times New Roman" pitchFamily="18" charset="0"/>
              </a:rPr>
              <a:t>Imen</a:t>
            </a:r>
            <a:r>
              <a:rPr lang="en-US" sz="4500" b="1" baseline="30000" dirty="0" smtClean="0">
                <a:solidFill>
                  <a:srgbClr val="001746"/>
                </a:solidFill>
                <a:latin typeface="Times New Roman" pitchFamily="18" charset="0"/>
                <a:cs typeface="Times New Roman" pitchFamily="18" charset="0"/>
              </a:rPr>
              <a:t>, </a:t>
            </a:r>
            <a:r>
              <a:rPr lang="en-US" sz="4500" b="1" baseline="30000" dirty="0" err="1" smtClean="0">
                <a:solidFill>
                  <a:srgbClr val="001746"/>
                </a:solidFill>
                <a:latin typeface="Times New Roman" pitchFamily="18" charset="0"/>
                <a:cs typeface="Times New Roman" pitchFamily="18" charset="0"/>
              </a:rPr>
              <a:t>Kaixu</a:t>
            </a:r>
            <a:r>
              <a:rPr lang="en-US" sz="4500" b="1" baseline="30000" dirty="0" smtClean="0">
                <a:solidFill>
                  <a:srgbClr val="001746"/>
                </a:solidFill>
                <a:latin typeface="Times New Roman" pitchFamily="18" charset="0"/>
                <a:cs typeface="Times New Roman" pitchFamily="18" charset="0"/>
              </a:rPr>
              <a:t> Bai </a:t>
            </a:r>
          </a:p>
          <a:p>
            <a:pPr algn="ctr"/>
            <a:r>
              <a:rPr lang="en-GB" sz="2400" dirty="0" smtClean="0">
                <a:solidFill>
                  <a:srgbClr val="001746"/>
                </a:solidFill>
                <a:latin typeface="Times New Roman" pitchFamily="18" charset="0"/>
                <a:cs typeface="Times New Roman" pitchFamily="18" charset="0"/>
              </a:rPr>
              <a:t>Department </a:t>
            </a:r>
            <a:r>
              <a:rPr lang="en-GB" sz="2400" dirty="0">
                <a:solidFill>
                  <a:srgbClr val="001746"/>
                </a:solidFill>
                <a:latin typeface="Times New Roman" pitchFamily="18" charset="0"/>
                <a:cs typeface="Times New Roman" pitchFamily="18" charset="0"/>
              </a:rPr>
              <a:t>of Civil, Environmental, and Construction Engineering,  University of Central </a:t>
            </a:r>
            <a:r>
              <a:rPr lang="en-GB" sz="2400" dirty="0" smtClean="0">
                <a:solidFill>
                  <a:srgbClr val="001746"/>
                </a:solidFill>
                <a:latin typeface="Times New Roman" pitchFamily="18" charset="0"/>
                <a:cs typeface="Times New Roman" pitchFamily="18" charset="0"/>
              </a:rPr>
              <a:t>Florida</a:t>
            </a:r>
            <a:endParaRPr lang="en-US" sz="2800" b="1" i="1" dirty="0" smtClean="0">
              <a:solidFill>
                <a:srgbClr val="020766"/>
              </a:solidFill>
              <a:latin typeface="Times New Roman" panose="02020603050405020304" pitchFamily="18" charset="0"/>
              <a:ea typeface="+mj-ea"/>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0212" y="228600"/>
            <a:ext cx="1447800" cy="14478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6" y="123407"/>
            <a:ext cx="2042055" cy="124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923212" y="3200400"/>
            <a:ext cx="184731" cy="424732"/>
          </a:xfrm>
          <a:prstGeom prst="rect">
            <a:avLst/>
          </a:prstGeom>
          <a:noFill/>
        </p:spPr>
        <p:txBody>
          <a:bodyPr wrap="none" rtlCol="0">
            <a:spAutoFit/>
          </a:bodyPr>
          <a:lstStyle/>
          <a:p>
            <a:pPr>
              <a:lnSpc>
                <a:spcPct val="90000"/>
              </a:lnSpc>
            </a:pPr>
            <a:endParaRPr lang="en-US" sz="2400"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386" y="3505200"/>
            <a:ext cx="11049000" cy="1246495"/>
          </a:xfrm>
          <a:prstGeom prst="rect">
            <a:avLst/>
          </a:prstGeom>
        </p:spPr>
        <p:txBody>
          <a:bodyPr wrap="square">
            <a:spAutoFit/>
          </a:bodyPr>
          <a:lstStyle/>
          <a:p>
            <a:r>
              <a:rPr lang="en-US" sz="2500" dirty="0">
                <a:solidFill>
                  <a:srgbClr val="001746"/>
                </a:solidFill>
                <a:latin typeface="Times New Roman" panose="02020603050405020304" pitchFamily="18" charset="0"/>
                <a:cs typeface="Times New Roman" panose="02020603050405020304" pitchFamily="18" charset="0"/>
              </a:rPr>
              <a:t>One of challenges in </a:t>
            </a:r>
            <a:r>
              <a:rPr lang="en-US" sz="2500" dirty="0" smtClean="0">
                <a:solidFill>
                  <a:srgbClr val="001746"/>
                </a:solidFill>
                <a:latin typeface="Times New Roman" panose="02020603050405020304" pitchFamily="18" charset="0"/>
                <a:cs typeface="Times New Roman" panose="02020603050405020304" pitchFamily="18" charset="0"/>
              </a:rPr>
              <a:t>environmental monitoring </a:t>
            </a:r>
            <a:r>
              <a:rPr lang="en-US" sz="2500" dirty="0">
                <a:solidFill>
                  <a:srgbClr val="001746"/>
                </a:solidFill>
                <a:latin typeface="Times New Roman" panose="02020603050405020304" pitchFamily="18" charset="0"/>
                <a:cs typeface="Times New Roman" panose="02020603050405020304" pitchFamily="18" charset="0"/>
              </a:rPr>
              <a:t>by remote sensing is associated with selecting a suitable inversion method to find the strong relationship between water quality parameters and remotely sensed data.</a:t>
            </a:r>
          </a:p>
        </p:txBody>
      </p:sp>
      <p:sp>
        <p:nvSpPr>
          <p:cNvPr id="7" name="Rectangle 6"/>
          <p:cNvSpPr/>
          <p:nvPr/>
        </p:nvSpPr>
        <p:spPr>
          <a:xfrm>
            <a:off x="464673" y="2678516"/>
            <a:ext cx="4447051" cy="535531"/>
          </a:xfrm>
          <a:prstGeom prst="rect">
            <a:avLst/>
          </a:prstGeom>
        </p:spPr>
        <p:txBody>
          <a:bodyPr wrap="none">
            <a:spAutoFit/>
          </a:bodyPr>
          <a:lstStyle/>
          <a:p>
            <a:pPr>
              <a:lnSpc>
                <a:spcPct val="90000"/>
              </a:lnSpc>
            </a:pPr>
            <a:r>
              <a:rPr lang="en-US" sz="3200" b="1" dirty="0">
                <a:solidFill>
                  <a:srgbClr val="FF0000"/>
                </a:solidFill>
                <a:latin typeface="Times New Roman" panose="02020603050405020304" pitchFamily="18" charset="0"/>
                <a:cs typeface="Times New Roman" panose="02020603050405020304" pitchFamily="18" charset="0"/>
              </a:rPr>
              <a:t>Which inversion model?</a:t>
            </a:r>
          </a:p>
        </p:txBody>
      </p:sp>
      <p:grpSp>
        <p:nvGrpSpPr>
          <p:cNvPr id="14" name="Group 13"/>
          <p:cNvGrpSpPr/>
          <p:nvPr/>
        </p:nvGrpSpPr>
        <p:grpSpPr>
          <a:xfrm>
            <a:off x="1025524" y="5295900"/>
            <a:ext cx="7772400" cy="2362200"/>
            <a:chOff x="7466012" y="5181600"/>
            <a:chExt cx="7772400" cy="2362200"/>
          </a:xfrm>
        </p:grpSpPr>
        <p:sp>
          <p:nvSpPr>
            <p:cNvPr id="13" name="Bevel 12"/>
            <p:cNvSpPr/>
            <p:nvPr/>
          </p:nvSpPr>
          <p:spPr>
            <a:xfrm>
              <a:off x="7466012" y="5181600"/>
              <a:ext cx="7772400" cy="2362200"/>
            </a:xfrm>
            <a:prstGeom prst="beve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extBox 7"/>
            <p:cNvSpPr txBox="1"/>
            <p:nvPr/>
          </p:nvSpPr>
          <p:spPr>
            <a:xfrm>
              <a:off x="7847012" y="5532948"/>
              <a:ext cx="3924300" cy="424732"/>
            </a:xfrm>
            <a:prstGeom prst="rect">
              <a:avLst/>
            </a:prstGeom>
            <a:noFill/>
          </p:spPr>
          <p:txBody>
            <a:bodyPr wrap="square" rtlCol="0">
              <a:spAutoFit/>
            </a:bodyPr>
            <a:lstStyle/>
            <a:p>
              <a:pPr>
                <a:lnSpc>
                  <a:spcPct val="90000"/>
                </a:lnSpc>
              </a:pPr>
              <a:r>
                <a:rPr lang="en-US" sz="2400" dirty="0" smtClean="0">
                  <a:solidFill>
                    <a:schemeClr val="bg1"/>
                  </a:solidFill>
                  <a:latin typeface="Times New Roman" panose="02020603050405020304" pitchFamily="18" charset="0"/>
                  <a:cs typeface="Times New Roman" panose="02020603050405020304" pitchFamily="18" charset="0"/>
                </a:rPr>
                <a:t>1. </a:t>
              </a:r>
              <a:r>
                <a:rPr lang="en-US" sz="2400" b="1" dirty="0">
                  <a:solidFill>
                    <a:schemeClr val="bg1"/>
                  </a:solidFill>
                  <a:latin typeface="Times New Roman" panose="02020603050405020304" pitchFamily="18" charset="0"/>
                  <a:cs typeface="Times New Roman" panose="02020603050405020304" pitchFamily="18" charset="0"/>
                </a:rPr>
                <a:t>Empirical Methods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847012" y="6050114"/>
              <a:ext cx="3636402" cy="426886"/>
            </a:xfrm>
            <a:prstGeom prst="rect">
              <a:avLst/>
            </a:prstGeom>
            <a:noFill/>
          </p:spPr>
          <p:txBody>
            <a:bodyPr wrap="square" rtlCol="0">
              <a:spAutoFit/>
            </a:bodyPr>
            <a:lstStyle/>
            <a:p>
              <a:pPr>
                <a:lnSpc>
                  <a:spcPct val="90000"/>
                </a:lnSpc>
              </a:pPr>
              <a:r>
                <a:rPr lang="en-US" sz="2400" dirty="0">
                  <a:solidFill>
                    <a:schemeClr val="bg1"/>
                  </a:solidFill>
                  <a:latin typeface="Times New Roman" panose="02020603050405020304" pitchFamily="18" charset="0"/>
                  <a:cs typeface="Times New Roman" panose="02020603050405020304" pitchFamily="18" charset="0"/>
                </a:rPr>
                <a:t>2. </a:t>
              </a:r>
              <a:r>
                <a:rPr lang="en-US" sz="2400" b="1" dirty="0">
                  <a:solidFill>
                    <a:schemeClr val="bg1"/>
                  </a:solidFill>
                  <a:latin typeface="Times New Roman" panose="02020603050405020304" pitchFamily="18" charset="0"/>
                  <a:cs typeface="Times New Roman" panose="02020603050405020304" pitchFamily="18" charset="0"/>
                </a:rPr>
                <a:t>Analytical Methods</a:t>
              </a:r>
            </a:p>
          </p:txBody>
        </p:sp>
        <p:sp>
          <p:nvSpPr>
            <p:cNvPr id="10" name="TextBox 9"/>
            <p:cNvSpPr txBox="1"/>
            <p:nvPr/>
          </p:nvSpPr>
          <p:spPr>
            <a:xfrm>
              <a:off x="7847012" y="6580036"/>
              <a:ext cx="6096000" cy="424732"/>
            </a:xfrm>
            <a:prstGeom prst="rect">
              <a:avLst/>
            </a:prstGeom>
            <a:noFill/>
          </p:spPr>
          <p:txBody>
            <a:bodyPr wrap="square" rtlCol="0">
              <a:spAutoFit/>
            </a:bodyPr>
            <a:lstStyle/>
            <a:p>
              <a:pPr>
                <a:lnSpc>
                  <a:spcPct val="90000"/>
                </a:lnSpc>
              </a:pPr>
              <a:r>
                <a:rPr lang="en-US" sz="2400" b="1" dirty="0">
                  <a:solidFill>
                    <a:schemeClr val="bg1"/>
                  </a:solidFill>
                  <a:latin typeface="Times New Roman" panose="02020603050405020304" pitchFamily="18" charset="0"/>
                  <a:cs typeface="Times New Roman" panose="02020603050405020304" pitchFamily="18" charset="0"/>
                </a:rPr>
                <a:t>3. Semi-Analytical/Semi-Empirical Methods</a:t>
              </a:r>
            </a:p>
          </p:txBody>
        </p:sp>
      </p:grpSp>
      <p:sp>
        <p:nvSpPr>
          <p:cNvPr id="11" name="Title 1"/>
          <p:cNvSpPr txBox="1">
            <a:spLocks/>
          </p:cNvSpPr>
          <p:nvPr/>
        </p:nvSpPr>
        <p:spPr>
          <a:xfrm>
            <a:off x="318251" y="154858"/>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endParaRPr lang="en-US" sz="1700" dirty="0">
              <a:solidFill>
                <a:schemeClr val="tx1"/>
              </a:solidFill>
              <a:latin typeface="Times New Roman" pitchFamily="18" charset="0"/>
              <a:ea typeface="+mn-ea"/>
              <a:cs typeface="Times New Roman" pitchFamily="18" charset="0"/>
            </a:endParaRPr>
          </a:p>
        </p:txBody>
      </p:sp>
      <p:sp>
        <p:nvSpPr>
          <p:cNvPr id="12"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MINING</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15" name="TextBox 14"/>
          <p:cNvSpPr txBox="1"/>
          <p:nvPr/>
        </p:nvSpPr>
        <p:spPr>
          <a:xfrm>
            <a:off x="6834186" y="717322"/>
            <a:ext cx="4648200" cy="757130"/>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Classification</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sz="2400" dirty="0"/>
          </a:p>
        </p:txBody>
      </p:sp>
    </p:spTree>
    <p:extLst>
      <p:ext uri="{BB962C8B-B14F-4D97-AF65-F5344CB8AC3E}">
        <p14:creationId xmlns:p14="http://schemas.microsoft.com/office/powerpoint/2010/main" val="48469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MINING</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7" name="Rectangle 1"/>
          <p:cNvSpPr>
            <a:spLocks noChangeArrowheads="1"/>
          </p:cNvSpPr>
          <p:nvPr/>
        </p:nvSpPr>
        <p:spPr bwMode="auto">
          <a:xfrm>
            <a:off x="3436938" y="2808288"/>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6475412" y="475406"/>
            <a:ext cx="5334000" cy="1089529"/>
          </a:xfrm>
          <a:prstGeom prst="rect">
            <a:avLst/>
          </a:prstGeom>
          <a:noFill/>
        </p:spPr>
        <p:txBody>
          <a:bodyPr wrap="square" rtlCol="0">
            <a:spAutoFit/>
          </a:bodyPr>
          <a:lstStyle/>
          <a:p>
            <a:pPr lvl="0" algn="ctr">
              <a:lnSpc>
                <a:spcPct val="90000"/>
              </a:lnSpc>
            </a:pPr>
            <a:r>
              <a:rPr lang="en-US" sz="2400" b="1" dirty="0">
                <a:solidFill>
                  <a:schemeClr val="bg1"/>
                </a:solidFill>
                <a:latin typeface="Times New Roman" panose="02020603050405020304" pitchFamily="18" charset="0"/>
                <a:cs typeface="Times New Roman" panose="02020603050405020304" pitchFamily="18" charset="0"/>
              </a:rPr>
              <a:t>Selected </a:t>
            </a:r>
            <a:r>
              <a:rPr lang="en-US" sz="2400" b="1" dirty="0" smtClean="0">
                <a:solidFill>
                  <a:schemeClr val="bg1"/>
                </a:solidFill>
                <a:latin typeface="Times New Roman" panose="02020603050405020304" pitchFamily="18" charset="0"/>
                <a:cs typeface="Times New Roman" panose="02020603050405020304" pitchFamily="18" charset="0"/>
              </a:rPr>
              <a:t>analytical methods </a:t>
            </a:r>
            <a:r>
              <a:rPr lang="en-US" sz="2400" b="1" dirty="0">
                <a:solidFill>
                  <a:schemeClr val="bg1"/>
                </a:solidFill>
                <a:latin typeface="Times New Roman" panose="02020603050405020304" pitchFamily="18" charset="0"/>
                <a:cs typeface="Times New Roman" panose="02020603050405020304" pitchFamily="18" charset="0"/>
              </a:rPr>
              <a:t>applied to retrieve water quality parameters from remotely sensed data </a:t>
            </a:r>
            <a:endParaRPr lang="en-US"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83894580"/>
              </p:ext>
            </p:extLst>
          </p:nvPr>
        </p:nvGraphicFramePr>
        <p:xfrm>
          <a:off x="684212" y="2667000"/>
          <a:ext cx="10744201" cy="5396114"/>
        </p:xfrm>
        <a:graphic>
          <a:graphicData uri="http://schemas.openxmlformats.org/drawingml/2006/table">
            <a:tbl>
              <a:tblPr firstRow="1" firstCol="1" bandRow="1" bandCol="1">
                <a:tableStyleId>{073A0DAA-6AF3-43AB-8588-CEC1D06C72B9}</a:tableStyleId>
              </a:tblPr>
              <a:tblGrid>
                <a:gridCol w="3618972"/>
                <a:gridCol w="3239710"/>
                <a:gridCol w="3885519"/>
              </a:tblGrid>
              <a:tr h="486016">
                <a:tc>
                  <a:txBody>
                    <a:bodyPr/>
                    <a:lstStyle/>
                    <a:p>
                      <a:pPr marL="0" marR="0" algn="ctr">
                        <a:spcBef>
                          <a:spcPts val="0"/>
                        </a:spcBef>
                        <a:spcAft>
                          <a:spcPts val="0"/>
                        </a:spcAft>
                        <a:tabLst>
                          <a:tab pos="285750" algn="l"/>
                        </a:tabLst>
                      </a:pPr>
                      <a:r>
                        <a:rPr lang="en-US" sz="1800" kern="100" dirty="0">
                          <a:effectLst/>
                        </a:rPr>
                        <a:t>Remote Sensing Platforms</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Location</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Method</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dirty="0">
                          <a:effectLst/>
                        </a:rPr>
                        <a:t>Compact </a:t>
                      </a:r>
                      <a:r>
                        <a:rPr lang="en-US" sz="1800" kern="100" dirty="0" err="1">
                          <a:effectLst/>
                        </a:rPr>
                        <a:t>Specrographic</a:t>
                      </a:r>
                      <a:r>
                        <a:rPr lang="en-US" sz="1800" kern="100" dirty="0">
                          <a:effectLst/>
                        </a:rPr>
                        <a:t> Imager (CASI)</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Lake Braassem, Netherlands</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 MIM</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r>
              <a:tr h="265100">
                <a:tc>
                  <a:txBody>
                    <a:bodyPr/>
                    <a:lstStyle/>
                    <a:p>
                      <a:pPr marL="0" marR="0" algn="ctr">
                        <a:spcBef>
                          <a:spcPts val="0"/>
                        </a:spcBef>
                        <a:spcAft>
                          <a:spcPts val="0"/>
                        </a:spcAft>
                        <a:tabLst>
                          <a:tab pos="285750" algn="l"/>
                        </a:tabLst>
                      </a:pPr>
                      <a:r>
                        <a:rPr lang="en-US" sz="1800" kern="100" dirty="0">
                          <a:effectLst/>
                        </a:rPr>
                        <a:t>CZCS</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Mediterranean Sea</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Purely Analytical Method</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dirty="0">
                          <a:effectLst/>
                        </a:rPr>
                        <a:t>MOS (Phase-I)</a:t>
                      </a:r>
                    </a:p>
                    <a:p>
                      <a:pPr marL="0" marR="0" algn="ctr">
                        <a:spcBef>
                          <a:spcPts val="0"/>
                        </a:spcBef>
                        <a:spcAft>
                          <a:spcPts val="0"/>
                        </a:spcAft>
                        <a:tabLst>
                          <a:tab pos="285750" algn="l"/>
                        </a:tabLst>
                      </a:pPr>
                      <a:r>
                        <a:rPr lang="en-US" sz="1800" kern="100" dirty="0" err="1">
                          <a:effectLst/>
                        </a:rPr>
                        <a:t>SeaWiFS</a:t>
                      </a:r>
                      <a:r>
                        <a:rPr lang="en-US" sz="1800" kern="100" dirty="0">
                          <a:effectLst/>
                        </a:rPr>
                        <a:t> (Phase II)</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North Sea</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Analytical Inversion of an Optical Model</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a:effectLst/>
                        </a:rPr>
                        <a:t>Landsat 5 TM and SPOT-HRV</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Southern Frisian Lakes, Netherlands</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Forward and Inverse bio-optical modeling</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a:effectLst/>
                        </a:rPr>
                        <a:t>SPOT and Landsat TM</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14 Frisian Lakes, Netherlands</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Analytical Optical Modeling</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a:effectLst/>
                        </a:rPr>
                        <a:t>EO-1(Hyperspectral Hyperion Data)</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err="1">
                          <a:effectLst/>
                        </a:rPr>
                        <a:t>Moreton</a:t>
                      </a:r>
                      <a:r>
                        <a:rPr lang="en-US" sz="1800" kern="100" dirty="0">
                          <a:effectLst/>
                        </a:rPr>
                        <a:t> Bay, Australia</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 MIM</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a:effectLst/>
                        </a:rPr>
                        <a:t>Landsat 7  ETM</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err="1">
                          <a:effectLst/>
                        </a:rPr>
                        <a:t>Moreton</a:t>
                      </a:r>
                      <a:r>
                        <a:rPr lang="en-US" sz="1800" kern="100" dirty="0">
                          <a:effectLst/>
                        </a:rPr>
                        <a:t> Bay, Australia</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Analytical Model of Underwater Light Climate</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r>
              <a:tr h="530198">
                <a:tc>
                  <a:txBody>
                    <a:bodyPr/>
                    <a:lstStyle/>
                    <a:p>
                      <a:pPr marL="0" marR="0" algn="ctr">
                        <a:spcBef>
                          <a:spcPts val="0"/>
                        </a:spcBef>
                        <a:spcAft>
                          <a:spcPts val="0"/>
                        </a:spcAft>
                        <a:tabLst>
                          <a:tab pos="285750" algn="l"/>
                        </a:tabLst>
                      </a:pPr>
                      <a:r>
                        <a:rPr lang="en-US" sz="1800" kern="100">
                          <a:effectLst/>
                        </a:rPr>
                        <a:t>EO-1 (Hypespectral Hyperion Data)</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Lake Garda, Italy</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 MIM</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r>
              <a:tr h="795298">
                <a:tc>
                  <a:txBody>
                    <a:bodyPr/>
                    <a:lstStyle/>
                    <a:p>
                      <a:pPr marL="0" marR="0" algn="ctr">
                        <a:spcBef>
                          <a:spcPts val="0"/>
                        </a:spcBef>
                        <a:spcAft>
                          <a:spcPts val="0"/>
                        </a:spcAft>
                        <a:tabLst>
                          <a:tab pos="285750" algn="l"/>
                        </a:tabLst>
                      </a:pPr>
                      <a:r>
                        <a:rPr lang="en-US" sz="1800" kern="100">
                          <a:effectLst/>
                        </a:rPr>
                        <a:t>Airborne Visible Infrared Imaging Spectrometer (AVIRIS)</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a:effectLst/>
                        </a:rPr>
                        <a:t>Hudson/Raritan Estuary, New Jersey, U.S.</a:t>
                      </a:r>
                      <a:endParaRPr lang="en-US" sz="18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800" kern="100" dirty="0">
                          <a:effectLst/>
                        </a:rPr>
                        <a:t>Bio-optical Model</a:t>
                      </a:r>
                      <a:endParaRPr lang="en-US" sz="1800" kern="100" dirty="0">
                        <a:effectLst/>
                        <a:latin typeface="Times New Roman" panose="02020603050405020304" pitchFamily="18" charset="0"/>
                        <a:ea typeface="SimSun"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20290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MINING</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7" name="Rectangle 1"/>
          <p:cNvSpPr>
            <a:spLocks noChangeArrowheads="1"/>
          </p:cNvSpPr>
          <p:nvPr/>
        </p:nvSpPr>
        <p:spPr bwMode="auto">
          <a:xfrm>
            <a:off x="3436938" y="2808288"/>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6475412" y="475406"/>
            <a:ext cx="5334000" cy="1421928"/>
          </a:xfrm>
          <a:prstGeom prst="rect">
            <a:avLst/>
          </a:prstGeom>
          <a:noFill/>
        </p:spPr>
        <p:txBody>
          <a:bodyPr wrap="square" rtlCol="0">
            <a:spAutoFit/>
          </a:bodyPr>
          <a:lstStyle/>
          <a:p>
            <a:pPr lvl="0" algn="ctr">
              <a:lnSpc>
                <a:spcPct val="90000"/>
              </a:lnSpc>
            </a:pPr>
            <a:r>
              <a:rPr lang="en-US" sz="2400" b="1" dirty="0">
                <a:solidFill>
                  <a:schemeClr val="bg1"/>
                </a:solidFill>
                <a:latin typeface="Times New Roman" panose="02020603050405020304" pitchFamily="18" charset="0"/>
                <a:cs typeface="Times New Roman" panose="02020603050405020304" pitchFamily="18" charset="0"/>
              </a:rPr>
              <a:t>Selected </a:t>
            </a:r>
            <a:r>
              <a:rPr lang="en-US" sz="2400" b="1" dirty="0" smtClean="0">
                <a:solidFill>
                  <a:schemeClr val="bg1"/>
                </a:solidFill>
                <a:latin typeface="Times New Roman" panose="02020603050405020304" pitchFamily="18" charset="0"/>
                <a:cs typeface="Times New Roman" panose="02020603050405020304" pitchFamily="18" charset="0"/>
              </a:rPr>
              <a:t>semi-empirical or semi-analytical methods </a:t>
            </a:r>
            <a:r>
              <a:rPr lang="en-US" sz="2400" b="1" dirty="0">
                <a:solidFill>
                  <a:schemeClr val="bg1"/>
                </a:solidFill>
                <a:latin typeface="Times New Roman" panose="02020603050405020304" pitchFamily="18" charset="0"/>
                <a:cs typeface="Times New Roman" panose="02020603050405020304" pitchFamily="18" charset="0"/>
              </a:rPr>
              <a:t>applied to retrieve water quality parameters from remotely sensed data </a:t>
            </a:r>
            <a:endParaRPr lang="en-US"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85635067"/>
              </p:ext>
            </p:extLst>
          </p:nvPr>
        </p:nvGraphicFramePr>
        <p:xfrm>
          <a:off x="912812" y="2286000"/>
          <a:ext cx="10591800" cy="6620468"/>
        </p:xfrm>
        <a:graphic>
          <a:graphicData uri="http://schemas.openxmlformats.org/drawingml/2006/table">
            <a:tbl>
              <a:tblPr firstRow="1" firstCol="1" bandRow="1">
                <a:tableStyleId>{073A0DAA-6AF3-43AB-8588-CEC1D06C72B9}</a:tableStyleId>
              </a:tblPr>
              <a:tblGrid>
                <a:gridCol w="3860778"/>
                <a:gridCol w="3215778"/>
                <a:gridCol w="3515244"/>
              </a:tblGrid>
              <a:tr h="223345">
                <a:tc>
                  <a:txBody>
                    <a:bodyPr/>
                    <a:lstStyle/>
                    <a:p>
                      <a:pPr marL="0" marR="0" algn="ctr">
                        <a:spcBef>
                          <a:spcPts val="0"/>
                        </a:spcBef>
                        <a:spcAft>
                          <a:spcPts val="0"/>
                        </a:spcAft>
                        <a:tabLst>
                          <a:tab pos="285750" algn="l"/>
                        </a:tabLst>
                      </a:pPr>
                      <a:r>
                        <a:rPr lang="en-US" sz="1600" kern="100" dirty="0">
                          <a:effectLst/>
                        </a:rPr>
                        <a:t>Remote Sensing Platforms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Location</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Method</a:t>
                      </a:r>
                      <a:endParaRPr lang="en-US" sz="1600" kern="100">
                        <a:effectLst/>
                        <a:latin typeface="Times New Roman" panose="02020603050405020304" pitchFamily="18" charset="0"/>
                        <a:ea typeface="SimSun" panose="02010600030101010101" pitchFamily="2" charset="-122"/>
                      </a:endParaRPr>
                    </a:p>
                  </a:txBody>
                  <a:tcPr marL="68580" marR="68580" marT="0" marB="0"/>
                </a:tc>
              </a:tr>
              <a:tr h="446689">
                <a:tc>
                  <a:txBody>
                    <a:bodyPr/>
                    <a:lstStyle/>
                    <a:p>
                      <a:pPr marL="0" marR="0" algn="ctr">
                        <a:spcBef>
                          <a:spcPts val="0"/>
                        </a:spcBef>
                        <a:spcAft>
                          <a:spcPts val="0"/>
                        </a:spcAft>
                        <a:tabLst>
                          <a:tab pos="285750" algn="l"/>
                        </a:tabLst>
                      </a:pPr>
                      <a:r>
                        <a:rPr lang="en-US" sz="1600" kern="100" dirty="0">
                          <a:effectLst/>
                        </a:rPr>
                        <a:t>CASI and CESAR</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Northern Vecht Lakes, Netherlands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Semi-Empirical Method</a:t>
                      </a:r>
                      <a:endParaRPr lang="en-US" sz="1600" kern="100">
                        <a:effectLst/>
                        <a:latin typeface="Times New Roman" panose="02020603050405020304" pitchFamily="18" charset="0"/>
                        <a:ea typeface="SimSun" panose="02010600030101010101" pitchFamily="2" charset="-122"/>
                      </a:endParaRPr>
                    </a:p>
                  </a:txBody>
                  <a:tcPr marL="68580" marR="68580" marT="0" marB="0"/>
                </a:tc>
              </a:tr>
              <a:tr h="446689">
                <a:tc>
                  <a:txBody>
                    <a:bodyPr/>
                    <a:lstStyle/>
                    <a:p>
                      <a:pPr marL="0" marR="0" algn="ctr">
                        <a:spcBef>
                          <a:spcPts val="0"/>
                        </a:spcBef>
                        <a:spcAft>
                          <a:spcPts val="0"/>
                        </a:spcAft>
                        <a:tabLst>
                          <a:tab pos="285750" algn="l"/>
                        </a:tabLst>
                      </a:pPr>
                      <a:r>
                        <a:rPr lang="en-US" sz="1600" kern="100" dirty="0" err="1">
                          <a:effectLst/>
                        </a:rPr>
                        <a:t>SeaWiFS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Bedform Basin, Canada</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Semi-Analytical Model</a:t>
                      </a:r>
                      <a:endParaRPr lang="en-US" sz="1600" kern="100">
                        <a:effectLst/>
                        <a:latin typeface="Times New Roman" panose="02020603050405020304" pitchFamily="18" charset="0"/>
                        <a:ea typeface="SimSun" panose="02010600030101010101" pitchFamily="2" charset="-122"/>
                      </a:endParaRPr>
                    </a:p>
                  </a:txBody>
                  <a:tcPr marL="68580" marR="68580" marT="0" marB="0"/>
                </a:tc>
              </a:tr>
              <a:tr h="446689">
                <a:tc>
                  <a:txBody>
                    <a:bodyPr/>
                    <a:lstStyle/>
                    <a:p>
                      <a:pPr marL="0" marR="0" algn="ctr">
                        <a:spcBef>
                          <a:spcPts val="0"/>
                        </a:spcBef>
                        <a:spcAft>
                          <a:spcPts val="0"/>
                        </a:spcAft>
                        <a:tabLst>
                          <a:tab pos="285750" algn="l"/>
                        </a:tabLst>
                      </a:pPr>
                      <a:r>
                        <a:rPr lang="en-US" sz="1600" kern="100" dirty="0">
                          <a:effectLst/>
                        </a:rPr>
                        <a:t>Landsat TM and simulated </a:t>
                      </a:r>
                      <a:r>
                        <a:rPr lang="en-US" sz="1600" kern="100" dirty="0" err="1">
                          <a:effectLst/>
                        </a:rPr>
                        <a:t>SeaWiFS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Gulf of Finland</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Semi-Empirical Algorithm</a:t>
                      </a:r>
                      <a:endParaRPr lang="en-US" sz="1600" kern="100">
                        <a:effectLst/>
                        <a:latin typeface="Times New Roman" panose="02020603050405020304" pitchFamily="18" charset="0"/>
                        <a:ea typeface="SimSun" panose="02010600030101010101" pitchFamily="2" charset="-122"/>
                      </a:endParaRPr>
                    </a:p>
                  </a:txBody>
                  <a:tcPr marL="68580" marR="68580" marT="0" marB="0"/>
                </a:tc>
              </a:tr>
              <a:tr h="670035">
                <a:tc>
                  <a:txBody>
                    <a:bodyPr/>
                    <a:lstStyle/>
                    <a:p>
                      <a:pPr marL="0" marR="0" algn="ctr">
                        <a:spcBef>
                          <a:spcPts val="0"/>
                        </a:spcBef>
                        <a:spcAft>
                          <a:spcPts val="0"/>
                        </a:spcAft>
                        <a:tabLst>
                          <a:tab pos="285750" algn="l"/>
                        </a:tabLst>
                      </a:pPr>
                      <a:r>
                        <a:rPr lang="en-US" sz="1600" kern="100" dirty="0" err="1">
                          <a:effectLst/>
                        </a:rPr>
                        <a:t>SeaWiFS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Semi-Analytical Garver-Siegel-Maritorena (GSM) Model</a:t>
                      </a:r>
                      <a:endParaRPr lang="en-US" sz="1600" kern="100">
                        <a:effectLst/>
                        <a:latin typeface="Times New Roman" panose="02020603050405020304" pitchFamily="18" charset="0"/>
                        <a:ea typeface="SimSun" panose="02010600030101010101" pitchFamily="2" charset="-122"/>
                      </a:endParaRPr>
                    </a:p>
                  </a:txBody>
                  <a:tcPr marL="68580" marR="68580" marT="0" marB="0"/>
                </a:tc>
              </a:tr>
              <a:tr h="670035">
                <a:tc>
                  <a:txBody>
                    <a:bodyPr/>
                    <a:lstStyle/>
                    <a:p>
                      <a:pPr marL="0" marR="0" algn="ctr">
                        <a:spcBef>
                          <a:spcPts val="0"/>
                        </a:spcBef>
                        <a:spcAft>
                          <a:spcPts val="0"/>
                        </a:spcAft>
                        <a:tabLst>
                          <a:tab pos="285750" algn="l"/>
                        </a:tabLst>
                      </a:pPr>
                      <a:r>
                        <a:rPr lang="en-US" sz="1600" kern="100" dirty="0">
                          <a:effectLst/>
                        </a:rPr>
                        <a:t>Hyperspectral airborne </a:t>
                      </a:r>
                      <a:r>
                        <a:rPr lang="en-US" sz="1600" kern="100" dirty="0" err="1">
                          <a:effectLst/>
                        </a:rPr>
                        <a:t>casi</a:t>
                      </a:r>
                      <a:r>
                        <a:rPr lang="en-US" sz="1600" kern="100" dirty="0">
                          <a:effectLst/>
                        </a:rPr>
                        <a:t> and </a:t>
                      </a:r>
                      <a:r>
                        <a:rPr lang="en-US" sz="1600" kern="100" dirty="0" err="1">
                          <a:effectLst/>
                        </a:rPr>
                        <a:t>HyMap</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Mecklenburg Lake </a:t>
                      </a:r>
                      <a:r>
                        <a:rPr lang="en-US" sz="1600" kern="100" dirty="0" err="1">
                          <a:effectLst/>
                        </a:rPr>
                        <a:t>Dirstrict</a:t>
                      </a:r>
                      <a:r>
                        <a:rPr lang="en-US" sz="1600" kern="100" dirty="0">
                          <a:effectLst/>
                        </a:rPr>
                        <a:t>, Germany</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Semi-Empirical Multi-sensor and Multi-temporal Approach</a:t>
                      </a:r>
                      <a:endParaRPr lang="en-US" sz="1600" kern="100">
                        <a:effectLst/>
                        <a:latin typeface="Times New Roman" panose="02020603050405020304" pitchFamily="18" charset="0"/>
                        <a:ea typeface="SimSun" panose="02010600030101010101" pitchFamily="2" charset="-122"/>
                      </a:endParaRPr>
                    </a:p>
                  </a:txBody>
                  <a:tcPr marL="68580" marR="68580" marT="0" marB="0"/>
                </a:tc>
              </a:tr>
              <a:tr h="670035">
                <a:tc>
                  <a:txBody>
                    <a:bodyPr/>
                    <a:lstStyle/>
                    <a:p>
                      <a:pPr marL="0" marR="0" algn="ctr">
                        <a:spcBef>
                          <a:spcPts val="0"/>
                        </a:spcBef>
                        <a:spcAft>
                          <a:spcPts val="0"/>
                        </a:spcAft>
                        <a:tabLst>
                          <a:tab pos="285750" algn="l"/>
                        </a:tabLst>
                      </a:pPr>
                      <a:r>
                        <a:rPr lang="en-US" sz="1600" kern="100">
                          <a:effectLst/>
                        </a:rPr>
                        <a:t>SeaWiFS</a:t>
                      </a:r>
                    </a:p>
                    <a:p>
                      <a:pPr marL="0" marR="0" algn="ctr">
                        <a:spcBef>
                          <a:spcPts val="0"/>
                        </a:spcBef>
                        <a:spcAft>
                          <a:spcPts val="0"/>
                        </a:spcAft>
                        <a:tabLst>
                          <a:tab pos="285750" algn="l"/>
                        </a:tabLst>
                      </a:pPr>
                      <a:r>
                        <a:rPr lang="en-US" sz="1600" kern="100">
                          <a:effectLst/>
                        </a:rPr>
                        <a:t>MODIS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South Pacific Region (</a:t>
                      </a:r>
                      <a:r>
                        <a:rPr lang="en-US" sz="1600" kern="100" dirty="0" err="1">
                          <a:effectLst/>
                        </a:rPr>
                        <a:t>Marquwsas</a:t>
                      </a:r>
                      <a:r>
                        <a:rPr lang="en-US" sz="1600" kern="100" dirty="0">
                          <a:effectLst/>
                        </a:rPr>
                        <a:t> Islands)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Semi-Analytical Model-based Ocean Color Merging Approach</a:t>
                      </a:r>
                      <a:endParaRPr lang="en-US" sz="1600" kern="100">
                        <a:effectLst/>
                        <a:latin typeface="Times New Roman" panose="02020603050405020304" pitchFamily="18" charset="0"/>
                        <a:ea typeface="SimSun" panose="02010600030101010101" pitchFamily="2" charset="-122"/>
                      </a:endParaRPr>
                    </a:p>
                  </a:txBody>
                  <a:tcPr marL="68580" marR="68580" marT="0" marB="0"/>
                </a:tc>
              </a:tr>
              <a:tr h="670035">
                <a:tc>
                  <a:txBody>
                    <a:bodyPr/>
                    <a:lstStyle/>
                    <a:p>
                      <a:pPr marL="0" marR="0" algn="ctr">
                        <a:spcBef>
                          <a:spcPts val="0"/>
                        </a:spcBef>
                        <a:spcAft>
                          <a:spcPts val="0"/>
                        </a:spcAft>
                        <a:tabLst>
                          <a:tab pos="285750" algn="l"/>
                        </a:tabLst>
                      </a:pPr>
                      <a:r>
                        <a:rPr lang="en-US" sz="1600" kern="100">
                          <a:effectLst/>
                        </a:rPr>
                        <a:t>Hyperspectral Coupled Ocean Dynamics Experiments (HyCODE)</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Mid-Atlantic Bight-U.S.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Semi-Analytical Inversion Model</a:t>
                      </a:r>
                      <a:endParaRPr lang="en-US" sz="1600" kern="100">
                        <a:effectLst/>
                        <a:latin typeface="Times New Roman" panose="02020603050405020304" pitchFamily="18" charset="0"/>
                        <a:ea typeface="SimSun" panose="02010600030101010101" pitchFamily="2" charset="-122"/>
                      </a:endParaRPr>
                    </a:p>
                  </a:txBody>
                  <a:tcPr marL="68580" marR="68580" marT="0" marB="0"/>
                </a:tc>
              </a:tr>
              <a:tr h="670035">
                <a:tc>
                  <a:txBody>
                    <a:bodyPr/>
                    <a:lstStyle/>
                    <a:p>
                      <a:pPr marL="0" marR="0" algn="ctr">
                        <a:spcBef>
                          <a:spcPts val="0"/>
                        </a:spcBef>
                        <a:spcAft>
                          <a:spcPts val="0"/>
                        </a:spcAft>
                        <a:tabLst>
                          <a:tab pos="285750" algn="l"/>
                        </a:tabLst>
                      </a:pPr>
                      <a:r>
                        <a:rPr lang="en-US" sz="1600" kern="100">
                          <a:effectLst/>
                        </a:rPr>
                        <a:t>SeaWiFS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UK shelf seas and NE Atlantic Ocean</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Semi-Analytical IOP (Inherent Optical Properties) Model</a:t>
                      </a:r>
                      <a:endParaRPr lang="en-US" sz="1600" kern="100">
                        <a:effectLst/>
                        <a:latin typeface="Times New Roman" panose="02020603050405020304" pitchFamily="18" charset="0"/>
                        <a:ea typeface="SimSun" panose="02010600030101010101" pitchFamily="2" charset="-122"/>
                      </a:endParaRPr>
                    </a:p>
                  </a:txBody>
                  <a:tcPr marL="68580" marR="68580" marT="0" marB="0"/>
                </a:tc>
              </a:tr>
              <a:tr h="446689">
                <a:tc>
                  <a:txBody>
                    <a:bodyPr/>
                    <a:lstStyle/>
                    <a:p>
                      <a:pPr marL="0" marR="0" algn="ctr">
                        <a:spcBef>
                          <a:spcPts val="0"/>
                        </a:spcBef>
                        <a:spcAft>
                          <a:spcPts val="0"/>
                        </a:spcAft>
                        <a:tabLst>
                          <a:tab pos="285750" algn="l"/>
                        </a:tabLst>
                      </a:pPr>
                      <a:r>
                        <a:rPr lang="en-US" sz="1600" kern="100">
                          <a:effectLst/>
                        </a:rPr>
                        <a:t>ASD FieldSpec UV-VNIR</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Geist and Morse </a:t>
                      </a:r>
                      <a:r>
                        <a:rPr lang="en-US" sz="1600" kern="100" dirty="0" err="1">
                          <a:effectLst/>
                        </a:rPr>
                        <a:t>Resevoirs</a:t>
                      </a:r>
                      <a:r>
                        <a:rPr lang="en-US" sz="1600" kern="100" dirty="0">
                          <a:effectLst/>
                        </a:rPr>
                        <a:t>-Indiana-U.S.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Semi-Empirical Remote Sensing Method</a:t>
                      </a:r>
                      <a:endParaRPr lang="en-US" sz="1600" kern="100" dirty="0">
                        <a:effectLst/>
                        <a:latin typeface="Times New Roman" panose="02020603050405020304" pitchFamily="18" charset="0"/>
                        <a:ea typeface="SimSun" panose="02010600030101010101" pitchFamily="2" charset="-122"/>
                      </a:endParaRPr>
                    </a:p>
                  </a:txBody>
                  <a:tcPr marL="68580" marR="68580" marT="0" marB="0"/>
                </a:tc>
              </a:tr>
              <a:tr h="670035">
                <a:tc>
                  <a:txBody>
                    <a:bodyPr/>
                    <a:lstStyle/>
                    <a:p>
                      <a:pPr marL="0" marR="0" algn="ctr">
                        <a:spcBef>
                          <a:spcPts val="0"/>
                        </a:spcBef>
                        <a:spcAft>
                          <a:spcPts val="0"/>
                        </a:spcAft>
                        <a:tabLst>
                          <a:tab pos="285750" algn="l"/>
                        </a:tabLst>
                      </a:pPr>
                      <a:r>
                        <a:rPr lang="en-US" sz="1600" kern="100">
                          <a:effectLst/>
                        </a:rPr>
                        <a:t>MERIS, ASTER, Airborne Hyperspectral Spectrometer(AHS)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err="1">
                          <a:effectLst/>
                        </a:rPr>
                        <a:t>Vecht</a:t>
                      </a:r>
                      <a:r>
                        <a:rPr lang="en-US" sz="1600" kern="100" dirty="0">
                          <a:effectLst/>
                        </a:rPr>
                        <a:t> and </a:t>
                      </a:r>
                      <a:r>
                        <a:rPr lang="en-US" sz="1600" kern="100" dirty="0" err="1">
                          <a:effectLst/>
                        </a:rPr>
                        <a:t>Veluwe</a:t>
                      </a:r>
                      <a:r>
                        <a:rPr lang="en-US" sz="1600" kern="100" dirty="0">
                          <a:effectLst/>
                        </a:rPr>
                        <a:t> lakes, Netherlands</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 </a:t>
                      </a:r>
                    </a:p>
                    <a:p>
                      <a:pPr marL="0" marR="0" algn="ctr">
                        <a:spcBef>
                          <a:spcPts val="0"/>
                        </a:spcBef>
                        <a:spcAft>
                          <a:spcPts val="0"/>
                        </a:spcAft>
                        <a:tabLst>
                          <a:tab pos="285750" algn="l"/>
                        </a:tabLst>
                      </a:pPr>
                      <a:r>
                        <a:rPr lang="en-US" sz="1600" kern="100" dirty="0">
                          <a:effectLst/>
                        </a:rPr>
                        <a:t>Semi-Analytical IOP </a:t>
                      </a:r>
                      <a:endParaRPr lang="en-US" sz="1600" kern="100" dirty="0">
                        <a:effectLst/>
                        <a:latin typeface="Times New Roman" panose="02020603050405020304" pitchFamily="18" charset="0"/>
                        <a:ea typeface="SimSun" panose="02010600030101010101" pitchFamily="2" charset="-122"/>
                      </a:endParaRPr>
                    </a:p>
                  </a:txBody>
                  <a:tcPr marL="68580" marR="68580" marT="0" marB="0"/>
                </a:tc>
              </a:tr>
              <a:tr h="223345">
                <a:tc>
                  <a:txBody>
                    <a:bodyPr/>
                    <a:lstStyle/>
                    <a:p>
                      <a:pPr marL="0" marR="0" algn="ctr">
                        <a:spcBef>
                          <a:spcPts val="0"/>
                        </a:spcBef>
                        <a:spcAft>
                          <a:spcPts val="0"/>
                        </a:spcAft>
                        <a:tabLst>
                          <a:tab pos="285750" algn="l"/>
                        </a:tabLst>
                      </a:pPr>
                      <a:r>
                        <a:rPr lang="en-US" sz="1600" kern="100">
                          <a:effectLst/>
                        </a:rPr>
                        <a:t>MODIS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Southern Beaufort Sea</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Semi-Analytical Method</a:t>
                      </a:r>
                      <a:endParaRPr lang="en-US" sz="1600" kern="100" dirty="0">
                        <a:effectLst/>
                        <a:latin typeface="Times New Roman" panose="02020603050405020304" pitchFamily="18" charset="0"/>
                        <a:ea typeface="SimSun" panose="02010600030101010101" pitchFamily="2" charset="-122"/>
                      </a:endParaRPr>
                    </a:p>
                  </a:txBody>
                  <a:tcPr marL="68580" marR="68580" marT="0" marB="0"/>
                </a:tc>
              </a:tr>
              <a:tr h="223345">
                <a:tc>
                  <a:txBody>
                    <a:bodyPr/>
                    <a:lstStyle/>
                    <a:p>
                      <a:pPr marL="0" marR="0" algn="ctr">
                        <a:spcBef>
                          <a:spcPts val="0"/>
                        </a:spcBef>
                        <a:spcAft>
                          <a:spcPts val="0"/>
                        </a:spcAft>
                        <a:tabLst>
                          <a:tab pos="285750" algn="l"/>
                        </a:tabLst>
                      </a:pPr>
                      <a:r>
                        <a:rPr lang="en-US" sz="1600" kern="100">
                          <a:effectLst/>
                        </a:rPr>
                        <a:t>MODIS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a:effectLst/>
                        </a:rPr>
                        <a:t>Gulf of Gabes, Libya</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spcBef>
                          <a:spcPts val="0"/>
                        </a:spcBef>
                        <a:spcAft>
                          <a:spcPts val="0"/>
                        </a:spcAft>
                        <a:tabLst>
                          <a:tab pos="285750" algn="l"/>
                        </a:tabLst>
                      </a:pPr>
                      <a:r>
                        <a:rPr lang="en-US" sz="1600" kern="100" dirty="0">
                          <a:effectLst/>
                        </a:rPr>
                        <a:t>Semi-Empirical Method</a:t>
                      </a:r>
                      <a:endParaRPr lang="en-US" sz="1600" kern="100" dirty="0">
                        <a:effectLst/>
                        <a:latin typeface="Times New Roman" panose="02020603050405020304" pitchFamily="18" charset="0"/>
                        <a:ea typeface="SimSun"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7396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MINING</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graphicFrame>
        <p:nvGraphicFramePr>
          <p:cNvPr id="6" name="Table 5"/>
          <p:cNvGraphicFramePr>
            <a:graphicFrameLocks noGrp="1"/>
          </p:cNvGraphicFramePr>
          <p:nvPr/>
        </p:nvGraphicFramePr>
        <p:xfrm>
          <a:off x="1141412" y="2260180"/>
          <a:ext cx="10210800" cy="6985511"/>
        </p:xfrm>
        <a:graphic>
          <a:graphicData uri="http://schemas.openxmlformats.org/drawingml/2006/table">
            <a:tbl>
              <a:tblPr firstRow="1" firstCol="1" bandRow="1" bandCol="1">
                <a:tableStyleId>{073A0DAA-6AF3-43AB-8588-CEC1D06C72B9}</a:tableStyleId>
              </a:tblPr>
              <a:tblGrid>
                <a:gridCol w="2734491"/>
                <a:gridCol w="4114801"/>
                <a:gridCol w="3361508"/>
              </a:tblGrid>
              <a:tr h="415681">
                <a:tc>
                  <a:txBody>
                    <a:bodyPr/>
                    <a:lstStyle/>
                    <a:p>
                      <a:pPr marL="0" marR="0" algn="ctr">
                        <a:lnSpc>
                          <a:spcPct val="107000"/>
                        </a:lnSpc>
                        <a:spcBef>
                          <a:spcPts val="0"/>
                        </a:spcBef>
                        <a:spcAft>
                          <a:spcPts val="0"/>
                        </a:spcAft>
                        <a:tabLst>
                          <a:tab pos="285750" algn="l"/>
                        </a:tabLst>
                      </a:pPr>
                      <a:r>
                        <a:rPr lang="en-US" sz="1400" kern="100" dirty="0">
                          <a:effectLst/>
                        </a:rPr>
                        <a:t>Remote Sensing Platforms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Location</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Method</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415765">
                <a:tc>
                  <a:txBody>
                    <a:bodyPr/>
                    <a:lstStyle/>
                    <a:p>
                      <a:pPr marL="0" marR="0" algn="ctr">
                        <a:lnSpc>
                          <a:spcPct val="107000"/>
                        </a:lnSpc>
                        <a:spcBef>
                          <a:spcPts val="0"/>
                        </a:spcBef>
                        <a:spcAft>
                          <a:spcPts val="0"/>
                        </a:spcAft>
                        <a:tabLst>
                          <a:tab pos="285750" algn="l"/>
                        </a:tabLst>
                      </a:pPr>
                      <a:r>
                        <a:rPr lang="en-US" sz="1400" kern="100" dirty="0">
                          <a:effectLst/>
                        </a:rPr>
                        <a:t>ADEOS/OCTS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South of Honshu, Sea of Japan, Tokyo Bay, Sagami Bay, Japan</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Statistical Regression</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503145">
                <a:tc>
                  <a:txBody>
                    <a:bodyPr/>
                    <a:lstStyle/>
                    <a:p>
                      <a:pPr marL="0" marR="0" algn="ctr">
                        <a:lnSpc>
                          <a:spcPct val="107000"/>
                        </a:lnSpc>
                        <a:spcBef>
                          <a:spcPts val="0"/>
                        </a:spcBef>
                        <a:spcAft>
                          <a:spcPts val="0"/>
                        </a:spcAft>
                        <a:tabLst>
                          <a:tab pos="285750" algn="l"/>
                        </a:tabLst>
                      </a:pPr>
                      <a:r>
                        <a:rPr lang="en-US" sz="1400" kern="100" dirty="0">
                          <a:effectLst/>
                        </a:rPr>
                        <a:t>Landsat TM</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Delaware Bay, U.S.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Artificial Neural Network</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451991">
                <a:tc>
                  <a:txBody>
                    <a:bodyPr/>
                    <a:lstStyle/>
                    <a:p>
                      <a:pPr marL="0" marR="0" algn="ctr">
                        <a:lnSpc>
                          <a:spcPct val="107000"/>
                        </a:lnSpc>
                        <a:spcBef>
                          <a:spcPts val="0"/>
                        </a:spcBef>
                        <a:spcAft>
                          <a:spcPts val="0"/>
                        </a:spcAft>
                        <a:tabLst>
                          <a:tab pos="285750" algn="l"/>
                        </a:tabLst>
                      </a:pPr>
                      <a:r>
                        <a:rPr lang="en-US" sz="1400" kern="100" dirty="0">
                          <a:effectLst/>
                        </a:rPr>
                        <a:t>SPOT</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err="1">
                          <a:effectLst/>
                        </a:rPr>
                        <a:t>Yeong</a:t>
                      </a:r>
                      <a:r>
                        <a:rPr lang="en-US" sz="1400" kern="100" dirty="0">
                          <a:effectLst/>
                        </a:rPr>
                        <a:t>-Her-Shan Reservoir, China</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Genetic Programming</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631111">
                <a:tc>
                  <a:txBody>
                    <a:bodyPr/>
                    <a:lstStyle/>
                    <a:p>
                      <a:pPr marL="0" marR="0" algn="ctr">
                        <a:lnSpc>
                          <a:spcPct val="107000"/>
                        </a:lnSpc>
                        <a:spcBef>
                          <a:spcPts val="0"/>
                        </a:spcBef>
                        <a:spcAft>
                          <a:spcPts val="0"/>
                        </a:spcAft>
                        <a:tabLst>
                          <a:tab pos="285750" algn="l"/>
                        </a:tabLst>
                      </a:pPr>
                      <a:r>
                        <a:rPr lang="en-US" sz="1400" kern="100">
                          <a:effectLst/>
                        </a:rPr>
                        <a:t>Landsat TM</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Beaver Lake, U.S.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Radial Basis Function Neural Network Models</a:t>
                      </a:r>
                    </a:p>
                    <a:p>
                      <a:pPr marL="0" marR="0" algn="ctr">
                        <a:lnSpc>
                          <a:spcPct val="107000"/>
                        </a:lnSpc>
                        <a:spcBef>
                          <a:spcPts val="0"/>
                        </a:spcBef>
                        <a:spcAft>
                          <a:spcPts val="0"/>
                        </a:spcAft>
                        <a:tabLst>
                          <a:tab pos="285750" algn="l"/>
                        </a:tabLst>
                      </a:pPr>
                      <a:r>
                        <a:rPr lang="en-US" sz="1400" kern="100">
                          <a:effectLst/>
                        </a:rPr>
                        <a:t>( RBFN)</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298533">
                <a:tc>
                  <a:txBody>
                    <a:bodyPr/>
                    <a:lstStyle/>
                    <a:p>
                      <a:pPr marL="0" marR="0" algn="ctr">
                        <a:lnSpc>
                          <a:spcPct val="107000"/>
                        </a:lnSpc>
                        <a:spcBef>
                          <a:spcPts val="0"/>
                        </a:spcBef>
                        <a:spcAft>
                          <a:spcPts val="0"/>
                        </a:spcAft>
                        <a:tabLst>
                          <a:tab pos="285750" algn="l"/>
                        </a:tabLst>
                      </a:pPr>
                      <a:r>
                        <a:rPr lang="en-US" sz="1400" kern="100">
                          <a:effectLst/>
                        </a:rPr>
                        <a:t>Landsat TM</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Beaver Reservoir, U.S.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Artificial Neural Network</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r>
              <a:tr h="415765">
                <a:tc>
                  <a:txBody>
                    <a:bodyPr/>
                    <a:lstStyle/>
                    <a:p>
                      <a:pPr marL="0" marR="0" algn="ctr">
                        <a:lnSpc>
                          <a:spcPct val="107000"/>
                        </a:lnSpc>
                        <a:spcBef>
                          <a:spcPts val="0"/>
                        </a:spcBef>
                        <a:spcAft>
                          <a:spcPts val="0"/>
                        </a:spcAft>
                        <a:tabLst>
                          <a:tab pos="285750" algn="l"/>
                        </a:tabLst>
                      </a:pPr>
                      <a:r>
                        <a:rPr lang="en-US" sz="1400" kern="100">
                          <a:effectLst/>
                        </a:rPr>
                        <a:t>Landsat TM</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Poyang Lake, China</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Statistical Regression and Artificial Neural Network</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846456">
                <a:tc>
                  <a:txBody>
                    <a:bodyPr/>
                    <a:lstStyle/>
                    <a:p>
                      <a:pPr marL="0" marR="0" algn="ctr">
                        <a:lnSpc>
                          <a:spcPct val="107000"/>
                        </a:lnSpc>
                        <a:spcBef>
                          <a:spcPts val="0"/>
                        </a:spcBef>
                        <a:spcAft>
                          <a:spcPts val="0"/>
                        </a:spcAft>
                        <a:tabLst>
                          <a:tab pos="285750" algn="l"/>
                        </a:tabLst>
                      </a:pPr>
                      <a:r>
                        <a:rPr lang="en-US" sz="1400" kern="100" dirty="0">
                          <a:effectLst/>
                        </a:rPr>
                        <a:t>Landsat 7 ETM</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err="1">
                          <a:effectLst/>
                        </a:rPr>
                        <a:t>Feitsui</a:t>
                      </a:r>
                      <a:r>
                        <a:rPr lang="en-US" sz="1400" kern="100" dirty="0">
                          <a:effectLst/>
                        </a:rPr>
                        <a:t> Reservoir, Taiwan</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Incorporating Grammatical Evolution in Genetic Algorithm</a:t>
                      </a:r>
                    </a:p>
                    <a:p>
                      <a:pPr marL="0" marR="0" algn="ctr">
                        <a:lnSpc>
                          <a:spcPct val="107000"/>
                        </a:lnSpc>
                        <a:spcBef>
                          <a:spcPts val="0"/>
                        </a:spcBef>
                        <a:spcAft>
                          <a:spcPts val="0"/>
                        </a:spcAft>
                        <a:tabLst>
                          <a:tab pos="285750" algn="l"/>
                        </a:tabLst>
                      </a:pPr>
                      <a:r>
                        <a:rPr lang="en-US" sz="1400" kern="100">
                          <a:effectLst/>
                        </a:rPr>
                        <a:t>(GEGA)</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846456">
                <a:tc>
                  <a:txBody>
                    <a:bodyPr/>
                    <a:lstStyle/>
                    <a:p>
                      <a:pPr marL="0" marR="0" algn="ctr">
                        <a:lnSpc>
                          <a:spcPct val="107000"/>
                        </a:lnSpc>
                        <a:spcBef>
                          <a:spcPts val="0"/>
                        </a:spcBef>
                        <a:spcAft>
                          <a:spcPts val="0"/>
                        </a:spcAft>
                        <a:tabLst>
                          <a:tab pos="285750" algn="l"/>
                        </a:tabLst>
                      </a:pPr>
                      <a:r>
                        <a:rPr lang="en-US" sz="1400" kern="100">
                          <a:effectLst/>
                        </a:rPr>
                        <a:t>MODIS</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Lake Okeechobee, U.S.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Genetic Programming, Artificial Neural Network, and Multiple Linear Regression</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r>
              <a:tr h="441929">
                <a:tc>
                  <a:txBody>
                    <a:bodyPr/>
                    <a:lstStyle/>
                    <a:p>
                      <a:pPr marL="0" marR="0" algn="ctr">
                        <a:lnSpc>
                          <a:spcPct val="107000"/>
                        </a:lnSpc>
                        <a:spcBef>
                          <a:spcPts val="0"/>
                        </a:spcBef>
                        <a:spcAft>
                          <a:spcPts val="0"/>
                        </a:spcAft>
                        <a:tabLst>
                          <a:tab pos="285750" algn="l"/>
                        </a:tabLst>
                      </a:pPr>
                      <a:r>
                        <a:rPr lang="en-US" sz="1400" kern="100">
                          <a:effectLst/>
                        </a:rPr>
                        <a:t>Landsat TM</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Taihu Lake, China</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Fusion Method (</a:t>
                      </a:r>
                      <a:r>
                        <a:rPr lang="en-US" sz="1400" kern="100" dirty="0" err="1">
                          <a:effectLst/>
                        </a:rPr>
                        <a:t>Choquet</a:t>
                      </a:r>
                      <a:r>
                        <a:rPr lang="en-US" sz="1400" kern="100" dirty="0">
                          <a:effectLst/>
                        </a:rPr>
                        <a:t> Fuzzy Integral-CFI)</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r>
              <a:tr h="441929">
                <a:tc>
                  <a:txBody>
                    <a:bodyPr/>
                    <a:lstStyle/>
                    <a:p>
                      <a:pPr marL="0" marR="0" algn="ctr">
                        <a:lnSpc>
                          <a:spcPct val="107000"/>
                        </a:lnSpc>
                        <a:spcBef>
                          <a:spcPts val="0"/>
                        </a:spcBef>
                        <a:spcAft>
                          <a:spcPts val="0"/>
                        </a:spcAft>
                        <a:tabLst>
                          <a:tab pos="285750" algn="l"/>
                        </a:tabLst>
                      </a:pPr>
                      <a:r>
                        <a:rPr lang="en-US" sz="1400" kern="100">
                          <a:effectLst/>
                        </a:rPr>
                        <a:t>MERIS VIS/NIR</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Baltic Sea</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Artificial Neural Network</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r>
              <a:tr h="441929">
                <a:tc>
                  <a:txBody>
                    <a:bodyPr/>
                    <a:lstStyle/>
                    <a:p>
                      <a:pPr marL="0" marR="0" algn="ctr">
                        <a:lnSpc>
                          <a:spcPct val="107000"/>
                        </a:lnSpc>
                        <a:spcBef>
                          <a:spcPts val="0"/>
                        </a:spcBef>
                        <a:spcAft>
                          <a:spcPts val="0"/>
                        </a:spcAft>
                        <a:tabLst>
                          <a:tab pos="285750" algn="l"/>
                        </a:tabLst>
                      </a:pPr>
                      <a:r>
                        <a:rPr lang="en-US" sz="1400" kern="100">
                          <a:effectLst/>
                        </a:rPr>
                        <a:t>Landsat TM</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Kissimmee River, U.S.</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Artificial Neural Network </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r>
              <a:tr h="631111">
                <a:tc>
                  <a:txBody>
                    <a:bodyPr/>
                    <a:lstStyle/>
                    <a:p>
                      <a:pPr marL="0" marR="0" algn="ctr">
                        <a:lnSpc>
                          <a:spcPct val="107000"/>
                        </a:lnSpc>
                        <a:spcBef>
                          <a:spcPts val="0"/>
                        </a:spcBef>
                        <a:spcAft>
                          <a:spcPts val="0"/>
                        </a:spcAft>
                        <a:tabLst>
                          <a:tab pos="285750" algn="l"/>
                        </a:tabLst>
                      </a:pPr>
                      <a:r>
                        <a:rPr lang="en-US" sz="1400" kern="100">
                          <a:effectLst/>
                        </a:rPr>
                        <a:t>FieldSpec FR spectroradiometer</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a:effectLst/>
                        </a:rPr>
                        <a:t>Shitoukoumen Reservoir, China</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tabLst>
                          <a:tab pos="285750" algn="l"/>
                        </a:tabLst>
                      </a:pPr>
                      <a:r>
                        <a:rPr lang="en-US" sz="1400" kern="100" dirty="0">
                          <a:effectLst/>
                        </a:rPr>
                        <a:t>Genetic Algorithms and Partial Least Square</a:t>
                      </a:r>
                    </a:p>
                    <a:p>
                      <a:pPr marL="0" marR="0" algn="ctr">
                        <a:lnSpc>
                          <a:spcPct val="107000"/>
                        </a:lnSpc>
                        <a:spcBef>
                          <a:spcPts val="0"/>
                        </a:spcBef>
                        <a:spcAft>
                          <a:spcPts val="0"/>
                        </a:spcAft>
                        <a:tabLst>
                          <a:tab pos="285750" algn="l"/>
                        </a:tabLst>
                      </a:pPr>
                      <a:r>
                        <a:rPr lang="en-US" sz="1400" kern="100" dirty="0">
                          <a:effectLst/>
                        </a:rPr>
                        <a:t>(GA-PLS)</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r>
            </a:tbl>
          </a:graphicData>
        </a:graphic>
      </p:graphicFrame>
      <p:sp>
        <p:nvSpPr>
          <p:cNvPr id="7" name="Rectangle 1"/>
          <p:cNvSpPr>
            <a:spLocks noChangeArrowheads="1"/>
          </p:cNvSpPr>
          <p:nvPr/>
        </p:nvSpPr>
        <p:spPr bwMode="auto">
          <a:xfrm>
            <a:off x="3436938" y="2808288"/>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6475412" y="475406"/>
            <a:ext cx="5334000" cy="1089529"/>
          </a:xfrm>
          <a:prstGeom prst="rect">
            <a:avLst/>
          </a:prstGeom>
          <a:noFill/>
        </p:spPr>
        <p:txBody>
          <a:bodyPr wrap="square" rtlCol="0">
            <a:spAutoFit/>
          </a:bodyPr>
          <a:lstStyle/>
          <a:p>
            <a:pPr lvl="0" algn="ctr">
              <a:lnSpc>
                <a:spcPct val="90000"/>
              </a:lnSpc>
            </a:pPr>
            <a:r>
              <a:rPr lang="en-US" sz="2400" b="1" dirty="0">
                <a:solidFill>
                  <a:schemeClr val="bg1"/>
                </a:solidFill>
                <a:latin typeface="Times New Roman" panose="02020603050405020304" pitchFamily="18" charset="0"/>
                <a:cs typeface="Times New Roman" panose="02020603050405020304" pitchFamily="18" charset="0"/>
              </a:rPr>
              <a:t>Selected empirical and hybrid methods applied to retrieve water quality parameters from remotely sensed data </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51612" y="533400"/>
            <a:ext cx="4648200" cy="1089529"/>
          </a:xfrm>
          <a:prstGeom prst="rect">
            <a:avLst/>
          </a:prstGeom>
          <a:noFill/>
        </p:spPr>
        <p:txBody>
          <a:bodyPr wrap="square" rtlCol="0">
            <a:spAutoFit/>
          </a:bodyPr>
          <a:lstStyle/>
          <a:p>
            <a:pPr lvl="0" algn="ctr">
              <a:lnSpc>
                <a:spcPct val="90000"/>
              </a:lnSpc>
            </a:pPr>
            <a:r>
              <a:rPr lang="en-US" sz="2400" b="1" dirty="0">
                <a:solidFill>
                  <a:schemeClr val="bg1"/>
                </a:solidFill>
                <a:latin typeface="Times New Roman" panose="02020603050405020304" pitchFamily="18" charset="0"/>
                <a:cs typeface="Times New Roman" panose="02020603050405020304" pitchFamily="18" charset="0"/>
              </a:rPr>
              <a:t>Inversion </a:t>
            </a:r>
            <a:r>
              <a:rPr lang="en-US" sz="2400" b="1" dirty="0" smtClean="0">
                <a:solidFill>
                  <a:schemeClr val="bg1"/>
                </a:solidFill>
                <a:latin typeface="Times New Roman" panose="02020603050405020304" pitchFamily="18" charset="0"/>
                <a:cs typeface="Times New Roman" panose="02020603050405020304" pitchFamily="18" charset="0"/>
              </a:rPr>
              <a:t>Modeling for Retrieving Water Quality Parameters</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sz="2400" dirty="0"/>
          </a:p>
        </p:txBody>
      </p:sp>
      <p:sp>
        <p:nvSpPr>
          <p:cNvPr id="11"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nvPr>
        </p:nvGraphicFramePr>
        <p:xfrm>
          <a:off x="2284412" y="2437304"/>
          <a:ext cx="9612313" cy="6573251"/>
        </p:xfrm>
        <a:graphic>
          <a:graphicData uri="http://schemas.openxmlformats.org/presentationml/2006/ole">
            <mc:AlternateContent xmlns:mc="http://schemas.openxmlformats.org/markup-compatibility/2006">
              <mc:Choice xmlns:v="urn:schemas-microsoft-com:vml" Requires="v">
                <p:oleObj spid="_x0000_s17416" name="Visio" r:id="rId3" imgW="7932622" imgH="5425332" progId="Visio.Drawing.11">
                  <p:embed/>
                </p:oleObj>
              </mc:Choice>
              <mc:Fallback>
                <p:oleObj name="Visio" r:id="rId3" imgW="7932622" imgH="542533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4412" y="2437304"/>
                        <a:ext cx="9612313" cy="6573251"/>
                      </a:xfrm>
                      <a:prstGeom prst="rect">
                        <a:avLst/>
                      </a:prstGeom>
                      <a:noFill/>
                    </p:spPr>
                  </p:pic>
                </p:oleObj>
              </mc:Fallback>
            </mc:AlternateContent>
          </a:graphicData>
        </a:graphic>
      </p:graphicFrame>
      <p:grpSp>
        <p:nvGrpSpPr>
          <p:cNvPr id="15" name="Group 14"/>
          <p:cNvGrpSpPr/>
          <p:nvPr/>
        </p:nvGrpSpPr>
        <p:grpSpPr>
          <a:xfrm>
            <a:off x="74612" y="4800600"/>
            <a:ext cx="2743200" cy="3962400"/>
            <a:chOff x="74612" y="4800600"/>
            <a:chExt cx="2743200" cy="3962400"/>
          </a:xfrm>
        </p:grpSpPr>
        <p:sp>
          <p:nvSpPr>
            <p:cNvPr id="14" name="Left Arrow 13"/>
            <p:cNvSpPr/>
            <p:nvPr/>
          </p:nvSpPr>
          <p:spPr>
            <a:xfrm rot="10800000">
              <a:off x="150812" y="4800600"/>
              <a:ext cx="2667000" cy="3962400"/>
            </a:xfrm>
            <a:prstGeom prst="leftArrow">
              <a:avLst/>
            </a:prstGeom>
            <a:solidFill>
              <a:srgbClr val="03098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3" name="TextBox 12"/>
            <p:cNvSpPr txBox="1"/>
            <p:nvPr/>
          </p:nvSpPr>
          <p:spPr>
            <a:xfrm>
              <a:off x="74612" y="5969675"/>
              <a:ext cx="2209800" cy="2031325"/>
            </a:xfrm>
            <a:prstGeom prst="rect">
              <a:avLst/>
            </a:prstGeom>
            <a:noFill/>
          </p:spPr>
          <p:txBody>
            <a:bodyPr wrap="square" rtlCol="0">
              <a:spAutoFit/>
            </a:bodyPr>
            <a:lstStyle/>
            <a:p>
              <a:pPr algn="ctr">
                <a:lnSpc>
                  <a:spcPct val="90000"/>
                </a:lnSpc>
              </a:pPr>
              <a:r>
                <a:rPr lang="en-US" sz="2000" b="1" dirty="0">
                  <a:solidFill>
                    <a:schemeClr val="bg1"/>
                  </a:solidFill>
                  <a:latin typeface="Times New Roman" panose="02020603050405020304" pitchFamily="18" charset="0"/>
                  <a:cs typeface="Times New Roman" panose="02020603050405020304" pitchFamily="18" charset="0"/>
                </a:rPr>
                <a:t>The chronological trend of applying inversion methods for monitoring water quality by remote sensing</a:t>
              </a:r>
            </a:p>
            <a:p>
              <a:pPr algn="ctr">
                <a:lnSpc>
                  <a:spcPct val="90000"/>
                </a:lnSpc>
              </a:pPr>
              <a:endParaRPr lang="en-US" sz="2000" dirty="0">
                <a:solidFill>
                  <a:schemeClr val="bg1"/>
                </a:solidFill>
                <a:latin typeface="Times New Roman" panose="02020603050405020304" pitchFamily="18" charset="0"/>
                <a:cs typeface="Times New Roman" panose="02020603050405020304" pitchFamily="18" charset="0"/>
              </a:endParaRPr>
            </a:p>
          </p:txBody>
        </p:sp>
      </p:grpSp>
      <p:sp>
        <p:nvSpPr>
          <p:cNvPr id="17"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MINING</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408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nvPr>
        </p:nvGraphicFramePr>
        <p:xfrm>
          <a:off x="1954899" y="2590800"/>
          <a:ext cx="10083113" cy="6172200"/>
        </p:xfrm>
        <a:graphic>
          <a:graphicData uri="http://schemas.openxmlformats.org/presentationml/2006/ole">
            <mc:AlternateContent xmlns:mc="http://schemas.openxmlformats.org/markup-compatibility/2006">
              <mc:Choice xmlns:v="urn:schemas-microsoft-com:vml" Requires="v">
                <p:oleObj spid="_x0000_s16392" name="Visio" r:id="rId3" imgW="7915899" imgH="4853832" progId="Visio.Drawing.11">
                  <p:embed/>
                </p:oleObj>
              </mc:Choice>
              <mc:Fallback>
                <p:oleObj name="Visio" r:id="rId3" imgW="7915899" imgH="485383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899" y="2590800"/>
                        <a:ext cx="10083113" cy="6172200"/>
                      </a:xfrm>
                      <a:prstGeom prst="rect">
                        <a:avLst/>
                      </a:prstGeom>
                      <a:noFill/>
                    </p:spPr>
                  </p:pic>
                </p:oleObj>
              </mc:Fallback>
            </mc:AlternateContent>
          </a:graphicData>
        </a:graphic>
      </p:graphicFrame>
      <p:grpSp>
        <p:nvGrpSpPr>
          <p:cNvPr id="11" name="Group 10"/>
          <p:cNvGrpSpPr/>
          <p:nvPr/>
        </p:nvGrpSpPr>
        <p:grpSpPr>
          <a:xfrm>
            <a:off x="6878" y="1905000"/>
            <a:ext cx="2201334" cy="6096000"/>
            <a:chOff x="-11112" y="4603261"/>
            <a:chExt cx="3259012" cy="3962400"/>
          </a:xfrm>
        </p:grpSpPr>
        <p:sp>
          <p:nvSpPr>
            <p:cNvPr id="12" name="Left Arrow 11"/>
            <p:cNvSpPr/>
            <p:nvPr/>
          </p:nvSpPr>
          <p:spPr>
            <a:xfrm rot="10800000">
              <a:off x="-11112" y="4603261"/>
              <a:ext cx="3259012" cy="3962400"/>
            </a:xfrm>
            <a:prstGeom prst="leftArrow">
              <a:avLst/>
            </a:prstGeom>
            <a:solidFill>
              <a:srgbClr val="03098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3" name="TextBox 12"/>
            <p:cNvSpPr txBox="1"/>
            <p:nvPr/>
          </p:nvSpPr>
          <p:spPr>
            <a:xfrm>
              <a:off x="293687" y="5754234"/>
              <a:ext cx="2285268" cy="1660454"/>
            </a:xfrm>
            <a:prstGeom prst="rect">
              <a:avLst/>
            </a:prstGeom>
            <a:noFill/>
          </p:spPr>
          <p:txBody>
            <a:bodyPr wrap="square" rtlCol="0">
              <a:spAutoFit/>
            </a:bodyPr>
            <a:lstStyle/>
            <a:p>
              <a:pPr algn="just"/>
              <a:r>
                <a:rPr lang="en-US" sz="2000" b="1" dirty="0">
                  <a:solidFill>
                    <a:schemeClr val="bg1"/>
                  </a:solidFill>
                  <a:latin typeface="Times New Roman" panose="02020603050405020304" pitchFamily="18" charset="0"/>
                  <a:cs typeface="Times New Roman" panose="02020603050405020304" pitchFamily="18" charset="0"/>
                </a:rPr>
                <a:t>Application of different inversion methods for monitoring differing water quality </a:t>
              </a:r>
              <a:r>
                <a:rPr lang="en-US" sz="2000" b="1" dirty="0" smtClean="0">
                  <a:solidFill>
                    <a:schemeClr val="bg1"/>
                  </a:solidFill>
                  <a:latin typeface="Times New Roman" panose="02020603050405020304" pitchFamily="18" charset="0"/>
                  <a:cs typeface="Times New Roman" panose="02020603050405020304" pitchFamily="18" charset="0"/>
                </a:rPr>
                <a:t>constituents</a:t>
              </a:r>
              <a:endParaRPr lang="en-US" sz="2000" b="1" dirty="0">
                <a:solidFill>
                  <a:schemeClr val="bg1"/>
                </a:solidFill>
                <a:latin typeface="Times New Roman" panose="02020603050405020304" pitchFamily="18" charset="0"/>
                <a:cs typeface="Times New Roman" panose="02020603050405020304" pitchFamily="18" charset="0"/>
              </a:endParaRPr>
            </a:p>
          </p:txBody>
        </p:sp>
      </p:grpSp>
      <p:sp>
        <p:nvSpPr>
          <p:cNvPr id="1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MINING</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14" name="TextBox 13"/>
          <p:cNvSpPr txBox="1"/>
          <p:nvPr/>
        </p:nvSpPr>
        <p:spPr>
          <a:xfrm>
            <a:off x="6551612" y="533400"/>
            <a:ext cx="4648200" cy="1089529"/>
          </a:xfrm>
          <a:prstGeom prst="rect">
            <a:avLst/>
          </a:prstGeom>
          <a:noFill/>
        </p:spPr>
        <p:txBody>
          <a:bodyPr wrap="square" rtlCol="0">
            <a:spAutoFit/>
          </a:bodyPr>
          <a:lstStyle/>
          <a:p>
            <a:pPr lvl="0" algn="ctr">
              <a:lnSpc>
                <a:spcPct val="90000"/>
              </a:lnSpc>
            </a:pPr>
            <a:r>
              <a:rPr lang="en-US" sz="2400" b="1" dirty="0">
                <a:solidFill>
                  <a:schemeClr val="bg1"/>
                </a:solidFill>
                <a:latin typeface="Times New Roman" panose="02020603050405020304" pitchFamily="18" charset="0"/>
                <a:cs typeface="Times New Roman" panose="02020603050405020304" pitchFamily="18" charset="0"/>
              </a:rPr>
              <a:t>Inversion </a:t>
            </a:r>
            <a:r>
              <a:rPr lang="en-US" sz="2400" b="1" dirty="0" smtClean="0">
                <a:solidFill>
                  <a:schemeClr val="bg1"/>
                </a:solidFill>
                <a:latin typeface="Times New Roman" panose="02020603050405020304" pitchFamily="18" charset="0"/>
                <a:cs typeface="Times New Roman" panose="02020603050405020304" pitchFamily="18" charset="0"/>
              </a:rPr>
              <a:t>Modeling for Retrieving Water Quality Parameters</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sz="2400" dirty="0"/>
          </a:p>
        </p:txBody>
      </p:sp>
    </p:spTree>
    <p:extLst>
      <p:ext uri="{BB962C8B-B14F-4D97-AF65-F5344CB8AC3E}">
        <p14:creationId xmlns:p14="http://schemas.microsoft.com/office/powerpoint/2010/main" val="148950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a:t>
            </a:r>
            <a:r>
              <a:rPr lang="en-US" dirty="0" smtClean="0"/>
              <a:t>he </a:t>
            </a:r>
            <a:r>
              <a:rPr lang="en-US" dirty="0"/>
              <a:t>combination of multiple satellite sensors with different spatial, temporal, and spectral resolution to provide and synergistic effect; </a:t>
            </a:r>
            <a:endParaRPr lang="en-US" dirty="0" smtClean="0"/>
          </a:p>
          <a:p>
            <a:r>
              <a:rPr lang="en-US" dirty="0"/>
              <a:t>I</a:t>
            </a:r>
            <a:r>
              <a:rPr lang="en-US" dirty="0" smtClean="0"/>
              <a:t>ntegration </a:t>
            </a:r>
            <a:r>
              <a:rPr lang="en-US" dirty="0"/>
              <a:t>of optical and microwave remote sensing images to provide complementary effect</a:t>
            </a:r>
            <a:r>
              <a:rPr lang="en-US" dirty="0" smtClean="0"/>
              <a:t>.</a:t>
            </a:r>
          </a:p>
          <a:p>
            <a:endParaRPr lang="en-US" dirty="0"/>
          </a:p>
        </p:txBody>
      </p:sp>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MINING</a:t>
            </a:r>
            <a:r>
              <a:rPr lang="en-US" sz="1700" dirty="0" smtClean="0">
                <a:solidFill>
                  <a:schemeClr val="bg1"/>
                </a:solidFill>
                <a:latin typeface="Times New Roman" pitchFamily="18" charset="0"/>
                <a:ea typeface="+mn-ea"/>
                <a:cs typeface="Times New Roman" pitchFamily="18" charset="0"/>
              </a:rPr>
              <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cs typeface="Times New Roman" pitchFamily="18" charset="0"/>
              </a:rPr>
              <a:t>CHALLENGES and OPPORTUNITIES</a:t>
            </a:r>
            <a:r>
              <a:rPr lang="en-US" sz="1700" dirty="0" smtClean="0">
                <a:solidFill>
                  <a:schemeClr val="tx1"/>
                </a:solidFill>
                <a:latin typeface="Times New Roman" pitchFamily="18" charset="0"/>
                <a:cs typeface="Times New Roman" pitchFamily="18" charset="0"/>
              </a:rPr>
              <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6" name="TextBox 5"/>
          <p:cNvSpPr txBox="1"/>
          <p:nvPr/>
        </p:nvSpPr>
        <p:spPr>
          <a:xfrm>
            <a:off x="6551612" y="717322"/>
            <a:ext cx="4648200" cy="424732"/>
          </a:xfrm>
          <a:prstGeom prst="rect">
            <a:avLst/>
          </a:prstGeom>
          <a:noFill/>
        </p:spPr>
        <p:txBody>
          <a:bodyPr wrap="square" rtlCol="0">
            <a:spAutoFit/>
          </a:bodyPr>
          <a:lstStyle/>
          <a:p>
            <a:pPr lvl="0" algn="ctr">
              <a:lnSpc>
                <a:spcPct val="90000"/>
              </a:lnSpc>
            </a:pPr>
            <a:r>
              <a:rPr lang="en-US" sz="2400" b="1" dirty="0">
                <a:solidFill>
                  <a:schemeClr val="bg1"/>
                </a:solidFill>
                <a:latin typeface="Times New Roman" panose="02020603050405020304" pitchFamily="18" charset="0"/>
                <a:cs typeface="Times New Roman" panose="02020603050405020304" pitchFamily="18" charset="0"/>
              </a:rPr>
              <a:t>Cloud Contamination Issue</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87117" y="4343400"/>
            <a:ext cx="3583033" cy="4372515"/>
          </a:xfrm>
          <a:prstGeom prst="rect">
            <a:avLst/>
          </a:prstGeom>
        </p:spPr>
      </p:pic>
      <p:pic>
        <p:nvPicPr>
          <p:cNvPr id="7" name="Picture 6"/>
          <p:cNvPicPr>
            <a:picLocks noChangeAspect="1"/>
          </p:cNvPicPr>
          <p:nvPr/>
        </p:nvPicPr>
        <p:blipFill>
          <a:blip r:embed="rId3"/>
          <a:stretch>
            <a:fillRect/>
          </a:stretch>
        </p:blipFill>
        <p:spPr>
          <a:xfrm>
            <a:off x="3973491" y="4885341"/>
            <a:ext cx="3613626" cy="3288632"/>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78" y="4973573"/>
            <a:ext cx="3505200" cy="3288631"/>
          </a:xfrm>
          <a:prstGeom prst="rect">
            <a:avLst/>
          </a:prstGeom>
          <a:noFill/>
          <a:ln>
            <a:noFill/>
          </a:ln>
        </p:spPr>
      </p:pic>
      <p:sp>
        <p:nvSpPr>
          <p:cNvPr id="9" name="Text Box 19"/>
          <p:cNvSpPr txBox="1">
            <a:spLocks/>
          </p:cNvSpPr>
          <p:nvPr/>
        </p:nvSpPr>
        <p:spPr>
          <a:xfrm>
            <a:off x="3165358" y="8525414"/>
            <a:ext cx="2406672" cy="3810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ea typeface="MS ??"/>
                <a:cs typeface="Times New Roman" panose="02020603050405020304" pitchFamily="18" charset="0"/>
              </a:rPr>
              <a:t>Cloud removed with ELM</a:t>
            </a:r>
          </a:p>
        </p:txBody>
      </p:sp>
    </p:spTree>
    <p:extLst>
      <p:ext uri="{BB962C8B-B14F-4D97-AF65-F5344CB8AC3E}">
        <p14:creationId xmlns:p14="http://schemas.microsoft.com/office/powerpoint/2010/main" val="30370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2" y="3048000"/>
            <a:ext cx="9753600" cy="5791200"/>
          </a:xfrm>
        </p:spPr>
        <p:txBody>
          <a:bodyPr>
            <a:normAutofit/>
          </a:bodyPr>
          <a:lstStyle/>
          <a:p>
            <a:r>
              <a:rPr lang="en-US" dirty="0"/>
              <a:t>Data mining or inverse modeling requires using large amount of ground truth data sets to calibrate and validate some of the highly nonlinear semi-empirical and empirical models in supervised learning to improve the prediction accuracy. </a:t>
            </a:r>
            <a:endParaRPr lang="en-US" dirty="0" smtClean="0"/>
          </a:p>
          <a:p>
            <a:r>
              <a:rPr lang="en-US" dirty="0" smtClean="0"/>
              <a:t>This </a:t>
            </a:r>
            <a:r>
              <a:rPr lang="en-US" dirty="0"/>
              <a:t>complexity made such a system unable to be operational in various emergency response conditions </a:t>
            </a:r>
            <a:endParaRPr lang="en-US" dirty="0" smtClean="0"/>
          </a:p>
          <a:p>
            <a:r>
              <a:rPr lang="en-US" dirty="0"/>
              <a:t>But this demands a long-term effort to build up a global scale database resulting in big data in support of the decision making in emergency response events.</a:t>
            </a:r>
          </a:p>
        </p:txBody>
      </p:sp>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MINING</a:t>
            </a:r>
            <a:r>
              <a:rPr lang="en-US" sz="1700" dirty="0" smtClean="0">
                <a:solidFill>
                  <a:schemeClr val="bg1"/>
                </a:solidFill>
                <a:latin typeface="Times New Roman" pitchFamily="18" charset="0"/>
                <a:ea typeface="+mn-ea"/>
                <a:cs typeface="Times New Roman" pitchFamily="18" charset="0"/>
              </a:rPr>
              <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cs typeface="Times New Roman" pitchFamily="18" charset="0"/>
              </a:rPr>
              <a:t>CHALLENGES and OPPORTUNITIES</a:t>
            </a:r>
            <a:r>
              <a:rPr lang="en-US" sz="1700" dirty="0" smtClean="0">
                <a:solidFill>
                  <a:schemeClr val="tx1"/>
                </a:solidFill>
                <a:latin typeface="Times New Roman" pitchFamily="18" charset="0"/>
                <a:cs typeface="Times New Roman" pitchFamily="18" charset="0"/>
              </a:rPr>
              <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6" name="TextBox 5"/>
          <p:cNvSpPr txBox="1"/>
          <p:nvPr/>
        </p:nvSpPr>
        <p:spPr>
          <a:xfrm>
            <a:off x="6551612" y="717322"/>
            <a:ext cx="4648200" cy="424732"/>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Data Mining Issue</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374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When dealing with data fusion, data are oftentimes acquired from different databases with a </a:t>
            </a:r>
            <a:r>
              <a:rPr lang="en-US" dirty="0" err="1"/>
              <a:t>nonuniform</a:t>
            </a:r>
            <a:r>
              <a:rPr lang="en-US" dirty="0"/>
              <a:t> storage format and various processing level instead of from a single sensors and platforms at the same processing extents, storage formats, and acquisition policies.</a:t>
            </a:r>
          </a:p>
          <a:p>
            <a:r>
              <a:rPr lang="en-US" dirty="0"/>
              <a:t>This will create critical challenges for big data management, big data analytics, or scientific discovery processes impacted by big data to support the data mining and inverse modeling. </a:t>
            </a:r>
          </a:p>
          <a:p>
            <a:r>
              <a:rPr lang="en-US" dirty="0"/>
              <a:t>These advancements will cover techniques, methodologies and technologies that can be computational, statistical, or mathematical in nature, to focus on novel theoretical analysis or experimental evaluation of these techniques and methodologies. </a:t>
            </a:r>
          </a:p>
          <a:p>
            <a:r>
              <a:rPr lang="en-US" dirty="0"/>
              <a:t>In any circumstance, a consensus process that encourages development and implementation of open standards for geospatial contents and services is required.</a:t>
            </a:r>
          </a:p>
          <a:p>
            <a:endParaRPr lang="en-US" dirty="0"/>
          </a:p>
        </p:txBody>
      </p:sp>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MINING</a:t>
            </a:r>
            <a:r>
              <a:rPr lang="en-US" sz="1700" dirty="0" smtClean="0">
                <a:solidFill>
                  <a:schemeClr val="bg1"/>
                </a:solidFill>
                <a:latin typeface="Times New Roman" pitchFamily="18" charset="0"/>
                <a:ea typeface="+mn-ea"/>
                <a:cs typeface="Times New Roman" pitchFamily="18" charset="0"/>
              </a:rPr>
              <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cs typeface="Times New Roman" pitchFamily="18" charset="0"/>
              </a:rPr>
              <a:t>CHALLENGES and OPPORTUNITIES</a:t>
            </a:r>
            <a:r>
              <a:rPr lang="en-US" sz="1700" dirty="0" smtClean="0">
                <a:solidFill>
                  <a:schemeClr val="tx1"/>
                </a:solidFill>
                <a:latin typeface="Times New Roman" pitchFamily="18" charset="0"/>
                <a:cs typeface="Times New Roman" pitchFamily="18" charset="0"/>
              </a:rPr>
              <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6" name="TextBox 5"/>
          <p:cNvSpPr txBox="1"/>
          <p:nvPr/>
        </p:nvSpPr>
        <p:spPr>
          <a:xfrm>
            <a:off x="6551612" y="717322"/>
            <a:ext cx="4648200" cy="424732"/>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Data Format </a:t>
            </a:r>
            <a:r>
              <a:rPr lang="en-US" sz="2400" b="1" dirty="0">
                <a:solidFill>
                  <a:schemeClr val="bg1"/>
                </a:solidFill>
                <a:latin typeface="Times New Roman" panose="02020603050405020304" pitchFamily="18" charset="0"/>
                <a:cs typeface="Times New Roman" panose="02020603050405020304" pitchFamily="18" charset="0"/>
              </a:rPr>
              <a:t>Issue</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7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concept of a "sensor web" that depends on the "Sensor Web Enablement," </a:t>
            </a:r>
            <a:r>
              <a:rPr lang="en-US" dirty="0" smtClean="0"/>
              <a:t>can </a:t>
            </a:r>
            <a:r>
              <a:rPr lang="en-US" dirty="0"/>
              <a:t>improve the provision of alternatives of sensor fusion, image fusion and information fusion</a:t>
            </a:r>
            <a:r>
              <a:rPr lang="en-US" dirty="0" smtClean="0"/>
              <a:t>.</a:t>
            </a:r>
            <a:endParaRPr lang="en-US" dirty="0"/>
          </a:p>
          <a:p>
            <a:r>
              <a:rPr lang="en-US" dirty="0" smtClean="0"/>
              <a:t>This was developed </a:t>
            </a:r>
            <a:r>
              <a:rPr lang="en-US" dirty="0"/>
              <a:t>by the Open Geospatial Consortium aided by a suite of web service interfaces and communication protocols abstracting from the heterogeneity of sensor </a:t>
            </a:r>
            <a:r>
              <a:rPr lang="en-US" dirty="0" smtClean="0"/>
              <a:t>communication.</a:t>
            </a:r>
          </a:p>
          <a:p>
            <a:r>
              <a:rPr lang="en-US" dirty="0"/>
              <a:t>Data management in a worldwide sensor web, with essential support of various semantic modeling of data fusion and annotation of sensor data to aid in data mining, is in an acute need</a:t>
            </a:r>
            <a:r>
              <a:rPr lang="en-US" dirty="0" smtClean="0"/>
              <a:t>.</a:t>
            </a:r>
          </a:p>
          <a:p>
            <a:r>
              <a:rPr lang="en-US" dirty="0"/>
              <a:t>the interoperability of web-based models (model web) for satellite data fusion and mining can be in concert with the sensor </a:t>
            </a:r>
            <a:r>
              <a:rPr lang="en-US" dirty="0" smtClean="0"/>
              <a:t>web.</a:t>
            </a:r>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MINING</a:t>
            </a:r>
            <a:r>
              <a:rPr lang="en-US" sz="1700" dirty="0" smtClean="0">
                <a:solidFill>
                  <a:schemeClr val="bg1"/>
                </a:solidFill>
                <a:latin typeface="Times New Roman" pitchFamily="18" charset="0"/>
                <a:ea typeface="+mn-ea"/>
                <a:cs typeface="Times New Roman" pitchFamily="18" charset="0"/>
              </a:rPr>
              <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cs typeface="Times New Roman" pitchFamily="18" charset="0"/>
              </a:rPr>
              <a:t>CHALLENGES and OPPORTUNITIES</a:t>
            </a:r>
            <a:r>
              <a:rPr lang="en-US" sz="1700" dirty="0" smtClean="0">
                <a:solidFill>
                  <a:schemeClr val="tx1"/>
                </a:solidFill>
                <a:latin typeface="Times New Roman" pitchFamily="18" charset="0"/>
                <a:cs typeface="Times New Roman" pitchFamily="18" charset="0"/>
              </a:rPr>
              <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6" name="TextBox 5"/>
          <p:cNvSpPr txBox="1"/>
          <p:nvPr/>
        </p:nvSpPr>
        <p:spPr>
          <a:xfrm>
            <a:off x="6551612" y="717322"/>
            <a:ext cx="4648200" cy="424732"/>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Decision Making Issue</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9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7824" y="3456579"/>
            <a:ext cx="11049000" cy="2868021"/>
          </a:xfrm>
        </p:spPr>
        <p:txBody>
          <a:bodyPr rtlCol="0">
            <a:normAutofit/>
          </a:bodyPr>
          <a:lstStyle/>
          <a:p>
            <a:pPr algn="just" fontAlgn="auto">
              <a:spcAft>
                <a:spcPts val="0"/>
              </a:spcAft>
              <a:buBlip>
                <a:blip r:embed="rId2"/>
              </a:buBlip>
              <a:defRPr/>
            </a:pPr>
            <a:r>
              <a:rPr lang="en-US" sz="2500" dirty="0" smtClean="0">
                <a:solidFill>
                  <a:srgbClr val="001746"/>
                </a:solidFill>
                <a:latin typeface="Times New Roman" panose="02020603050405020304" pitchFamily="18" charset="0"/>
                <a:cs typeface="Times New Roman" panose="02020603050405020304" pitchFamily="18" charset="0"/>
              </a:rPr>
              <a:t>Remote sensing is defined as the</a:t>
            </a:r>
          </a:p>
          <a:p>
            <a:pPr marL="640080" lvl="1" algn="just" fontAlgn="auto">
              <a:spcAft>
                <a:spcPts val="0"/>
              </a:spcAft>
              <a:defRPr/>
            </a:pPr>
            <a:r>
              <a:rPr lang="en-US" sz="2500" dirty="0" smtClean="0">
                <a:solidFill>
                  <a:srgbClr val="001746"/>
                </a:solidFill>
                <a:latin typeface="Times New Roman" panose="02020603050405020304" pitchFamily="18" charset="0"/>
                <a:cs typeface="Times New Roman" panose="02020603050405020304" pitchFamily="18" charset="0"/>
              </a:rPr>
              <a:t>acquisition,</a:t>
            </a:r>
          </a:p>
          <a:p>
            <a:pPr marL="640080" lvl="1" algn="just" fontAlgn="auto">
              <a:spcAft>
                <a:spcPts val="0"/>
              </a:spcAft>
              <a:defRPr/>
            </a:pPr>
            <a:r>
              <a:rPr lang="en-US" sz="2500" dirty="0" smtClean="0">
                <a:solidFill>
                  <a:srgbClr val="001746"/>
                </a:solidFill>
                <a:latin typeface="Times New Roman" panose="02020603050405020304" pitchFamily="18" charset="0"/>
                <a:cs typeface="Times New Roman" panose="02020603050405020304" pitchFamily="18" charset="0"/>
              </a:rPr>
              <a:t>processing,</a:t>
            </a:r>
          </a:p>
          <a:p>
            <a:pPr marL="640080" lvl="1" algn="just" fontAlgn="auto">
              <a:spcAft>
                <a:spcPts val="0"/>
              </a:spcAft>
              <a:defRPr/>
            </a:pPr>
            <a:r>
              <a:rPr lang="en-US" sz="2500" dirty="0" smtClean="0">
                <a:solidFill>
                  <a:srgbClr val="001746"/>
                </a:solidFill>
                <a:latin typeface="Times New Roman" panose="02020603050405020304" pitchFamily="18" charset="0"/>
                <a:cs typeface="Times New Roman" panose="02020603050405020304" pitchFamily="18" charset="0"/>
              </a:rPr>
              <a:t>and interpreting</a:t>
            </a:r>
          </a:p>
          <a:p>
            <a:pPr marL="457200" lvl="1" indent="0" algn="just" fontAlgn="auto">
              <a:spcAft>
                <a:spcPts val="0"/>
              </a:spcAft>
              <a:buFont typeface="Arial" pitchFamily="34" charset="0"/>
              <a:buNone/>
              <a:defRPr/>
            </a:pPr>
            <a:r>
              <a:rPr lang="en-US" sz="2500" dirty="0" smtClean="0">
                <a:solidFill>
                  <a:srgbClr val="001746"/>
                </a:solidFill>
                <a:latin typeface="Times New Roman" panose="02020603050405020304" pitchFamily="18" charset="0"/>
                <a:cs typeface="Times New Roman" panose="02020603050405020304" pitchFamily="18" charset="0"/>
              </a:rPr>
              <a:t>of images that are remotely obtained from sensors recording the interaction between electromagnetic energy and the Earth’s surface</a:t>
            </a:r>
          </a:p>
          <a:p>
            <a:pPr marL="457200" lvl="1" indent="0" fontAlgn="auto">
              <a:spcAft>
                <a:spcPts val="0"/>
              </a:spcAft>
              <a:buNone/>
              <a:defRPr/>
            </a:pPr>
            <a:endParaRPr lang="en-US" sz="3000" dirty="0" smtClean="0">
              <a:solidFill>
                <a:srgbClr val="001746"/>
              </a:solidFill>
              <a:latin typeface="Times New Roman" panose="02020603050405020304" pitchFamily="18" charset="0"/>
              <a:cs typeface="Times New Roman" panose="02020603050405020304" pitchFamily="18" charset="0"/>
            </a:endParaRPr>
          </a:p>
          <a:p>
            <a:pPr marL="502920" indent="-342900" fontAlgn="auto">
              <a:spcAft>
                <a:spcPts val="0"/>
              </a:spcAft>
              <a:defRPr/>
            </a:pPr>
            <a:endParaRPr lang="en-US" dirty="0" smtClean="0">
              <a:latin typeface="Times New Roman" panose="02020603050405020304" pitchFamily="18" charset="0"/>
              <a:cs typeface="Times New Roman" panose="02020603050405020304" pitchFamily="18" charset="0"/>
            </a:endParaRPr>
          </a:p>
          <a:p>
            <a:pPr fontAlgn="auto">
              <a:spcAft>
                <a:spcPts val="0"/>
              </a:spcAft>
              <a:defRPr/>
            </a:pPr>
            <a:endParaRPr lang="en-US" dirty="0" smtClean="0"/>
          </a:p>
        </p:txBody>
      </p:sp>
      <p:sp>
        <p:nvSpPr>
          <p:cNvPr id="6" name="TextBox 5"/>
          <p:cNvSpPr txBox="1"/>
          <p:nvPr/>
        </p:nvSpPr>
        <p:spPr>
          <a:xfrm>
            <a:off x="379412" y="2596431"/>
            <a:ext cx="8229600" cy="535531"/>
          </a:xfrm>
          <a:prstGeom prst="rect">
            <a:avLst/>
          </a:prstGeom>
          <a:noFill/>
        </p:spPr>
        <p:txBody>
          <a:bodyPr wrap="square" rtlCol="0">
            <a:spAutoFit/>
          </a:bodyPr>
          <a:lstStyle/>
          <a:p>
            <a:pPr>
              <a:lnSpc>
                <a:spcPct val="90000"/>
              </a:lnSpc>
            </a:pPr>
            <a:r>
              <a:rPr lang="en-US" sz="3200" b="1" dirty="0">
                <a:solidFill>
                  <a:srgbClr val="FF0000"/>
                </a:solidFill>
                <a:latin typeface="Times New Roman" panose="02020603050405020304" pitchFamily="18" charset="0"/>
                <a:cs typeface="Times New Roman" panose="02020603050405020304" pitchFamily="18" charset="0"/>
              </a:rPr>
              <a:t>What is Remote Sensing?</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412" y="2247900"/>
            <a:ext cx="3219970" cy="289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tow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412" y="6096000"/>
            <a:ext cx="121811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54324" y="6485793"/>
            <a:ext cx="5562600" cy="1963614"/>
          </a:xfrm>
          <a:prstGeom prst="rect">
            <a:avLst/>
          </a:prstGeom>
          <a:noFill/>
        </p:spPr>
        <p:txBody>
          <a:bodyPr wrap="square" rtlCol="0">
            <a:spAutoFit/>
          </a:bodyPr>
          <a:lstStyle/>
          <a:p>
            <a:pPr marL="274320" indent="-228600" algn="just">
              <a:lnSpc>
                <a:spcPct val="90000"/>
              </a:lnSpc>
              <a:spcBef>
                <a:spcPts val="1800"/>
              </a:spcBef>
              <a:buClr>
                <a:schemeClr val="tx1"/>
              </a:buClr>
              <a:buSzPct val="80000"/>
              <a:buBlip>
                <a:blip r:embed="rId2"/>
              </a:buBlip>
              <a:defRPr/>
            </a:pPr>
            <a:r>
              <a:rPr lang="en-US" sz="2500" dirty="0">
                <a:solidFill>
                  <a:srgbClr val="001746"/>
                </a:solidFill>
                <a:latin typeface="Times New Roman" panose="02020603050405020304" pitchFamily="18" charset="0"/>
                <a:cs typeface="Times New Roman" panose="02020603050405020304" pitchFamily="18" charset="0"/>
              </a:rPr>
              <a:t>Remote Sensing Platforms:</a:t>
            </a:r>
          </a:p>
          <a:p>
            <a:pPr marL="800100" lvl="1" indent="-342900" algn="just" fontAlgn="auto">
              <a:spcAft>
                <a:spcPts val="0"/>
              </a:spcAft>
              <a:defRPr/>
            </a:pPr>
            <a:r>
              <a:rPr lang="en-US" sz="2500" dirty="0">
                <a:solidFill>
                  <a:srgbClr val="001746"/>
                </a:solidFill>
                <a:latin typeface="Times New Roman" panose="02020603050405020304" pitchFamily="18" charset="0"/>
                <a:cs typeface="Times New Roman" panose="02020603050405020304" pitchFamily="18" charset="0"/>
              </a:rPr>
              <a:t>Ground-based</a:t>
            </a:r>
          </a:p>
          <a:p>
            <a:pPr marL="800100" lvl="1" indent="-342900" algn="just" fontAlgn="auto">
              <a:spcAft>
                <a:spcPts val="0"/>
              </a:spcAft>
              <a:defRPr/>
            </a:pPr>
            <a:r>
              <a:rPr lang="en-US" sz="2500" dirty="0">
                <a:solidFill>
                  <a:srgbClr val="001746"/>
                </a:solidFill>
                <a:latin typeface="Times New Roman" panose="02020603050405020304" pitchFamily="18" charset="0"/>
                <a:cs typeface="Times New Roman" panose="02020603050405020304" pitchFamily="18" charset="0"/>
              </a:rPr>
              <a:t>Airplane-based</a:t>
            </a:r>
          </a:p>
          <a:p>
            <a:pPr marL="800100" lvl="1" indent="-342900" algn="just" fontAlgn="auto">
              <a:spcAft>
                <a:spcPts val="0"/>
              </a:spcAft>
              <a:defRPr/>
            </a:pPr>
            <a:r>
              <a:rPr lang="en-US" sz="2500" dirty="0">
                <a:solidFill>
                  <a:srgbClr val="001746"/>
                </a:solidFill>
                <a:latin typeface="Times New Roman" panose="02020603050405020304" pitchFamily="18" charset="0"/>
                <a:cs typeface="Times New Roman" panose="02020603050405020304" pitchFamily="18" charset="0"/>
              </a:rPr>
              <a:t>Satellite-based</a:t>
            </a:r>
          </a:p>
          <a:p>
            <a:pPr>
              <a:lnSpc>
                <a:spcPct val="90000"/>
              </a:lnSpc>
            </a:pPr>
            <a:endParaRPr lang="en-US" sz="2400"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3555" y="5791200"/>
            <a:ext cx="249368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26486" y="-135289"/>
            <a:ext cx="8272546" cy="1767416"/>
          </a:xfrm>
        </p:spPr>
        <p:txBody>
          <a:bodyPr>
            <a:normAutofit/>
          </a:bodyPr>
          <a:lstStyle/>
          <a:p>
            <a:r>
              <a:rPr lang="en-US" sz="1700" dirty="0">
                <a:solidFill>
                  <a:schemeClr val="bg1"/>
                </a:solidFill>
                <a:latin typeface="Times New Roman" pitchFamily="18" charset="0"/>
                <a:ea typeface="+mn-ea"/>
                <a:cs typeface="Times New Roman" pitchFamily="18" charset="0"/>
              </a:rPr>
              <a:t>Introduction</a:t>
            </a:r>
            <a:r>
              <a:rPr lang="en-US" sz="1700" dirty="0">
                <a:solidFill>
                  <a:schemeClr val="tx1"/>
                </a:solidFill>
                <a:latin typeface="Times New Roman" pitchFamily="18" charset="0"/>
                <a:ea typeface="+mn-ea"/>
                <a:cs typeface="Times New Roman" pitchFamily="18" charset="0"/>
              </a:rPr>
              <a:t/>
            </a:r>
            <a:br>
              <a:rPr lang="en-US" sz="1700" dirty="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FUSION</a:t>
            </a:r>
            <a:r>
              <a:rPr lang="en-US" sz="1700" dirty="0">
                <a:solidFill>
                  <a:schemeClr val="tx1"/>
                </a:solidFill>
                <a:latin typeface="Times New Roman" pitchFamily="18" charset="0"/>
                <a:ea typeface="+mn-ea"/>
                <a:cs typeface="Times New Roman" pitchFamily="18" charset="0"/>
              </a:rPr>
              <a:t/>
            </a:r>
            <a:br>
              <a:rPr lang="en-US" sz="1700" dirty="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MINING</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t>
            </a:r>
            <a:r>
              <a:rPr lang="en-US" sz="1700" dirty="0">
                <a:solidFill>
                  <a:schemeClr val="tx1"/>
                </a:solidFill>
                <a:latin typeface="Times New Roman" pitchFamily="18" charset="0"/>
                <a:cs typeface="Times New Roman" pitchFamily="18" charset="0"/>
              </a:rPr>
              <a:t>and </a:t>
            </a:r>
            <a:r>
              <a:rPr lang="en-US" sz="1700" dirty="0" smtClean="0">
                <a:solidFill>
                  <a:schemeClr val="tx1"/>
                </a:solidFill>
                <a:latin typeface="Times New Roman" pitchFamily="18" charset="0"/>
                <a:cs typeface="Times New Roman" pitchFamily="18" charset="0"/>
              </a:rPr>
              <a:t>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11" name="TextBox 10"/>
          <p:cNvSpPr txBox="1"/>
          <p:nvPr/>
        </p:nvSpPr>
        <p:spPr>
          <a:xfrm>
            <a:off x="6621731" y="588524"/>
            <a:ext cx="4648200" cy="867930"/>
          </a:xfrm>
          <a:prstGeom prst="rect">
            <a:avLst/>
          </a:prstGeom>
          <a:noFill/>
        </p:spPr>
        <p:txBody>
          <a:bodyPr wrap="square" rtlCol="0">
            <a:spAutoFit/>
          </a:bodyPr>
          <a:lstStyle/>
          <a:p>
            <a:pPr lvl="0" algn="ctr">
              <a:lnSpc>
                <a:spcPct val="90000"/>
              </a:lnSpc>
            </a:pPr>
            <a:r>
              <a:rPr lang="en-US" sz="2800" b="1" dirty="0" smtClean="0">
                <a:solidFill>
                  <a:schemeClr val="bg1"/>
                </a:solidFill>
                <a:latin typeface="Times New Roman" panose="02020603050405020304" pitchFamily="18" charset="0"/>
                <a:cs typeface="Times New Roman" panose="02020603050405020304" pitchFamily="18" charset="0"/>
              </a:rPr>
              <a:t>Remote Sensing: </a:t>
            </a:r>
          </a:p>
          <a:p>
            <a:pPr lvl="0" algn="ctr">
              <a:lnSpc>
                <a:spcPct val="90000"/>
              </a:lnSpc>
            </a:pPr>
            <a:r>
              <a:rPr lang="en-US" sz="2800" b="1" dirty="0" smtClean="0">
                <a:solidFill>
                  <a:schemeClr val="bg1"/>
                </a:solidFill>
                <a:latin typeface="Times New Roman" panose="02020603050405020304" pitchFamily="18" charset="0"/>
                <a:cs typeface="Times New Roman" panose="02020603050405020304" pitchFamily="18" charset="0"/>
              </a:rPr>
              <a:t>Sensors and Platforms</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0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058" y="2590800"/>
            <a:ext cx="9753600" cy="5791200"/>
          </a:xfrm>
        </p:spPr>
        <p:txBody>
          <a:bodyPr/>
          <a:lstStyle/>
          <a:p>
            <a:r>
              <a:rPr lang="en-US" dirty="0"/>
              <a:t>T</a:t>
            </a:r>
            <a:r>
              <a:rPr lang="en-US" dirty="0" smtClean="0"/>
              <a:t>he </a:t>
            </a:r>
            <a:r>
              <a:rPr lang="en-US" dirty="0"/>
              <a:t>thriving research in satellite data fusion and mining have been motivated in unpredictable speed in academic communities</a:t>
            </a:r>
            <a:r>
              <a:rPr lang="en-US" dirty="0" smtClean="0"/>
              <a:t>.</a:t>
            </a:r>
          </a:p>
          <a:p>
            <a:r>
              <a:rPr lang="en-US" dirty="0" smtClean="0"/>
              <a:t>In the future, a near-real time satellite-based environmental monitoring system that can work in all weather conditions could be in place in support of emergency response.</a:t>
            </a:r>
          </a:p>
          <a:p>
            <a:r>
              <a:rPr lang="en-US" dirty="0" smtClean="0"/>
              <a:t>These </a:t>
            </a:r>
            <a:r>
              <a:rPr lang="en-US" dirty="0"/>
              <a:t>types of decision analysis can be applied for improving natural hazard or natural resources management within coupled natural systems and the built environment.</a:t>
            </a:r>
            <a:endParaRPr lang="en-US" dirty="0"/>
          </a:p>
        </p:txBody>
      </p:sp>
      <p:sp>
        <p:nvSpPr>
          <p:cNvPr id="5"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FUSION</a:t>
            </a:r>
            <a:br>
              <a:rPr lang="en-US" sz="1700" dirty="0" smtClean="0">
                <a:solidFill>
                  <a:schemeClr val="bg1">
                    <a:lumMod val="50000"/>
                  </a:schemeClr>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ea typeface="+mn-ea"/>
                <a:cs typeface="Times New Roman" pitchFamily="18" charset="0"/>
              </a:rPr>
              <a:t>DATA MINING</a:t>
            </a:r>
            <a:r>
              <a:rPr lang="en-US" sz="1700" dirty="0" smtClean="0">
                <a:solidFill>
                  <a:schemeClr val="bg1"/>
                </a:solidFill>
                <a:latin typeface="Times New Roman" pitchFamily="18" charset="0"/>
                <a:ea typeface="+mn-ea"/>
                <a:cs typeface="Times New Roman" pitchFamily="18" charset="0"/>
              </a:rPr>
              <a:t/>
            </a:r>
            <a:br>
              <a:rPr lang="en-US" sz="1700" dirty="0" smtClean="0">
                <a:solidFill>
                  <a:schemeClr val="bg1"/>
                </a:solidFill>
                <a:latin typeface="Times New Roman" pitchFamily="18" charset="0"/>
                <a:ea typeface="+mn-ea"/>
                <a:cs typeface="Times New Roman" pitchFamily="18" charset="0"/>
              </a:rPr>
            </a:br>
            <a:r>
              <a:rPr lang="en-US" sz="1700" dirty="0" smtClean="0">
                <a:solidFill>
                  <a:schemeClr val="bg1">
                    <a:lumMod val="50000"/>
                  </a:schemeClr>
                </a:solidFill>
                <a:latin typeface="Times New Roman" pitchFamily="18" charset="0"/>
                <a:cs typeface="Times New Roman" pitchFamily="18" charset="0"/>
              </a:rPr>
              <a:t>CHALLENGES and OPPORTUNITIES</a:t>
            </a:r>
            <a:br>
              <a:rPr lang="en-US" sz="1700" dirty="0" smtClean="0">
                <a:solidFill>
                  <a:schemeClr val="bg1">
                    <a:lumMod val="50000"/>
                  </a:schemeClr>
                </a:solidFill>
                <a:latin typeface="Times New Roman" pitchFamily="18" charset="0"/>
                <a:cs typeface="Times New Roman" pitchFamily="18" charset="0"/>
              </a:rPr>
            </a:br>
            <a:r>
              <a:rPr lang="en-US" sz="1700" dirty="0" smtClean="0">
                <a:solidFill>
                  <a:schemeClr val="bg1"/>
                </a:solidFill>
                <a:latin typeface="Times New Roman" pitchFamily="18" charset="0"/>
                <a:cs typeface="Times New Roman" pitchFamily="18" charset="0"/>
              </a:rPr>
              <a:t>FINAL REMARKS</a:t>
            </a:r>
            <a:endParaRPr lang="en-US" sz="1700" dirty="0">
              <a:solidFill>
                <a:schemeClr val="bg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0581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72" t="23111" r="14445" b="12222"/>
          <a:stretch/>
        </p:blipFill>
        <p:spPr bwMode="auto">
          <a:xfrm>
            <a:off x="-1" y="0"/>
            <a:ext cx="12188825"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5"/>
          <p:cNvSpPr>
            <a:spLocks noChangeArrowheads="1" noChangeShapeType="1" noTextEdit="1"/>
          </p:cNvSpPr>
          <p:nvPr/>
        </p:nvSpPr>
        <p:spPr bwMode="gray">
          <a:xfrm>
            <a:off x="3389311" y="1676400"/>
            <a:ext cx="5410200" cy="914400"/>
          </a:xfrm>
          <a:prstGeom prst="rect">
            <a:avLst/>
          </a:prstGeom>
        </p:spPr>
        <p:txBody>
          <a:bodyPr wrap="none" fromWordArt="1">
            <a:prstTxWarp prst="textDeflate">
              <a:avLst>
                <a:gd name="adj" fmla="val 0"/>
              </a:avLst>
            </a:prstTxWarp>
          </a:bodyPr>
          <a:lstStyle/>
          <a:p>
            <a:pPr algn="ctr"/>
            <a:r>
              <a:rPr lang="en-US" sz="3600" b="1" kern="10" dirty="0">
                <a:ln w="28575">
                  <a:solidFill>
                    <a:schemeClr val="bg1"/>
                  </a:solidFill>
                  <a:round/>
                  <a:headEnd/>
                  <a:tailEnd/>
                </a:ln>
                <a:solidFill>
                  <a:srgbClr val="001746"/>
                </a:solidFill>
                <a:effectLst>
                  <a:outerShdw dist="89803" dir="2700000" algn="ctr" rotWithShape="0">
                    <a:schemeClr val="tx2">
                      <a:alpha val="50000"/>
                    </a:schemeClr>
                  </a:outerShdw>
                </a:effectLst>
                <a:latin typeface="Times New Roman" pitchFamily="18" charset="0"/>
                <a:cs typeface="Times New Roman" pitchFamily="18" charset="0"/>
              </a:rPr>
              <a:t>Thank You </a:t>
            </a:r>
            <a:r>
              <a:rPr lang="en-US" sz="3600" b="1" kern="10" dirty="0">
                <a:ln w="28575">
                  <a:solidFill>
                    <a:schemeClr val="bg1"/>
                  </a:solidFill>
                  <a:round/>
                  <a:headEnd/>
                  <a:tailEnd/>
                </a:ln>
                <a:solidFill>
                  <a:srgbClr val="001746"/>
                </a:solidFill>
                <a:effectLst>
                  <a:outerShdw dist="89803" dir="2700000" algn="ctr" rotWithShape="0">
                    <a:schemeClr val="tx2">
                      <a:alpha val="50000"/>
                    </a:schemeClr>
                  </a:outerShdw>
                </a:effectLst>
                <a:latin typeface="Arial"/>
                <a:cs typeface="Arial"/>
              </a:rPr>
              <a:t>!</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9254"/>
            <a:ext cx="1674812" cy="102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1212" y="77788"/>
            <a:ext cx="1141412" cy="1141412"/>
          </a:xfrm>
          <a:prstGeom prst="rect">
            <a:avLst/>
          </a:prstGeom>
        </p:spPr>
      </p:pic>
      <p:sp>
        <p:nvSpPr>
          <p:cNvPr id="7" name="TextBox 6"/>
          <p:cNvSpPr txBox="1"/>
          <p:nvPr/>
        </p:nvSpPr>
        <p:spPr>
          <a:xfrm>
            <a:off x="4494212" y="3981069"/>
            <a:ext cx="5029200" cy="590931"/>
          </a:xfrm>
          <a:prstGeom prst="rect">
            <a:avLst/>
          </a:prstGeom>
          <a:noFill/>
        </p:spPr>
        <p:txBody>
          <a:bodyPr wrap="square" rtlCol="0">
            <a:spAutoFit/>
          </a:bodyPr>
          <a:lstStyle/>
          <a:p>
            <a:pPr>
              <a:lnSpc>
                <a:spcPct val="90000"/>
              </a:lnSpc>
            </a:pPr>
            <a:r>
              <a:rPr lang="en-US" sz="3600" b="1" dirty="0">
                <a:solidFill>
                  <a:srgbClr val="001746"/>
                </a:solidFill>
                <a:latin typeface="Times New Roman" pitchFamily="18" charset="0"/>
                <a:cs typeface="Times New Roman" pitchFamily="18" charset="0"/>
              </a:rPr>
              <a:t>Ni-Bin Chang</a:t>
            </a:r>
          </a:p>
        </p:txBody>
      </p:sp>
      <p:sp>
        <p:nvSpPr>
          <p:cNvPr id="10" name="TextBox 9"/>
          <p:cNvSpPr txBox="1"/>
          <p:nvPr/>
        </p:nvSpPr>
        <p:spPr>
          <a:xfrm>
            <a:off x="2970212" y="4572000"/>
            <a:ext cx="5791200" cy="784830"/>
          </a:xfrm>
          <a:prstGeom prst="rect">
            <a:avLst/>
          </a:prstGeom>
          <a:noFill/>
        </p:spPr>
        <p:txBody>
          <a:bodyPr wrap="square" rtlCol="0">
            <a:spAutoFit/>
          </a:bodyPr>
          <a:lstStyle/>
          <a:p>
            <a:pPr algn="ctr">
              <a:lnSpc>
                <a:spcPct val="90000"/>
              </a:lnSpc>
            </a:pPr>
            <a:r>
              <a:rPr lang="en-US" sz="2600" b="1" u="sng" dirty="0">
                <a:solidFill>
                  <a:srgbClr val="001746"/>
                </a:solidFill>
                <a:latin typeface="Times New Roman" pitchFamily="18" charset="0"/>
                <a:cs typeface="Times New Roman" pitchFamily="18" charset="0"/>
              </a:rPr>
              <a:t>nchang@ucf.edu</a:t>
            </a:r>
          </a:p>
          <a:p>
            <a:pPr algn="ctr">
              <a:lnSpc>
                <a:spcPct val="90000"/>
              </a:lnSpc>
            </a:pPr>
            <a:endParaRPr lang="en-US" sz="2400" dirty="0"/>
          </a:p>
        </p:txBody>
      </p:sp>
    </p:spTree>
    <p:extLst>
      <p:ext uri="{BB962C8B-B14F-4D97-AF65-F5344CB8AC3E}">
        <p14:creationId xmlns:p14="http://schemas.microsoft.com/office/powerpoint/2010/main" val="413157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Content Placeholder 2"/>
          <p:cNvSpPr>
            <a:spLocks noGrp="1"/>
          </p:cNvSpPr>
          <p:nvPr>
            <p:ph idx="1"/>
          </p:nvPr>
        </p:nvSpPr>
        <p:spPr>
          <a:xfrm>
            <a:off x="379412" y="3245503"/>
            <a:ext cx="11658600" cy="4800600"/>
          </a:xfrm>
        </p:spPr>
        <p:txBody>
          <a:bodyPr>
            <a:normAutofit/>
          </a:bodyPr>
          <a:lstStyle/>
          <a:p>
            <a:pPr marL="45720" indent="0" algn="just">
              <a:buNone/>
              <a:defRPr/>
            </a:pPr>
            <a:r>
              <a:rPr lang="en-US" altLang="en-US" sz="2500" b="1" dirty="0">
                <a:solidFill>
                  <a:srgbClr val="00B050"/>
                </a:solidFill>
                <a:latin typeface="Times New Roman" panose="02020603050405020304" pitchFamily="18" charset="0"/>
                <a:cs typeface="Times New Roman" panose="02020603050405020304" pitchFamily="18" charset="0"/>
              </a:rPr>
              <a:t>How can surface reflectance quantify water quality parameters?</a:t>
            </a:r>
          </a:p>
          <a:p>
            <a:pPr lvl="1" algn="just">
              <a:defRPr/>
            </a:pPr>
            <a:r>
              <a:rPr lang="en-US" altLang="en-US" sz="2500" dirty="0">
                <a:solidFill>
                  <a:srgbClr val="001746"/>
                </a:solidFill>
                <a:latin typeface="Times New Roman" panose="02020603050405020304" pitchFamily="18" charset="0"/>
                <a:cs typeface="Times New Roman" panose="02020603050405020304" pitchFamily="18" charset="0"/>
              </a:rPr>
              <a:t>The amount of radiation that is emitted and reflected from an object is a function of wavelength</a:t>
            </a:r>
          </a:p>
          <a:p>
            <a:pPr marL="274320" lvl="1" indent="0" algn="ctr">
              <a:buNone/>
              <a:defRPr/>
            </a:pPr>
            <a:r>
              <a:rPr lang="en-US" altLang="en-US" sz="2500" b="1" i="1" dirty="0">
                <a:solidFill>
                  <a:srgbClr val="001746"/>
                </a:solidFill>
                <a:latin typeface="Times New Roman" panose="02020603050405020304" pitchFamily="18" charset="0"/>
                <a:cs typeface="Times New Roman" panose="02020603050405020304" pitchFamily="18" charset="0"/>
              </a:rPr>
              <a:t>Thus, materials can be identified based </a:t>
            </a:r>
            <a:r>
              <a:rPr lang="en-US" altLang="en-US" sz="2500" b="1" i="1" dirty="0" smtClean="0">
                <a:solidFill>
                  <a:srgbClr val="001746"/>
                </a:solidFill>
                <a:latin typeface="Times New Roman" panose="02020603050405020304" pitchFamily="18" charset="0"/>
                <a:cs typeface="Times New Roman" panose="02020603050405020304" pitchFamily="18" charset="0"/>
              </a:rPr>
              <a:t>upon </a:t>
            </a:r>
            <a:r>
              <a:rPr lang="en-US" altLang="en-US" sz="2500" b="1" i="1" u="sng" dirty="0" smtClean="0">
                <a:solidFill>
                  <a:srgbClr val="001746"/>
                </a:solidFill>
                <a:latin typeface="Times New Roman" panose="02020603050405020304" pitchFamily="18" charset="0"/>
                <a:cs typeface="Times New Roman" panose="02020603050405020304" pitchFamily="18" charset="0"/>
              </a:rPr>
              <a:t>their </a:t>
            </a:r>
            <a:r>
              <a:rPr lang="en-US" altLang="en-US" sz="2500" b="1" i="1" u="sng" dirty="0">
                <a:solidFill>
                  <a:srgbClr val="001746"/>
                </a:solidFill>
                <a:latin typeface="Times New Roman" panose="02020603050405020304" pitchFamily="18" charset="0"/>
                <a:cs typeface="Times New Roman" panose="02020603050405020304" pitchFamily="18" charset="0"/>
              </a:rPr>
              <a:t>unique spectral patterns</a:t>
            </a:r>
          </a:p>
        </p:txBody>
      </p:sp>
      <p:pic>
        <p:nvPicPr>
          <p:cNvPr id="6" name="Picture 4" descr="http://www.seos-project.eu/modules/remotesensing/images/Reflexionskurv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5123159"/>
            <a:ext cx="6757987" cy="402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2412" y="6533415"/>
            <a:ext cx="3352800" cy="1200329"/>
          </a:xfrm>
          <a:prstGeom prst="rect">
            <a:avLst/>
          </a:prstGeom>
        </p:spPr>
        <p:txBody>
          <a:bodyPr wrap="square">
            <a:spAutoFit/>
          </a:bodyPr>
          <a:lstStyle/>
          <a:p>
            <a:pPr algn="ctr"/>
            <a:r>
              <a:rPr lang="en-US" altLang="en-US" i="1" dirty="0">
                <a:solidFill>
                  <a:srgbClr val="2F2B20"/>
                </a:solidFill>
              </a:rPr>
              <a:t>Landsat band data can be used to identify and differentiate between materials</a:t>
            </a:r>
          </a:p>
        </p:txBody>
      </p:sp>
      <p:sp>
        <p:nvSpPr>
          <p:cNvPr id="8" name="Title 1"/>
          <p:cNvSpPr txBox="1">
            <a:spLocks/>
          </p:cNvSpPr>
          <p:nvPr/>
        </p:nvSpPr>
        <p:spPr>
          <a:xfrm>
            <a:off x="457200" y="2495550"/>
            <a:ext cx="7618412" cy="5715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defRPr/>
            </a:pPr>
            <a:r>
              <a:rPr lang="en-US" sz="3200" b="1" dirty="0">
                <a:solidFill>
                  <a:srgbClr val="FF0000"/>
                </a:solidFill>
                <a:latin typeface="Times New Roman" panose="02020603050405020304" pitchFamily="18" charset="0"/>
                <a:ea typeface="+mn-ea"/>
                <a:cs typeface="Times New Roman" panose="02020603050405020304" pitchFamily="18" charset="0"/>
              </a:rPr>
              <a:t>Spectral Reflectance Curves</a:t>
            </a:r>
          </a:p>
        </p:txBody>
      </p:sp>
      <p:sp>
        <p:nvSpPr>
          <p:cNvPr id="2" name="Title 1"/>
          <p:cNvSpPr>
            <a:spLocks noGrp="1"/>
          </p:cNvSpPr>
          <p:nvPr>
            <p:ph type="title"/>
          </p:nvPr>
        </p:nvSpPr>
        <p:spPr/>
        <p:txBody>
          <a:bodyPr/>
          <a:lstStyle/>
          <a:p>
            <a:endParaRPr lang="en-US"/>
          </a:p>
        </p:txBody>
      </p:sp>
      <p:sp>
        <p:nvSpPr>
          <p:cNvPr id="10" name="Title 1"/>
          <p:cNvSpPr txBox="1">
            <a:spLocks/>
          </p:cNvSpPr>
          <p:nvPr/>
        </p:nvSpPr>
        <p:spPr>
          <a:xfrm>
            <a:off x="26486" y="-135289"/>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FUSION</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MINING</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
        <p:nvSpPr>
          <p:cNvPr id="11" name="TextBox 10"/>
          <p:cNvSpPr txBox="1"/>
          <p:nvPr/>
        </p:nvSpPr>
        <p:spPr>
          <a:xfrm>
            <a:off x="6704012" y="645725"/>
            <a:ext cx="4648200" cy="867930"/>
          </a:xfrm>
          <a:prstGeom prst="rect">
            <a:avLst/>
          </a:prstGeom>
          <a:noFill/>
        </p:spPr>
        <p:txBody>
          <a:bodyPr wrap="square" rtlCol="0">
            <a:spAutoFit/>
          </a:bodyPr>
          <a:lstStyle/>
          <a:p>
            <a:pPr lvl="0" algn="ctr">
              <a:lnSpc>
                <a:spcPct val="90000"/>
              </a:lnSpc>
            </a:pPr>
            <a:r>
              <a:rPr lang="en-US" sz="2800" b="1" dirty="0" smtClean="0">
                <a:solidFill>
                  <a:schemeClr val="bg1"/>
                </a:solidFill>
                <a:latin typeface="Times New Roman" panose="02020603050405020304" pitchFamily="18" charset="0"/>
                <a:cs typeface="Times New Roman" panose="02020603050405020304" pitchFamily="18" charset="0"/>
              </a:rPr>
              <a:t>Remote Sensing: </a:t>
            </a:r>
          </a:p>
          <a:p>
            <a:pPr lvl="0" algn="ctr">
              <a:lnSpc>
                <a:spcPct val="90000"/>
              </a:lnSpc>
            </a:pPr>
            <a:r>
              <a:rPr lang="en-US" sz="2800" b="1" dirty="0" smtClean="0">
                <a:solidFill>
                  <a:schemeClr val="bg1"/>
                </a:solidFill>
                <a:latin typeface="Times New Roman" panose="02020603050405020304" pitchFamily="18" charset="0"/>
                <a:cs typeface="Times New Roman" panose="02020603050405020304" pitchFamily="18" charset="0"/>
              </a:rPr>
              <a:t>Sensing and Monitoring</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90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endParaRPr lang="en-US" dirty="0"/>
          </a:p>
        </p:txBody>
      </p:sp>
      <p:grpSp>
        <p:nvGrpSpPr>
          <p:cNvPr id="13" name="Group 12"/>
          <p:cNvGrpSpPr/>
          <p:nvPr/>
        </p:nvGrpSpPr>
        <p:grpSpPr>
          <a:xfrm>
            <a:off x="-77788" y="0"/>
            <a:ext cx="12266613" cy="9144000"/>
            <a:chOff x="-77788" y="0"/>
            <a:chExt cx="12266613" cy="9144000"/>
          </a:xfrm>
        </p:grpSpPr>
        <p:sp>
          <p:nvSpPr>
            <p:cNvPr id="5" name="Rectangle 4"/>
            <p:cNvSpPr/>
            <p:nvPr/>
          </p:nvSpPr>
          <p:spPr>
            <a:xfrm>
              <a:off x="-77788" y="0"/>
              <a:ext cx="12266613" cy="9144000"/>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3074"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4800"/>
              <a:ext cx="8761412" cy="86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6878" y="1905000"/>
              <a:ext cx="2963334" cy="6096000"/>
              <a:chOff x="6878" y="1905000"/>
              <a:chExt cx="2963334" cy="6096000"/>
            </a:xfrm>
          </p:grpSpPr>
          <p:grpSp>
            <p:nvGrpSpPr>
              <p:cNvPr id="7" name="Group 6"/>
              <p:cNvGrpSpPr/>
              <p:nvPr/>
            </p:nvGrpSpPr>
            <p:grpSpPr>
              <a:xfrm>
                <a:off x="6878" y="1905000"/>
                <a:ext cx="2963334" cy="6096000"/>
                <a:chOff x="-11112" y="4603261"/>
                <a:chExt cx="3259012" cy="3962400"/>
              </a:xfrm>
            </p:grpSpPr>
            <p:sp>
              <p:nvSpPr>
                <p:cNvPr id="8" name="Left Arrow 7"/>
                <p:cNvSpPr/>
                <p:nvPr/>
              </p:nvSpPr>
              <p:spPr>
                <a:xfrm rot="10800000">
                  <a:off x="-11112" y="4603261"/>
                  <a:ext cx="3259012" cy="3962400"/>
                </a:xfrm>
                <a:prstGeom prst="leftArrow">
                  <a:avLst/>
                </a:prstGeom>
                <a:solidFill>
                  <a:srgbClr val="03098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TextBox 8"/>
                <p:cNvSpPr txBox="1"/>
                <p:nvPr/>
              </p:nvSpPr>
              <p:spPr>
                <a:xfrm>
                  <a:off x="293687" y="5754234"/>
                  <a:ext cx="2285268" cy="260071"/>
                </a:xfrm>
                <a:prstGeom prst="rect">
                  <a:avLst/>
                </a:prstGeom>
                <a:noFill/>
              </p:spPr>
              <p:txBody>
                <a:bodyPr wrap="square" rtlCol="0">
                  <a:spAutoFit/>
                </a:bodyPr>
                <a:lstStyle/>
                <a:p>
                  <a:pPr algn="just"/>
                  <a:endParaRPr lang="en-US" sz="2000" b="1" dirty="0">
                    <a:solidFill>
                      <a:schemeClr val="bg1"/>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263387" y="3675727"/>
                <a:ext cx="1868626" cy="2554545"/>
              </a:xfrm>
              <a:prstGeom prst="rect">
                <a:avLst/>
              </a:prstGeom>
            </p:spPr>
            <p:txBody>
              <a:bodyPr wrap="square">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Assessment metrics and associated satellites for monitoring </a:t>
                </a:r>
                <a:r>
                  <a:rPr lang="en-US" sz="2000" b="1" dirty="0" smtClean="0">
                    <a:solidFill>
                      <a:schemeClr val="bg1"/>
                    </a:solidFill>
                    <a:latin typeface="Times New Roman" panose="02020603050405020304" pitchFamily="18" charset="0"/>
                    <a:cs typeface="Times New Roman" panose="02020603050405020304" pitchFamily="18" charset="0"/>
                  </a:rPr>
                  <a:t>different </a:t>
                </a:r>
                <a:r>
                  <a:rPr lang="en-US" sz="2000" b="1" dirty="0">
                    <a:solidFill>
                      <a:schemeClr val="bg1"/>
                    </a:solidFill>
                    <a:latin typeface="Times New Roman" panose="02020603050405020304" pitchFamily="18" charset="0"/>
                    <a:cs typeface="Times New Roman" panose="02020603050405020304" pitchFamily="18" charset="0"/>
                  </a:rPr>
                  <a:t>water quality constituents</a:t>
                </a:r>
              </a:p>
            </p:txBody>
          </p:sp>
        </p:gr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487" t="48000" r="80627" b="47000"/>
            <a:stretch/>
          </p:blipFill>
          <p:spPr bwMode="auto">
            <a:xfrm>
              <a:off x="0" y="8332888"/>
              <a:ext cx="453640" cy="75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918" y="8524044"/>
              <a:ext cx="5562600" cy="369332"/>
            </a:xfrm>
            <a:prstGeom prst="rect">
              <a:avLst/>
            </a:prstGeom>
            <a:noFill/>
          </p:spPr>
          <p:txBody>
            <a:bodyPr wrap="square" rtlCol="0">
              <a:spAutoFit/>
            </a:bodyPr>
            <a:lstStyle/>
            <a:p>
              <a:pPr>
                <a:lnSpc>
                  <a:spcPct val="90000"/>
                </a:lnSpc>
              </a:pPr>
              <a:r>
                <a:rPr lang="en-US" sz="2000" dirty="0">
                  <a:solidFill>
                    <a:srgbClr val="FF0000"/>
                  </a:solidFill>
                  <a:latin typeface="Times New Roman" panose="02020603050405020304" pitchFamily="18" charset="0"/>
                  <a:cs typeface="Times New Roman" panose="02020603050405020304" pitchFamily="18" charset="0"/>
                </a:rPr>
                <a:t>satellite </a:t>
              </a:r>
              <a:r>
                <a:rPr lang="en-US" sz="2000" dirty="0" smtClean="0">
                  <a:solidFill>
                    <a:srgbClr val="FF0000"/>
                  </a:solidFill>
                  <a:latin typeface="Times New Roman" panose="02020603050405020304" pitchFamily="18" charset="0"/>
                  <a:cs typeface="Times New Roman" panose="02020603050405020304" pitchFamily="18" charset="0"/>
                </a:rPr>
                <a:t>is </a:t>
              </a:r>
              <a:r>
                <a:rPr lang="en-US" sz="2000" dirty="0">
                  <a:solidFill>
                    <a:srgbClr val="FF0000"/>
                  </a:solidFill>
                  <a:latin typeface="Times New Roman" panose="02020603050405020304" pitchFamily="18" charset="0"/>
                  <a:cs typeface="Times New Roman" panose="02020603050405020304" pitchFamily="18" charset="0"/>
                </a:rPr>
                <a:t>no longer in an active use </a:t>
              </a:r>
            </a:p>
          </p:txBody>
        </p:sp>
      </p:grpSp>
    </p:spTree>
    <p:extLst>
      <p:ext uri="{BB962C8B-B14F-4D97-AF65-F5344CB8AC3E}">
        <p14:creationId xmlns:p14="http://schemas.microsoft.com/office/powerpoint/2010/main" val="131421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a:blip r:embed="rId2"/>
          <a:stretch>
            <a:fillRect/>
          </a:stretch>
        </p:blipFill>
        <p:spPr>
          <a:xfrm>
            <a:off x="1" y="2209801"/>
            <a:ext cx="6075544" cy="4114800"/>
          </a:xfrm>
          <a:prstGeom prst="rect">
            <a:avLst/>
          </a:prstGeom>
        </p:spPr>
      </p:pic>
      <p:pic>
        <p:nvPicPr>
          <p:cNvPr id="6" name="Picture 5"/>
          <p:cNvPicPr>
            <a:picLocks noChangeAspect="1"/>
          </p:cNvPicPr>
          <p:nvPr/>
        </p:nvPicPr>
        <p:blipFill>
          <a:blip r:embed="rId3"/>
          <a:stretch>
            <a:fillRect/>
          </a:stretch>
        </p:blipFill>
        <p:spPr>
          <a:xfrm>
            <a:off x="5864225" y="5784057"/>
            <a:ext cx="6324600" cy="3359943"/>
          </a:xfrm>
          <a:prstGeom prst="rect">
            <a:avLst/>
          </a:prstGeom>
        </p:spPr>
      </p:pic>
      <p:sp>
        <p:nvSpPr>
          <p:cNvPr id="7" name="TextBox 6"/>
          <p:cNvSpPr txBox="1"/>
          <p:nvPr/>
        </p:nvSpPr>
        <p:spPr>
          <a:xfrm>
            <a:off x="6551612" y="471290"/>
            <a:ext cx="4648200" cy="1255728"/>
          </a:xfrm>
          <a:prstGeom prst="rect">
            <a:avLst/>
          </a:prstGeom>
          <a:noFill/>
        </p:spPr>
        <p:txBody>
          <a:bodyPr wrap="square" rtlCol="0">
            <a:spAutoFit/>
          </a:bodyPr>
          <a:lstStyle/>
          <a:p>
            <a:pPr lvl="0" algn="ctr">
              <a:lnSpc>
                <a:spcPct val="90000"/>
              </a:lnSpc>
            </a:pPr>
            <a:r>
              <a:rPr lang="en-US" sz="2800" b="1" dirty="0">
                <a:solidFill>
                  <a:schemeClr val="bg1"/>
                </a:solidFill>
                <a:latin typeface="Times New Roman" panose="02020603050405020304" pitchFamily="18" charset="0"/>
                <a:cs typeface="Times New Roman" panose="02020603050405020304" pitchFamily="18" charset="0"/>
              </a:rPr>
              <a:t>Data collection, knowledge discovery and decision analysis sequence</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8012" y="479311"/>
            <a:ext cx="4419600" cy="867930"/>
          </a:xfrm>
          <a:prstGeom prst="rect">
            <a:avLst/>
          </a:prstGeom>
          <a:noFill/>
        </p:spPr>
        <p:txBody>
          <a:bodyPr wrap="square" rtlCol="0">
            <a:spAutoFit/>
          </a:bodyPr>
          <a:lstStyle/>
          <a:p>
            <a:pPr lvl="0" algn="ctr">
              <a:lnSpc>
                <a:spcPct val="90000"/>
              </a:lnSpc>
            </a:pPr>
            <a:r>
              <a:rPr lang="en-US" sz="2800" b="1" dirty="0">
                <a:solidFill>
                  <a:schemeClr val="bg1"/>
                </a:solidFill>
                <a:latin typeface="Times New Roman" panose="02020603050405020304" pitchFamily="18" charset="0"/>
                <a:cs typeface="Times New Roman" panose="02020603050405020304" pitchFamily="18" charset="0"/>
              </a:rPr>
              <a:t>Relevant terminologies of data fusion</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14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865" y="3124200"/>
            <a:ext cx="12163960" cy="4800600"/>
          </a:xfrm>
          <a:prstGeom prst="rect">
            <a:avLst/>
          </a:prstGeom>
        </p:spPr>
      </p:pic>
      <p:sp>
        <p:nvSpPr>
          <p:cNvPr id="7" name="TextBox 6"/>
          <p:cNvSpPr txBox="1"/>
          <p:nvPr/>
        </p:nvSpPr>
        <p:spPr>
          <a:xfrm>
            <a:off x="6704012" y="533400"/>
            <a:ext cx="4648200" cy="1255728"/>
          </a:xfrm>
          <a:prstGeom prst="rect">
            <a:avLst/>
          </a:prstGeom>
          <a:noFill/>
        </p:spPr>
        <p:txBody>
          <a:bodyPr wrap="square" rtlCol="0">
            <a:spAutoFit/>
          </a:bodyPr>
          <a:lstStyle/>
          <a:p>
            <a:pPr lvl="0" algn="ctr">
              <a:lnSpc>
                <a:spcPct val="90000"/>
              </a:lnSpc>
            </a:pPr>
            <a:r>
              <a:rPr lang="en-US" sz="2800" b="1" dirty="0">
                <a:solidFill>
                  <a:schemeClr val="bg1"/>
                </a:solidFill>
                <a:latin typeface="Times New Roman" panose="02020603050405020304" pitchFamily="18" charset="0"/>
                <a:cs typeface="Times New Roman" panose="02020603050405020304" pitchFamily="18" charset="0"/>
              </a:rPr>
              <a:t>The chronological order of different types of image or data fusion </a:t>
            </a:r>
            <a:r>
              <a:rPr lang="en-US" sz="2800" b="1" dirty="0" smtClean="0">
                <a:solidFill>
                  <a:schemeClr val="bg1"/>
                </a:solidFill>
                <a:latin typeface="Times New Roman" panose="02020603050405020304" pitchFamily="18" charset="0"/>
                <a:cs typeface="Times New Roman" panose="02020603050405020304" pitchFamily="18" charset="0"/>
              </a:rPr>
              <a:t>methods</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FUSION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MINING</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96256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065212" y="2590800"/>
          <a:ext cx="10363199" cy="6536842"/>
        </p:xfrm>
        <a:graphic>
          <a:graphicData uri="http://schemas.openxmlformats.org/drawingml/2006/table">
            <a:tbl>
              <a:tblPr firstRow="1" firstCol="1" bandRow="1">
                <a:tableStyleId>{073A0DAA-6AF3-43AB-8588-CEC1D06C72B9}</a:tableStyleId>
              </a:tblPr>
              <a:tblGrid>
                <a:gridCol w="1527455"/>
                <a:gridCol w="4582367"/>
                <a:gridCol w="4253377"/>
              </a:tblGrid>
              <a:tr h="187608">
                <a:tc>
                  <a:txBody>
                    <a:bodyPr/>
                    <a:lstStyle/>
                    <a:p>
                      <a:pPr marL="0" marR="0" algn="ctr">
                        <a:lnSpc>
                          <a:spcPct val="107000"/>
                        </a:lnSpc>
                        <a:spcBef>
                          <a:spcPts val="0"/>
                        </a:spcBef>
                        <a:spcAft>
                          <a:spcPts val="0"/>
                        </a:spcAft>
                      </a:pPr>
                      <a:r>
                        <a:rPr lang="en-US" sz="1600" kern="100" dirty="0">
                          <a:effectLst/>
                        </a:rPr>
                        <a:t>Method</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pPr>
                      <a:r>
                        <a:rPr lang="en-US" sz="1600" kern="100">
                          <a:effectLst/>
                        </a:rPr>
                        <a:t>Advantage</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pPr>
                      <a:r>
                        <a:rPr lang="en-US" sz="1600" kern="100">
                          <a:effectLst/>
                        </a:rPr>
                        <a:t>Disadvantage</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r>
              <a:tr h="796568">
                <a:tc>
                  <a:txBody>
                    <a:bodyPr/>
                    <a:lstStyle/>
                    <a:p>
                      <a:pPr marL="0" marR="0" algn="ctr">
                        <a:lnSpc>
                          <a:spcPct val="107000"/>
                        </a:lnSpc>
                        <a:spcBef>
                          <a:spcPts val="0"/>
                        </a:spcBef>
                        <a:spcAft>
                          <a:spcPts val="0"/>
                        </a:spcAft>
                      </a:pPr>
                      <a:r>
                        <a:rPr lang="en-US" sz="1600" kern="100">
                          <a:effectLst/>
                        </a:rPr>
                        <a:t>PCA</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235" algn="l"/>
                        </a:tabLst>
                      </a:pPr>
                      <a:r>
                        <a:rPr lang="en-US" sz="1600" dirty="0">
                          <a:effectLst/>
                        </a:rPr>
                        <a:t>Able to merge all bands at one time.</a:t>
                      </a:r>
                    </a:p>
                    <a:p>
                      <a:pPr marL="342900" lvl="0" indent="-342900">
                        <a:lnSpc>
                          <a:spcPct val="107000"/>
                        </a:lnSpc>
                        <a:buFont typeface="Symbol" panose="05050102010706020507" pitchFamily="18" charset="2"/>
                        <a:buChar char=""/>
                        <a:tabLst>
                          <a:tab pos="102235" algn="l"/>
                        </a:tabLst>
                      </a:pPr>
                      <a:r>
                        <a:rPr lang="en-US" sz="1600" dirty="0">
                          <a:effectLst/>
                        </a:rPr>
                        <a:t>Enhance spatial resolution.</a:t>
                      </a:r>
                      <a:endParaRPr lang="en-US" sz="1600" dirty="0">
                        <a:effectLst/>
                        <a:latin typeface="Calibri" panose="020F0502020204030204" pitchFamily="34" charset="0"/>
                      </a:endParaRPr>
                    </a:p>
                  </a:txBody>
                  <a:tcPr marL="68580" marR="68580" marT="0" marB="0" anchor="ctr"/>
                </a:tc>
                <a:tc>
                  <a:txBody>
                    <a:bodyPr/>
                    <a:lstStyle/>
                    <a:p>
                      <a:pPr marL="342900" lvl="0" indent="-342900">
                        <a:lnSpc>
                          <a:spcPct val="107000"/>
                        </a:lnSpc>
                        <a:buFont typeface="Symbol" panose="05050102010706020507" pitchFamily="18" charset="2"/>
                        <a:buChar char=""/>
                        <a:tabLst>
                          <a:tab pos="-22860" algn="l"/>
                          <a:tab pos="91440" algn="l"/>
                        </a:tabLst>
                      </a:pPr>
                      <a:r>
                        <a:rPr lang="en-US" sz="1600">
                          <a:effectLst/>
                        </a:rPr>
                        <a:t>Distortion the  of the original spectral information.</a:t>
                      </a:r>
                    </a:p>
                    <a:p>
                      <a:pPr marL="342900" lvl="0" indent="-342900">
                        <a:lnSpc>
                          <a:spcPct val="107000"/>
                        </a:lnSpc>
                        <a:buFont typeface="Symbol" panose="05050102010706020507" pitchFamily="18" charset="2"/>
                        <a:buChar char=""/>
                        <a:tabLst>
                          <a:tab pos="-22860" algn="l"/>
                          <a:tab pos="91440" algn="l"/>
                        </a:tabLst>
                      </a:pPr>
                      <a:r>
                        <a:rPr lang="en-US" sz="1600">
                          <a:effectLst/>
                        </a:rPr>
                        <a:t>Causes significant color distortion.</a:t>
                      </a:r>
                      <a:endParaRPr lang="en-US" sz="1600">
                        <a:effectLst/>
                        <a:latin typeface="Calibri" panose="020F0502020204030204" pitchFamily="34" charset="0"/>
                      </a:endParaRPr>
                    </a:p>
                  </a:txBody>
                  <a:tcPr marL="68580" marR="68580" marT="0" marB="0" anchor="ctr"/>
                </a:tc>
              </a:tr>
              <a:tr h="1200060">
                <a:tc>
                  <a:txBody>
                    <a:bodyPr/>
                    <a:lstStyle/>
                    <a:p>
                      <a:pPr marL="0" marR="0" algn="ctr">
                        <a:lnSpc>
                          <a:spcPct val="107000"/>
                        </a:lnSpc>
                        <a:spcBef>
                          <a:spcPts val="0"/>
                        </a:spcBef>
                        <a:spcAft>
                          <a:spcPts val="0"/>
                        </a:spcAft>
                      </a:pPr>
                      <a:r>
                        <a:rPr lang="en-US" sz="1600" kern="100">
                          <a:effectLst/>
                        </a:rPr>
                        <a:t>IHS</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235" algn="l"/>
                        </a:tabLst>
                      </a:pPr>
                      <a:r>
                        <a:rPr lang="en-US" sz="1600" dirty="0">
                          <a:effectLst/>
                        </a:rPr>
                        <a:t>No need to radiometric corrections or radiometric enhancements </a:t>
                      </a:r>
                    </a:p>
                    <a:p>
                      <a:pPr marL="342900" lvl="0" indent="-342900">
                        <a:lnSpc>
                          <a:spcPct val="107000"/>
                        </a:lnSpc>
                        <a:buFont typeface="Symbol" panose="05050102010706020507" pitchFamily="18" charset="2"/>
                        <a:buChar char=""/>
                        <a:tabLst>
                          <a:tab pos="0" algn="l"/>
                          <a:tab pos="102235" algn="l"/>
                        </a:tabLst>
                      </a:pPr>
                      <a:r>
                        <a:rPr lang="en-US" sz="1600" dirty="0">
                          <a:effectLst/>
                        </a:rPr>
                        <a:t>Enhance spatial details of the multi-spectral images and improve the textural characteristics of the fused images.</a:t>
                      </a:r>
                      <a:endParaRPr lang="en-US" sz="1600" dirty="0">
                        <a:effectLst/>
                        <a:latin typeface="Calibri" panose="020F0502020204030204" pitchFamily="34" charset="0"/>
                      </a:endParaRPr>
                    </a:p>
                  </a:txBody>
                  <a:tcPr marL="68580" marR="68580" marT="0" marB="0" anchor="ctr"/>
                </a:tc>
                <a:tc>
                  <a:txBody>
                    <a:bodyPr/>
                    <a:lstStyle/>
                    <a:p>
                      <a:pPr marL="342900" lvl="0" indent="-342900">
                        <a:lnSpc>
                          <a:spcPct val="107000"/>
                        </a:lnSpc>
                        <a:buFont typeface="Symbol" panose="05050102010706020507" pitchFamily="18" charset="2"/>
                        <a:buChar char=""/>
                        <a:tabLst>
                          <a:tab pos="91440" algn="l"/>
                        </a:tabLst>
                      </a:pPr>
                      <a:r>
                        <a:rPr lang="en-US" sz="1600" dirty="0">
                          <a:effectLst/>
                        </a:rPr>
                        <a:t>Distortion of the original spectral information</a:t>
                      </a:r>
                    </a:p>
                    <a:p>
                      <a:pPr marL="342900" lvl="0" indent="-342900">
                        <a:lnSpc>
                          <a:spcPct val="107000"/>
                        </a:lnSpc>
                        <a:buFont typeface="Symbol" panose="05050102010706020507" pitchFamily="18" charset="2"/>
                        <a:buChar char=""/>
                        <a:tabLst>
                          <a:tab pos="91440" algn="l"/>
                          <a:tab pos="204470" algn="l"/>
                        </a:tabLst>
                      </a:pPr>
                      <a:r>
                        <a:rPr lang="en-US" sz="1600" dirty="0">
                          <a:effectLst/>
                        </a:rPr>
                        <a:t>Based on the conversion of only the color values (RGB).</a:t>
                      </a:r>
                      <a:endParaRPr lang="en-US" sz="1600" dirty="0">
                        <a:effectLst/>
                        <a:latin typeface="Calibri" panose="020F0502020204030204" pitchFamily="34" charset="0"/>
                      </a:endParaRPr>
                    </a:p>
                  </a:txBody>
                  <a:tcPr marL="68580" marR="68580" marT="0" marB="0" anchor="ctr"/>
                </a:tc>
              </a:tr>
              <a:tr h="1801662">
                <a:tc>
                  <a:txBody>
                    <a:bodyPr/>
                    <a:lstStyle/>
                    <a:p>
                      <a:pPr marL="0" marR="0" algn="ctr">
                        <a:lnSpc>
                          <a:spcPct val="107000"/>
                        </a:lnSpc>
                        <a:spcBef>
                          <a:spcPts val="0"/>
                        </a:spcBef>
                        <a:spcAft>
                          <a:spcPts val="0"/>
                        </a:spcAft>
                      </a:pPr>
                      <a:r>
                        <a:rPr lang="en-US" sz="1600" kern="100">
                          <a:effectLst/>
                        </a:rPr>
                        <a:t>Brovey Transform</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235" algn="l"/>
                        </a:tabLst>
                      </a:pPr>
                      <a:r>
                        <a:rPr lang="en-US" sz="1600">
                          <a:effectLst/>
                        </a:rPr>
                        <a:t>Increase the contrast in the low and high ends of an images histogram.</a:t>
                      </a:r>
                    </a:p>
                    <a:p>
                      <a:pPr marL="342900" lvl="0" indent="-342900">
                        <a:lnSpc>
                          <a:spcPct val="107000"/>
                        </a:lnSpc>
                        <a:buFont typeface="Symbol" panose="05050102010706020507" pitchFamily="18" charset="2"/>
                        <a:buChar char=""/>
                        <a:tabLst>
                          <a:tab pos="102235" algn="l"/>
                        </a:tabLst>
                      </a:pPr>
                      <a:r>
                        <a:rPr lang="en-US" sz="1600">
                          <a:effectLst/>
                        </a:rPr>
                        <a:t>Suitable to produce RGB images with higher degree of contrast.</a:t>
                      </a:r>
                      <a:endParaRPr lang="en-US" sz="1600">
                        <a:effectLst/>
                        <a:latin typeface="Calibri" panose="020F0502020204030204" pitchFamily="34" charset="0"/>
                      </a:endParaRPr>
                    </a:p>
                  </a:txBody>
                  <a:tcPr marL="68580" marR="68580" marT="0" marB="0" anchor="ctr"/>
                </a:tc>
                <a:tc>
                  <a:txBody>
                    <a:bodyPr/>
                    <a:lstStyle/>
                    <a:p>
                      <a:pPr marL="342900" lvl="0" indent="-342900">
                        <a:lnSpc>
                          <a:spcPct val="107000"/>
                        </a:lnSpc>
                        <a:buFont typeface="Symbol" panose="05050102010706020507" pitchFamily="18" charset="2"/>
                        <a:buChar char=""/>
                        <a:tabLst>
                          <a:tab pos="69215" algn="l"/>
                        </a:tabLst>
                      </a:pPr>
                      <a:r>
                        <a:rPr lang="en-US" sz="1600" dirty="0">
                          <a:effectLst/>
                        </a:rPr>
                        <a:t> Should not be used if keeping the original scene radiometry is important.</a:t>
                      </a:r>
                    </a:p>
                    <a:p>
                      <a:pPr marL="342900" lvl="0" indent="-342900">
                        <a:lnSpc>
                          <a:spcPct val="107000"/>
                        </a:lnSpc>
                        <a:buFont typeface="Symbol" panose="05050102010706020507" pitchFamily="18" charset="2"/>
                        <a:buChar char=""/>
                        <a:tabLst>
                          <a:tab pos="62230" algn="l"/>
                          <a:tab pos="91440" algn="l"/>
                          <a:tab pos="148590" algn="l"/>
                        </a:tabLst>
                      </a:pPr>
                      <a:r>
                        <a:rPr lang="en-US" sz="1600" dirty="0">
                          <a:effectLst/>
                        </a:rPr>
                        <a:t> Causes major changes to the statistical parameters of the original images.</a:t>
                      </a:r>
                    </a:p>
                    <a:p>
                      <a:pPr marL="342900" lvl="0" indent="-342900">
                        <a:lnSpc>
                          <a:spcPct val="107000"/>
                        </a:lnSpc>
                        <a:buFont typeface="Symbol" panose="05050102010706020507" pitchFamily="18" charset="2"/>
                        <a:buChar char=""/>
                        <a:tabLst>
                          <a:tab pos="62230" algn="l"/>
                          <a:tab pos="91440" algn="l"/>
                          <a:tab pos="148590" algn="l"/>
                        </a:tabLst>
                      </a:pPr>
                      <a:r>
                        <a:rPr lang="en-US" sz="1600" dirty="0">
                          <a:effectLst/>
                        </a:rPr>
                        <a:t>Cause change in the colors of the original images.</a:t>
                      </a:r>
                    </a:p>
                    <a:p>
                      <a:pPr marL="26035" marR="0" algn="just">
                        <a:lnSpc>
                          <a:spcPct val="107000"/>
                        </a:lnSpc>
                        <a:spcBef>
                          <a:spcPts val="0"/>
                        </a:spcBef>
                        <a:spcAft>
                          <a:spcPts val="0"/>
                        </a:spcAft>
                        <a:tabLst>
                          <a:tab pos="62230" algn="l"/>
                          <a:tab pos="91440" algn="l"/>
                          <a:tab pos="148590" algn="l"/>
                        </a:tabLst>
                      </a:pPr>
                      <a:r>
                        <a:rPr lang="en-US" sz="1600" kern="100" dirty="0">
                          <a:effectLst/>
                        </a:rPr>
                        <a:t> </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r>
              <a:tr h="1805300">
                <a:tc>
                  <a:txBody>
                    <a:bodyPr/>
                    <a:lstStyle/>
                    <a:p>
                      <a:pPr marL="0" marR="0" algn="ctr">
                        <a:lnSpc>
                          <a:spcPct val="107000"/>
                        </a:lnSpc>
                        <a:spcBef>
                          <a:spcPts val="0"/>
                        </a:spcBef>
                        <a:spcAft>
                          <a:spcPts val="0"/>
                        </a:spcAft>
                      </a:pPr>
                      <a:r>
                        <a:rPr lang="en-US" sz="1600" kern="100">
                          <a:effectLst/>
                        </a:rPr>
                        <a:t>HPF</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45085" marR="0" algn="just">
                        <a:lnSpc>
                          <a:spcPct val="107000"/>
                        </a:lnSpc>
                        <a:spcBef>
                          <a:spcPts val="0"/>
                        </a:spcBef>
                        <a:spcAft>
                          <a:spcPts val="0"/>
                        </a:spcAft>
                        <a:tabLst>
                          <a:tab pos="102235" algn="l"/>
                          <a:tab pos="159385" algn="l"/>
                        </a:tabLst>
                      </a:pPr>
                      <a:r>
                        <a:rPr lang="en-US" sz="1600" kern="100">
                          <a:effectLst/>
                        </a:rPr>
                        <a:t> </a:t>
                      </a:r>
                    </a:p>
                    <a:p>
                      <a:pPr marL="342900" lvl="0" indent="-342900">
                        <a:lnSpc>
                          <a:spcPct val="107000"/>
                        </a:lnSpc>
                        <a:buFont typeface="Symbol" panose="05050102010706020507" pitchFamily="18" charset="2"/>
                        <a:buChar char=""/>
                        <a:tabLst>
                          <a:tab pos="-11430" algn="l"/>
                          <a:tab pos="45720" algn="l"/>
                          <a:tab pos="102870" algn="l"/>
                        </a:tabLst>
                      </a:pPr>
                      <a:r>
                        <a:rPr lang="en-US" sz="1600">
                          <a:effectLst/>
                        </a:rPr>
                        <a:t>Least distortion of the spectral characteristics.</a:t>
                      </a:r>
                    </a:p>
                    <a:p>
                      <a:pPr marL="342900" lvl="0" indent="-342900">
                        <a:lnSpc>
                          <a:spcPct val="107000"/>
                        </a:lnSpc>
                        <a:buFont typeface="Symbol" panose="05050102010706020507" pitchFamily="18" charset="2"/>
                        <a:buChar char=""/>
                        <a:tabLst>
                          <a:tab pos="-11430" algn="l"/>
                          <a:tab pos="45720" algn="l"/>
                          <a:tab pos="102870" algn="l"/>
                        </a:tabLst>
                      </a:pPr>
                      <a:r>
                        <a:rPr lang="en-US" sz="1600">
                          <a:effectLst/>
                        </a:rPr>
                        <a:t>Keep the low frequency components of TM bands and high frequency components of SPOT bands.</a:t>
                      </a:r>
                    </a:p>
                    <a:p>
                      <a:pPr marL="342900" lvl="0" indent="-342900">
                        <a:lnSpc>
                          <a:spcPct val="107000"/>
                        </a:lnSpc>
                        <a:buFont typeface="Symbol" panose="05050102010706020507" pitchFamily="18" charset="2"/>
                        <a:buChar char=""/>
                        <a:tabLst>
                          <a:tab pos="102235" algn="l"/>
                        </a:tabLst>
                      </a:pPr>
                      <a:r>
                        <a:rPr lang="en-US" sz="1600">
                          <a:effectLst/>
                        </a:rPr>
                        <a:t>It can improve spatial details of the multispectral images.</a:t>
                      </a:r>
                      <a:endParaRPr lang="en-US" sz="1600">
                        <a:effectLst/>
                        <a:latin typeface="Calibri" panose="020F0502020204030204" pitchFamily="34" charset="0"/>
                      </a:endParaRPr>
                    </a:p>
                  </a:txBody>
                  <a:tcPr marL="68580" marR="68580" marT="0" marB="0" anchor="ctr"/>
                </a:tc>
                <a:tc>
                  <a:txBody>
                    <a:bodyPr/>
                    <a:lstStyle/>
                    <a:p>
                      <a:pPr marL="342900" lvl="0" indent="-342900">
                        <a:lnSpc>
                          <a:spcPct val="107000"/>
                        </a:lnSpc>
                        <a:buFont typeface="Symbol" panose="05050102010706020507" pitchFamily="18" charset="2"/>
                        <a:buChar char=""/>
                        <a:tabLst>
                          <a:tab pos="90170" algn="l"/>
                          <a:tab pos="148590" algn="l"/>
                        </a:tabLst>
                      </a:pPr>
                      <a:r>
                        <a:rPr lang="en-US" sz="1600" dirty="0">
                          <a:effectLst/>
                        </a:rPr>
                        <a:t>Find one optimal filter for various ground cover types is difficult or even impossible.</a:t>
                      </a:r>
                    </a:p>
                    <a:p>
                      <a:pPr marL="342900" lvl="0" indent="-342900">
                        <a:lnSpc>
                          <a:spcPct val="107000"/>
                        </a:lnSpc>
                        <a:buFont typeface="Symbol" panose="05050102010706020507" pitchFamily="18" charset="2"/>
                        <a:buChar char=""/>
                        <a:tabLst>
                          <a:tab pos="62230" algn="l"/>
                          <a:tab pos="148590" algn="l"/>
                        </a:tabLst>
                      </a:pPr>
                      <a:r>
                        <a:rPr lang="en-US" sz="1600" dirty="0">
                          <a:effectLst/>
                        </a:rPr>
                        <a:t>Contaminated with serious noise.</a:t>
                      </a:r>
                      <a:endParaRPr lang="en-US" sz="1600" dirty="0">
                        <a:effectLst/>
                        <a:latin typeface="Calibri" panose="020F0502020204030204" pitchFamily="34" charset="0"/>
                      </a:endParaRPr>
                    </a:p>
                  </a:txBody>
                  <a:tcPr marL="68580" marR="68580" marT="0" marB="0" anchor="ctr"/>
                </a:tc>
              </a:tr>
            </a:tbl>
          </a:graphicData>
        </a:graphic>
      </p:graphicFrame>
      <p:sp>
        <p:nvSpPr>
          <p:cNvPr id="5" name="TextBox 4"/>
          <p:cNvSpPr txBox="1"/>
          <p:nvPr/>
        </p:nvSpPr>
        <p:spPr>
          <a:xfrm>
            <a:off x="6704012" y="589655"/>
            <a:ext cx="4648200" cy="1089529"/>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Data Fusion Methods in the 1980s and the 1990s</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sz="2400" dirty="0"/>
          </a:p>
        </p:txBody>
      </p:sp>
      <p:sp>
        <p:nvSpPr>
          <p:cNvPr id="6" name="Title 1"/>
          <p:cNvSpPr txBox="1">
            <a:spLocks/>
          </p:cNvSpPr>
          <p:nvPr/>
        </p:nvSpPr>
        <p:spPr>
          <a:xfrm>
            <a:off x="150812" y="-76200"/>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FUSION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MINING</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448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89012" y="2362200"/>
          <a:ext cx="10286999" cy="6262117"/>
        </p:xfrm>
        <a:graphic>
          <a:graphicData uri="http://schemas.openxmlformats.org/drawingml/2006/table">
            <a:tbl>
              <a:tblPr firstRow="1" firstCol="1" bandRow="1">
                <a:tableStyleId>{073A0DAA-6AF3-43AB-8588-CEC1D06C72B9}</a:tableStyleId>
              </a:tblPr>
              <a:tblGrid>
                <a:gridCol w="1516224"/>
                <a:gridCol w="4548673"/>
                <a:gridCol w="4222102"/>
              </a:tblGrid>
              <a:tr h="195177">
                <a:tc>
                  <a:txBody>
                    <a:bodyPr/>
                    <a:lstStyle/>
                    <a:p>
                      <a:pPr marL="0" marR="0" algn="ctr">
                        <a:lnSpc>
                          <a:spcPct val="107000"/>
                        </a:lnSpc>
                        <a:spcBef>
                          <a:spcPts val="0"/>
                        </a:spcBef>
                        <a:spcAft>
                          <a:spcPts val="0"/>
                        </a:spcAft>
                      </a:pPr>
                      <a:r>
                        <a:rPr lang="en-US" sz="1600" kern="100" dirty="0">
                          <a:effectLst/>
                        </a:rPr>
                        <a:t>Method</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pPr>
                      <a:r>
                        <a:rPr lang="en-US" sz="1600" kern="100">
                          <a:effectLst/>
                        </a:rPr>
                        <a:t>Advantage</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pPr>
                      <a:r>
                        <a:rPr lang="en-US" sz="1600" kern="100">
                          <a:effectLst/>
                        </a:rPr>
                        <a:t>Disadvantage</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r>
              <a:tr h="2603100">
                <a:tc>
                  <a:txBody>
                    <a:bodyPr/>
                    <a:lstStyle/>
                    <a:p>
                      <a:pPr marL="0" marR="0" algn="ctr">
                        <a:lnSpc>
                          <a:spcPct val="107000"/>
                        </a:lnSpc>
                        <a:spcBef>
                          <a:spcPts val="0"/>
                        </a:spcBef>
                        <a:spcAft>
                          <a:spcPts val="0"/>
                        </a:spcAft>
                      </a:pPr>
                      <a:r>
                        <a:rPr lang="en-US" sz="1600" kern="100">
                          <a:effectLst/>
                        </a:rPr>
                        <a:t>Pyramid Method</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235" algn="l"/>
                        </a:tabLst>
                      </a:pPr>
                      <a:r>
                        <a:rPr lang="en-US" sz="1600" dirty="0">
                          <a:effectLst/>
                        </a:rPr>
                        <a:t>Using </a:t>
                      </a:r>
                      <a:r>
                        <a:rPr lang="en-US" sz="1600" dirty="0" err="1">
                          <a:effectLst/>
                        </a:rPr>
                        <a:t>Laplacian</a:t>
                      </a:r>
                      <a:r>
                        <a:rPr lang="en-US" sz="1600" dirty="0">
                          <a:effectLst/>
                        </a:rPr>
                        <a:t> pyramid  is considered to reduce image noises </a:t>
                      </a:r>
                    </a:p>
                    <a:p>
                      <a:pPr marL="342900" lvl="0" indent="-342900">
                        <a:lnSpc>
                          <a:spcPct val="107000"/>
                        </a:lnSpc>
                        <a:buFont typeface="Symbol" panose="05050102010706020507" pitchFamily="18" charset="2"/>
                        <a:buChar char=""/>
                        <a:tabLst>
                          <a:tab pos="102870" algn="l"/>
                        </a:tabLst>
                      </a:pPr>
                      <a:r>
                        <a:rPr lang="en-US" sz="1600" dirty="0">
                          <a:effectLst/>
                        </a:rPr>
                        <a:t>Each pyramid level in </a:t>
                      </a:r>
                      <a:r>
                        <a:rPr lang="en-US" sz="1600" dirty="0" err="1">
                          <a:effectLst/>
                        </a:rPr>
                        <a:t>Laplacian</a:t>
                      </a:r>
                      <a:r>
                        <a:rPr lang="en-US" sz="1600" dirty="0">
                          <a:effectLst/>
                        </a:rPr>
                        <a:t> pyramid appeared to produce only one </a:t>
                      </a:r>
                      <a:r>
                        <a:rPr lang="en-US" sz="1600" dirty="0" err="1">
                          <a:effectLst/>
                        </a:rPr>
                        <a:t>bandpass</a:t>
                      </a:r>
                      <a:r>
                        <a:rPr lang="en-US" sz="1600" dirty="0">
                          <a:effectLst/>
                        </a:rPr>
                        <a:t> signal, which made applying multi-resolution scheme to the LP less complicated.</a:t>
                      </a:r>
                    </a:p>
                    <a:p>
                      <a:pPr marL="342900" lvl="0" indent="-342900" algn="l">
                        <a:lnSpc>
                          <a:spcPct val="107000"/>
                        </a:lnSpc>
                        <a:buFont typeface="Symbol" panose="05050102010706020507" pitchFamily="18" charset="2"/>
                        <a:buChar char=""/>
                        <a:tabLst>
                          <a:tab pos="102870" algn="l"/>
                        </a:tabLst>
                      </a:pPr>
                      <a:r>
                        <a:rPr lang="en-US" sz="1600" dirty="0">
                          <a:effectLst/>
                        </a:rPr>
                        <a:t>Modified version of </a:t>
                      </a:r>
                      <a:r>
                        <a:rPr lang="en-US" sz="1600" dirty="0" err="1">
                          <a:effectLst/>
                        </a:rPr>
                        <a:t>Laplacian</a:t>
                      </a:r>
                      <a:r>
                        <a:rPr lang="en-US" sz="1600" dirty="0">
                          <a:effectLst/>
                        </a:rPr>
                        <a:t> pyramid can minimize the image noise.</a:t>
                      </a:r>
                    </a:p>
                    <a:p>
                      <a:pPr marL="228600" marR="0" algn="just">
                        <a:lnSpc>
                          <a:spcPct val="107000"/>
                        </a:lnSpc>
                        <a:spcBef>
                          <a:spcPts val="0"/>
                        </a:spcBef>
                        <a:spcAft>
                          <a:spcPts val="0"/>
                        </a:spcAft>
                      </a:pPr>
                      <a:r>
                        <a:rPr lang="en-US" sz="1600" kern="100" dirty="0">
                          <a:effectLst/>
                        </a:rPr>
                        <a:t> </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870" algn="l"/>
                        </a:tabLst>
                      </a:pPr>
                      <a:r>
                        <a:rPr lang="en-US" sz="1600" dirty="0">
                          <a:effectLst/>
                        </a:rPr>
                        <a:t>Provide an ‘‘over completed representation’’ of the original image.</a:t>
                      </a:r>
                    </a:p>
                    <a:p>
                      <a:pPr marL="0" marR="0" algn="just">
                        <a:lnSpc>
                          <a:spcPct val="107000"/>
                        </a:lnSpc>
                        <a:spcBef>
                          <a:spcPts val="0"/>
                        </a:spcBef>
                        <a:spcAft>
                          <a:spcPts val="0"/>
                        </a:spcAft>
                      </a:pPr>
                      <a:r>
                        <a:rPr lang="en-US" sz="1600" kern="100" dirty="0">
                          <a:effectLst/>
                        </a:rPr>
                        <a:t> </a:t>
                      </a:r>
                    </a:p>
                    <a:p>
                      <a:pPr marL="0" marR="0" algn="just">
                        <a:lnSpc>
                          <a:spcPct val="107000"/>
                        </a:lnSpc>
                        <a:spcBef>
                          <a:spcPts val="0"/>
                        </a:spcBef>
                        <a:spcAft>
                          <a:spcPts val="0"/>
                        </a:spcAft>
                        <a:tabLst>
                          <a:tab pos="62230" algn="l"/>
                          <a:tab pos="148590" algn="l"/>
                        </a:tabLst>
                      </a:pPr>
                      <a:r>
                        <a:rPr lang="en-US" sz="1600" kern="100" dirty="0">
                          <a:effectLst/>
                        </a:rPr>
                        <a:t> </a:t>
                      </a:r>
                      <a:endParaRPr lang="en-US" sz="1600" kern="100" dirty="0">
                        <a:effectLst/>
                        <a:latin typeface="Times New Roman" panose="02020603050405020304" pitchFamily="18" charset="0"/>
                        <a:ea typeface="SimSun" panose="02010600030101010101" pitchFamily="2" charset="-122"/>
                      </a:endParaRPr>
                    </a:p>
                  </a:txBody>
                  <a:tcPr marL="68580" marR="68580" marT="0" marB="0" anchor="ctr"/>
                </a:tc>
              </a:tr>
              <a:tr h="1458362">
                <a:tc>
                  <a:txBody>
                    <a:bodyPr/>
                    <a:lstStyle/>
                    <a:p>
                      <a:pPr marL="0" marR="0" algn="ctr">
                        <a:lnSpc>
                          <a:spcPct val="107000"/>
                        </a:lnSpc>
                        <a:spcBef>
                          <a:spcPts val="0"/>
                        </a:spcBef>
                        <a:spcAft>
                          <a:spcPts val="0"/>
                        </a:spcAft>
                      </a:pPr>
                      <a:r>
                        <a:rPr lang="en-US" sz="1600" kern="100">
                          <a:effectLst/>
                        </a:rPr>
                        <a:t>Wavelet Transform</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235" algn="l"/>
                        </a:tabLst>
                      </a:pPr>
                      <a:r>
                        <a:rPr lang="en-US" sz="1600">
                          <a:effectLst/>
                        </a:rPr>
                        <a:t>Able to characterize the local variance at different scales.</a:t>
                      </a:r>
                    </a:p>
                    <a:p>
                      <a:pPr marL="342900" lvl="0" indent="-342900">
                        <a:lnSpc>
                          <a:spcPct val="107000"/>
                        </a:lnSpc>
                        <a:buFont typeface="Symbol" panose="05050102010706020507" pitchFamily="18" charset="2"/>
                        <a:buChar char=""/>
                        <a:tabLst>
                          <a:tab pos="94615" algn="l"/>
                        </a:tabLst>
                      </a:pPr>
                      <a:r>
                        <a:rPr lang="en-US" sz="1600">
                          <a:effectLst/>
                        </a:rPr>
                        <a:t> It has the least distortion of the spectral characteristics.</a:t>
                      </a:r>
                    </a:p>
                    <a:p>
                      <a:pPr marL="342900" lvl="0" indent="-342900">
                        <a:lnSpc>
                          <a:spcPct val="107000"/>
                        </a:lnSpc>
                        <a:buFont typeface="Symbol" panose="05050102010706020507" pitchFamily="18" charset="2"/>
                        <a:buChar char=""/>
                        <a:tabLst>
                          <a:tab pos="94615" algn="l"/>
                        </a:tabLst>
                      </a:pPr>
                      <a:r>
                        <a:rPr lang="en-US" sz="1600">
                          <a:effectLst/>
                        </a:rPr>
                        <a:t> Conserves the spectral fidelity of Landsat TM.</a:t>
                      </a:r>
                      <a:endParaRPr lang="en-US" sz="1600">
                        <a:effectLst/>
                        <a:latin typeface="Calibri" panose="020F0502020204030204" pitchFamily="34" charset="0"/>
                      </a:endParaRPr>
                    </a:p>
                  </a:txBody>
                  <a:tcPr marL="68580" marR="68580" marT="0" marB="0" anchor="ctr"/>
                </a:tc>
                <a:tc>
                  <a:txBody>
                    <a:bodyPr/>
                    <a:lstStyle/>
                    <a:p>
                      <a:pPr marL="342900" lvl="0" indent="-342900">
                        <a:lnSpc>
                          <a:spcPct val="107000"/>
                        </a:lnSpc>
                        <a:buFont typeface="Symbol" panose="05050102010706020507" pitchFamily="18" charset="2"/>
                        <a:buChar char=""/>
                        <a:tabLst>
                          <a:tab pos="62230" algn="l"/>
                          <a:tab pos="148590" algn="l"/>
                        </a:tabLst>
                      </a:pPr>
                      <a:r>
                        <a:rPr lang="en-US" sz="1600" dirty="0">
                          <a:effectLst/>
                        </a:rPr>
                        <a:t>Discards low frequency component of the panchromatic image completely.</a:t>
                      </a:r>
                    </a:p>
                    <a:p>
                      <a:pPr marL="342900" lvl="0" indent="-342900">
                        <a:lnSpc>
                          <a:spcPct val="107000"/>
                        </a:lnSpc>
                        <a:buFont typeface="Symbol" panose="05050102010706020507" pitchFamily="18" charset="2"/>
                        <a:buChar char=""/>
                        <a:tabLst>
                          <a:tab pos="5080" algn="l"/>
                          <a:tab pos="62230" algn="l"/>
                          <a:tab pos="148590" algn="l"/>
                        </a:tabLst>
                      </a:pPr>
                      <a:r>
                        <a:rPr lang="en-US" sz="1600" dirty="0">
                          <a:effectLst/>
                        </a:rPr>
                        <a:t>Causes some ringing effects or degradation of multi-spectral information.</a:t>
                      </a:r>
                      <a:endParaRPr lang="en-US" sz="1600" dirty="0">
                        <a:effectLst/>
                        <a:latin typeface="Calibri" panose="020F0502020204030204" pitchFamily="34" charset="0"/>
                      </a:endParaRPr>
                    </a:p>
                  </a:txBody>
                  <a:tcPr marL="68580" marR="68580" marT="0" marB="0" anchor="ctr"/>
                </a:tc>
              </a:tr>
              <a:tr h="1458362">
                <a:tc>
                  <a:txBody>
                    <a:bodyPr/>
                    <a:lstStyle/>
                    <a:p>
                      <a:pPr marL="0" marR="0" algn="ctr">
                        <a:lnSpc>
                          <a:spcPct val="107000"/>
                        </a:lnSpc>
                        <a:spcBef>
                          <a:spcPts val="0"/>
                        </a:spcBef>
                        <a:spcAft>
                          <a:spcPts val="0"/>
                        </a:spcAft>
                      </a:pPr>
                      <a:r>
                        <a:rPr lang="en-US" sz="1600" kern="100">
                          <a:effectLst/>
                        </a:rPr>
                        <a:t>Curvelet Transform</a:t>
                      </a:r>
                      <a:endParaRPr lang="en-US" sz="16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nSpc>
                          <a:spcPct val="107000"/>
                        </a:lnSpc>
                        <a:buFont typeface="Symbol" panose="05050102010706020507" pitchFamily="18" charset="2"/>
                        <a:buChar char=""/>
                        <a:tabLst>
                          <a:tab pos="102235" algn="l"/>
                        </a:tabLst>
                      </a:pPr>
                      <a:r>
                        <a:rPr lang="en-US" sz="1600">
                          <a:effectLst/>
                        </a:rPr>
                        <a:t>It delineates edges smoothly in two-dimensional platform</a:t>
                      </a:r>
                    </a:p>
                    <a:p>
                      <a:pPr marL="342900" lvl="0" indent="-342900">
                        <a:lnSpc>
                          <a:spcPct val="107000"/>
                        </a:lnSpc>
                        <a:buFont typeface="Symbol" panose="05050102010706020507" pitchFamily="18" charset="2"/>
                        <a:buChar char=""/>
                        <a:tabLst>
                          <a:tab pos="102235" algn="l"/>
                        </a:tabLst>
                      </a:pPr>
                      <a:r>
                        <a:rPr lang="en-US" sz="1600">
                          <a:effectLst/>
                        </a:rPr>
                        <a:t>More capable to fulfill denoising in matching edges from images</a:t>
                      </a:r>
                    </a:p>
                    <a:p>
                      <a:pPr marL="342900" lvl="0" indent="-342900">
                        <a:lnSpc>
                          <a:spcPct val="107000"/>
                        </a:lnSpc>
                        <a:buFont typeface="Symbol" panose="05050102010706020507" pitchFamily="18" charset="2"/>
                        <a:buChar char=""/>
                        <a:tabLst>
                          <a:tab pos="102235" algn="l"/>
                        </a:tabLst>
                      </a:pPr>
                      <a:r>
                        <a:rPr lang="en-US" sz="1600">
                          <a:effectLst/>
                        </a:rPr>
                        <a:t>Shows a greater spectral quality compared with  IHS and Wavelet methods</a:t>
                      </a:r>
                      <a:endParaRPr lang="en-US" sz="1600">
                        <a:effectLst/>
                        <a:latin typeface="Calibri" panose="020F0502020204030204" pitchFamily="34" charset="0"/>
                      </a:endParaRPr>
                    </a:p>
                  </a:txBody>
                  <a:tcPr marL="68580" marR="68580" marT="0" marB="0" anchor="ctr"/>
                </a:tc>
                <a:tc>
                  <a:txBody>
                    <a:bodyPr/>
                    <a:lstStyle/>
                    <a:p>
                      <a:pPr marL="342900" lvl="0" indent="-342900">
                        <a:lnSpc>
                          <a:spcPct val="107000"/>
                        </a:lnSpc>
                        <a:buFont typeface="Symbol" panose="05050102010706020507" pitchFamily="18" charset="2"/>
                        <a:buChar char=""/>
                        <a:tabLst>
                          <a:tab pos="90170" algn="l"/>
                          <a:tab pos="148590" algn="l"/>
                        </a:tabLst>
                      </a:pPr>
                      <a:r>
                        <a:rPr lang="en-US" sz="1600" dirty="0">
                          <a:effectLst/>
                        </a:rPr>
                        <a:t>Required more complicated computational effort than other methods</a:t>
                      </a:r>
                      <a:endParaRPr lang="en-US" sz="1600" dirty="0">
                        <a:effectLst/>
                        <a:latin typeface="Calibri" panose="020F0502020204030204" pitchFamily="34" charset="0"/>
                      </a:endParaRPr>
                    </a:p>
                  </a:txBody>
                  <a:tcPr marL="68580" marR="68580" marT="0" marB="0" anchor="ctr"/>
                </a:tc>
              </a:tr>
            </a:tbl>
          </a:graphicData>
        </a:graphic>
      </p:graphicFrame>
      <p:sp>
        <p:nvSpPr>
          <p:cNvPr id="6" name="TextBox 5"/>
          <p:cNvSpPr txBox="1"/>
          <p:nvPr/>
        </p:nvSpPr>
        <p:spPr>
          <a:xfrm>
            <a:off x="6627812" y="762000"/>
            <a:ext cx="4648200" cy="757130"/>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Data Fusion Methods in the 2000s</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sz="2400" dirty="0"/>
          </a:p>
        </p:txBody>
      </p:sp>
      <p:sp>
        <p:nvSpPr>
          <p:cNvPr id="7"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FUSION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MINING</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13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84212" y="2286000"/>
          <a:ext cx="11125199" cy="6848477"/>
        </p:xfrm>
        <a:graphic>
          <a:graphicData uri="http://schemas.openxmlformats.org/drawingml/2006/table">
            <a:tbl>
              <a:tblPr firstRow="1" firstCol="1" bandRow="1">
                <a:tableStyleId>{073A0DAA-6AF3-43AB-8588-CEC1D06C72B9}</a:tableStyleId>
              </a:tblPr>
              <a:tblGrid>
                <a:gridCol w="2053862"/>
                <a:gridCol w="4350086"/>
                <a:gridCol w="4721251"/>
              </a:tblGrid>
              <a:tr h="32322">
                <a:tc>
                  <a:txBody>
                    <a:bodyPr/>
                    <a:lstStyle/>
                    <a:p>
                      <a:pPr marL="0" marR="0" algn="ctr">
                        <a:lnSpc>
                          <a:spcPct val="107000"/>
                        </a:lnSpc>
                        <a:spcBef>
                          <a:spcPts val="0"/>
                        </a:spcBef>
                        <a:spcAft>
                          <a:spcPts val="0"/>
                        </a:spcAft>
                      </a:pPr>
                      <a:r>
                        <a:rPr lang="en-US" sz="1400" kern="100" dirty="0">
                          <a:effectLst/>
                        </a:rPr>
                        <a:t>Method</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pPr>
                      <a:r>
                        <a:rPr lang="en-US" sz="1400" kern="100">
                          <a:effectLst/>
                        </a:rPr>
                        <a:t>Advantage</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07000"/>
                        </a:lnSpc>
                        <a:spcBef>
                          <a:spcPts val="0"/>
                        </a:spcBef>
                        <a:spcAft>
                          <a:spcPts val="0"/>
                        </a:spcAft>
                      </a:pPr>
                      <a:r>
                        <a:rPr lang="en-US" sz="1400" kern="100">
                          <a:effectLst/>
                        </a:rPr>
                        <a:t>Disadvantage</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629285">
                <a:tc>
                  <a:txBody>
                    <a:bodyPr/>
                    <a:lstStyle/>
                    <a:p>
                      <a:pPr marL="0" marR="0" algn="ctr">
                        <a:lnSpc>
                          <a:spcPct val="107000"/>
                        </a:lnSpc>
                        <a:spcBef>
                          <a:spcPts val="0"/>
                        </a:spcBef>
                        <a:spcAft>
                          <a:spcPts val="0"/>
                        </a:spcAft>
                      </a:pPr>
                      <a:r>
                        <a:rPr lang="en-US" sz="1400" kern="100" dirty="0">
                          <a:effectLst/>
                        </a:rPr>
                        <a:t>HIS-Wavelet</a:t>
                      </a:r>
                    </a:p>
                    <a:p>
                      <a:pPr marL="0" marR="0" algn="ctr">
                        <a:lnSpc>
                          <a:spcPct val="107000"/>
                        </a:lnSpc>
                        <a:spcBef>
                          <a:spcPts val="0"/>
                        </a:spcBef>
                        <a:spcAft>
                          <a:spcPts val="0"/>
                        </a:spcAft>
                      </a:pPr>
                      <a:r>
                        <a:rPr lang="en-US" sz="1400" kern="100" dirty="0">
                          <a:effectLst/>
                        </a:rPr>
                        <a:t>PCA-Wavelet</a:t>
                      </a:r>
                    </a:p>
                    <a:p>
                      <a:pPr marL="0" marR="0" algn="ctr">
                        <a:lnSpc>
                          <a:spcPct val="107000"/>
                        </a:lnSpc>
                        <a:spcBef>
                          <a:spcPts val="0"/>
                        </a:spcBef>
                        <a:spcAft>
                          <a:spcPts val="0"/>
                        </a:spcAft>
                      </a:pPr>
                      <a:r>
                        <a:rPr lang="en-US" sz="1400" kern="100" dirty="0">
                          <a:effectLst/>
                        </a:rPr>
                        <a:t> </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marL="342900" lvl="0" indent="-342900" algn="l">
                        <a:lnSpc>
                          <a:spcPct val="107000"/>
                        </a:lnSpc>
                        <a:buFont typeface="Symbol" panose="05050102010706020507" pitchFamily="18" charset="2"/>
                        <a:buChar char=""/>
                        <a:tabLst>
                          <a:tab pos="102235" algn="l"/>
                        </a:tabLst>
                      </a:pPr>
                      <a:r>
                        <a:rPr lang="en-US" sz="1400" dirty="0">
                          <a:effectLst/>
                        </a:rPr>
                        <a:t>Enhance the spatial details and keep the spectral information of the multi-spectral image.</a:t>
                      </a:r>
                    </a:p>
                    <a:p>
                      <a:pPr marL="342900" lvl="0" indent="-342900" algn="l">
                        <a:lnSpc>
                          <a:spcPct val="107000"/>
                        </a:lnSpc>
                        <a:buFont typeface="Symbol" panose="05050102010706020507" pitchFamily="18" charset="2"/>
                        <a:buChar char=""/>
                        <a:tabLst>
                          <a:tab pos="102235" algn="l"/>
                        </a:tabLst>
                      </a:pPr>
                      <a:r>
                        <a:rPr lang="en-US" sz="1400" dirty="0">
                          <a:effectLst/>
                        </a:rPr>
                        <a:t>Keeps more localized feature information compare to the classical wavelet fusion method.</a:t>
                      </a:r>
                    </a:p>
                    <a:p>
                      <a:pPr marL="0" marR="0" algn="just">
                        <a:lnSpc>
                          <a:spcPct val="107000"/>
                        </a:lnSpc>
                        <a:spcBef>
                          <a:spcPts val="0"/>
                        </a:spcBef>
                        <a:spcAft>
                          <a:spcPts val="0"/>
                        </a:spcAft>
                        <a:tabLst>
                          <a:tab pos="102235" algn="l"/>
                        </a:tabLst>
                      </a:pPr>
                      <a:r>
                        <a:rPr lang="en-US" sz="1400" kern="100" dirty="0">
                          <a:effectLst/>
                        </a:rPr>
                        <a:t> </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rowSpan="2">
                  <a:txBody>
                    <a:bodyPr/>
                    <a:lstStyle/>
                    <a:p>
                      <a:pPr marL="342900" lvl="0" indent="-342900" algn="l">
                        <a:lnSpc>
                          <a:spcPct val="107000"/>
                        </a:lnSpc>
                        <a:buFont typeface="Symbol" panose="05050102010706020507" pitchFamily="18" charset="2"/>
                        <a:buChar char=""/>
                        <a:tabLst>
                          <a:tab pos="102235" algn="l"/>
                        </a:tabLst>
                      </a:pPr>
                      <a:r>
                        <a:rPr lang="en-US" sz="1400">
                          <a:effectLst/>
                        </a:rPr>
                        <a:t>Compare to fused image produced by PCA or wavelet, the resulted images of the combined method is inferior in correlation coefficient and deviation index. </a:t>
                      </a:r>
                    </a:p>
                    <a:p>
                      <a:pPr marL="0" marR="0" algn="just">
                        <a:lnSpc>
                          <a:spcPct val="107000"/>
                        </a:lnSpc>
                        <a:spcBef>
                          <a:spcPts val="0"/>
                        </a:spcBef>
                        <a:spcAft>
                          <a:spcPts val="0"/>
                        </a:spcAft>
                        <a:tabLst>
                          <a:tab pos="102235" algn="l"/>
                        </a:tabLst>
                      </a:pPr>
                      <a:r>
                        <a:rPr lang="en-US" sz="1400" kern="100">
                          <a:effectLst/>
                        </a:rPr>
                        <a:t> </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r>
              <a:tr h="839047">
                <a:tc>
                  <a:txBody>
                    <a:bodyPr/>
                    <a:lstStyle/>
                    <a:p>
                      <a:pPr marL="0" marR="0" algn="ctr">
                        <a:lnSpc>
                          <a:spcPct val="107000"/>
                        </a:lnSpc>
                        <a:spcBef>
                          <a:spcPts val="0"/>
                        </a:spcBef>
                        <a:spcAft>
                          <a:spcPts val="0"/>
                        </a:spcAft>
                      </a:pPr>
                      <a:r>
                        <a:rPr lang="en-US" sz="1400" kern="100" dirty="0">
                          <a:effectLst/>
                        </a:rPr>
                        <a:t>Wavelet-PCA</a:t>
                      </a:r>
                      <a:endParaRPr lang="en-US" sz="1400" kern="100" dirty="0">
                        <a:effectLst/>
                        <a:latin typeface="Times New Roman" panose="02020603050405020304" pitchFamily="18" charset="0"/>
                        <a:ea typeface="SimSun" panose="02010600030101010101" pitchFamily="2" charset="-122"/>
                      </a:endParaRPr>
                    </a:p>
                  </a:txBody>
                  <a:tcPr marL="68580" marR="68580" marT="0" marB="0" anchor="ctr"/>
                </a:tc>
                <a:tc vMerge="1">
                  <a:txBody>
                    <a:bodyPr/>
                    <a:lstStyle/>
                    <a:p>
                      <a:endParaRPr lang="en-US"/>
                    </a:p>
                  </a:txBody>
                  <a:tcPr/>
                </a:tc>
                <a:tc vMerge="1">
                  <a:txBody>
                    <a:bodyPr/>
                    <a:lstStyle/>
                    <a:p>
                      <a:endParaRPr lang="en-US"/>
                    </a:p>
                  </a:txBody>
                  <a:tcPr/>
                </a:tc>
              </a:tr>
              <a:tr h="1678093">
                <a:tc>
                  <a:txBody>
                    <a:bodyPr/>
                    <a:lstStyle/>
                    <a:p>
                      <a:pPr marL="0" marR="0" algn="ctr">
                        <a:lnSpc>
                          <a:spcPct val="107000"/>
                        </a:lnSpc>
                        <a:spcBef>
                          <a:spcPts val="0"/>
                        </a:spcBef>
                        <a:spcAft>
                          <a:spcPts val="0"/>
                        </a:spcAft>
                      </a:pPr>
                      <a:r>
                        <a:rPr lang="en-US" sz="1400" kern="100">
                          <a:effectLst/>
                        </a:rPr>
                        <a:t>STAR-FM</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102235" algn="l"/>
                        </a:tabLst>
                      </a:pPr>
                      <a:r>
                        <a:rPr lang="en-US" sz="1400" dirty="0">
                          <a:effectLst/>
                        </a:rPr>
                        <a:t>Able to record the transition from one state to another.</a:t>
                      </a:r>
                      <a:endParaRPr lang="en-US" sz="1400" dirty="0">
                        <a:effectLst/>
                        <a:latin typeface="Calibri" panose="020F0502020204030204" pitchFamily="34" charset="0"/>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102235" algn="l"/>
                        </a:tabLst>
                      </a:pPr>
                      <a:r>
                        <a:rPr lang="en-US" sz="1400">
                          <a:effectLst/>
                        </a:rPr>
                        <a:t>Cannot predict disturbance events </a:t>
                      </a:r>
                    </a:p>
                    <a:p>
                      <a:pPr marL="342900" lvl="0" indent="-342900" algn="l">
                        <a:lnSpc>
                          <a:spcPct val="107000"/>
                        </a:lnSpc>
                        <a:buFont typeface="Symbol" panose="05050102010706020507" pitchFamily="18" charset="2"/>
                        <a:buChar char=""/>
                        <a:tabLst>
                          <a:tab pos="102235" algn="l"/>
                        </a:tabLst>
                      </a:pPr>
                      <a:r>
                        <a:rPr lang="en-US" sz="1400">
                          <a:effectLst/>
                        </a:rPr>
                        <a:t>Any changes that are too subtle to be observed by the MODIS observations are not predictable with this algorithm.</a:t>
                      </a:r>
                    </a:p>
                    <a:p>
                      <a:pPr marL="342900" lvl="0" indent="-342900" algn="l">
                        <a:lnSpc>
                          <a:spcPct val="107000"/>
                        </a:lnSpc>
                        <a:buFont typeface="Symbol" panose="05050102010706020507" pitchFamily="18" charset="2"/>
                        <a:buChar char=""/>
                        <a:tabLst>
                          <a:tab pos="102235" algn="l"/>
                        </a:tabLst>
                      </a:pPr>
                      <a:r>
                        <a:rPr lang="en-US" sz="1400">
                          <a:effectLst/>
                        </a:rPr>
                        <a:t>STARFM method does not explicitly handle the directional dependence of reflectance. </a:t>
                      </a:r>
                    </a:p>
                    <a:p>
                      <a:pPr marL="342900" lvl="0" indent="-342900" algn="l">
                        <a:lnSpc>
                          <a:spcPct val="107000"/>
                        </a:lnSpc>
                        <a:buFont typeface="Symbol" panose="05050102010706020507" pitchFamily="18" charset="2"/>
                        <a:buChar char=""/>
                        <a:tabLst>
                          <a:tab pos="102235" algn="l"/>
                        </a:tabLst>
                      </a:pPr>
                      <a:r>
                        <a:rPr lang="en-US" sz="1400">
                          <a:effectLst/>
                        </a:rPr>
                        <a:t>Apply LSR images to estimate change or change trend.</a:t>
                      </a:r>
                      <a:endParaRPr lang="en-US" sz="1400">
                        <a:effectLst/>
                        <a:latin typeface="Calibri" panose="020F0502020204030204" pitchFamily="34" charset="0"/>
                      </a:endParaRPr>
                    </a:p>
                  </a:txBody>
                  <a:tcPr marL="68580" marR="68580" marT="0" marB="0" anchor="ctr"/>
                </a:tc>
              </a:tr>
              <a:tr h="629285">
                <a:tc>
                  <a:txBody>
                    <a:bodyPr/>
                    <a:lstStyle/>
                    <a:p>
                      <a:pPr marL="0" marR="0" algn="ctr">
                        <a:lnSpc>
                          <a:spcPct val="107000"/>
                        </a:lnSpc>
                        <a:spcBef>
                          <a:spcPts val="0"/>
                        </a:spcBef>
                        <a:spcAft>
                          <a:spcPts val="0"/>
                        </a:spcAft>
                      </a:pPr>
                      <a:r>
                        <a:rPr lang="en-US" sz="1400" kern="100">
                          <a:effectLst/>
                        </a:rPr>
                        <a:t>Semi-Physical Fusion Approach</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74295" algn="l"/>
                        </a:tabLst>
                      </a:pPr>
                      <a:r>
                        <a:rPr lang="en-US" sz="1400" dirty="0">
                          <a:effectLst/>
                        </a:rPr>
                        <a:t>It does not require any tuning parameters.</a:t>
                      </a:r>
                    </a:p>
                    <a:p>
                      <a:pPr marL="342900" lvl="0" indent="-342900">
                        <a:lnSpc>
                          <a:spcPct val="107000"/>
                        </a:lnSpc>
                        <a:buFont typeface="Symbol" panose="05050102010706020507" pitchFamily="18" charset="2"/>
                        <a:buChar char=""/>
                        <a:tabLst>
                          <a:tab pos="74295" algn="l"/>
                        </a:tabLst>
                      </a:pPr>
                      <a:r>
                        <a:rPr lang="en-US" sz="1400" dirty="0">
                          <a:effectLst/>
                        </a:rPr>
                        <a:t>Not affected by the missing or contaminated neighboring Landsat pixels.</a:t>
                      </a:r>
                      <a:endParaRPr lang="en-US" sz="1400" dirty="0">
                        <a:effectLst/>
                        <a:latin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sz="1400" kern="100" dirty="0">
                          <a:effectLst/>
                        </a:rPr>
                        <a:t> </a:t>
                      </a:r>
                    </a:p>
                    <a:p>
                      <a:pPr marL="342900" lvl="0" indent="-342900" algn="l">
                        <a:lnSpc>
                          <a:spcPct val="107000"/>
                        </a:lnSpc>
                        <a:buFont typeface="Symbol" panose="05050102010706020507" pitchFamily="18" charset="2"/>
                        <a:buChar char=""/>
                        <a:tabLst>
                          <a:tab pos="119380" algn="l"/>
                        </a:tabLst>
                      </a:pPr>
                      <a:r>
                        <a:rPr lang="en-US" sz="1400" dirty="0">
                          <a:effectLst/>
                        </a:rPr>
                        <a:t>Scale discrepancy</a:t>
                      </a:r>
                      <a:endParaRPr lang="en-US" sz="1400" dirty="0">
                        <a:effectLst/>
                        <a:latin typeface="Calibri" panose="020F0502020204030204" pitchFamily="34" charset="0"/>
                      </a:endParaRPr>
                    </a:p>
                  </a:txBody>
                  <a:tcPr marL="68580" marR="68580" marT="0" marB="0" anchor="ctr"/>
                </a:tc>
              </a:tr>
              <a:tr h="1048808">
                <a:tc>
                  <a:txBody>
                    <a:bodyPr/>
                    <a:lstStyle/>
                    <a:p>
                      <a:pPr marL="0" marR="0" algn="ctr">
                        <a:lnSpc>
                          <a:spcPct val="107000"/>
                        </a:lnSpc>
                        <a:spcBef>
                          <a:spcPts val="0"/>
                        </a:spcBef>
                        <a:spcAft>
                          <a:spcPts val="0"/>
                        </a:spcAft>
                      </a:pPr>
                      <a:r>
                        <a:rPr lang="en-US" sz="1400" kern="100">
                          <a:effectLst/>
                        </a:rPr>
                        <a:t>Unmixing-based data fusion</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69215" algn="l"/>
                          <a:tab pos="45085" algn="l"/>
                          <a:tab pos="102235" algn="l"/>
                        </a:tabLst>
                      </a:pPr>
                      <a:r>
                        <a:rPr lang="en-US" sz="1400" dirty="0">
                          <a:effectLst/>
                        </a:rPr>
                        <a:t>Reconstruct images with a high spectral fidelity.</a:t>
                      </a:r>
                    </a:p>
                    <a:p>
                      <a:pPr marL="342900" lvl="0" indent="-342900" algn="l">
                        <a:lnSpc>
                          <a:spcPct val="107000"/>
                        </a:lnSpc>
                        <a:buFont typeface="Symbol" panose="05050102010706020507" pitchFamily="18" charset="2"/>
                        <a:buChar char=""/>
                        <a:tabLst>
                          <a:tab pos="-69215" algn="l"/>
                          <a:tab pos="45085" algn="l"/>
                          <a:tab pos="102235" algn="l"/>
                        </a:tabLst>
                      </a:pPr>
                      <a:r>
                        <a:rPr lang="en-US" sz="1400" dirty="0">
                          <a:effectLst/>
                        </a:rPr>
                        <a:t>It can be applied even if the low resolution image only has mixed pixels.</a:t>
                      </a:r>
                      <a:endParaRPr lang="en-US" sz="1400" dirty="0">
                        <a:effectLst/>
                        <a:latin typeface="Calibri" panose="020F0502020204030204" pitchFamily="34" charset="0"/>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147320" algn="l"/>
                        </a:tabLst>
                      </a:pPr>
                      <a:r>
                        <a:rPr lang="en-US" sz="1400" dirty="0">
                          <a:effectLst/>
                        </a:rPr>
                        <a:t>Number of components that can be unmixed is limited by the number of spectral bands of the image.</a:t>
                      </a:r>
                    </a:p>
                    <a:p>
                      <a:pPr marL="342900" lvl="0" indent="-342900" algn="l">
                        <a:lnSpc>
                          <a:spcPct val="107000"/>
                        </a:lnSpc>
                        <a:buFont typeface="Symbol" panose="05050102010706020507" pitchFamily="18" charset="2"/>
                        <a:buChar char=""/>
                        <a:tabLst>
                          <a:tab pos="147320" algn="l"/>
                        </a:tabLst>
                      </a:pPr>
                      <a:r>
                        <a:rPr lang="en-US" sz="1400" dirty="0">
                          <a:effectLst/>
                        </a:rPr>
                        <a:t>It requires a high resolution land-use database for pixel </a:t>
                      </a:r>
                      <a:r>
                        <a:rPr lang="en-US" sz="1400" dirty="0" err="1">
                          <a:effectLst/>
                        </a:rPr>
                        <a:t>unmixing</a:t>
                      </a:r>
                      <a:r>
                        <a:rPr lang="en-US" sz="1400" dirty="0">
                          <a:effectLst/>
                        </a:rPr>
                        <a:t>.</a:t>
                      </a:r>
                      <a:endParaRPr lang="en-US" sz="1400" dirty="0">
                        <a:effectLst/>
                        <a:latin typeface="Calibri" panose="020F0502020204030204" pitchFamily="34" charset="0"/>
                      </a:endParaRPr>
                    </a:p>
                  </a:txBody>
                  <a:tcPr marL="68580" marR="68580" marT="0" marB="0" anchor="ctr"/>
                </a:tc>
              </a:tr>
              <a:tr h="1258570">
                <a:tc>
                  <a:txBody>
                    <a:bodyPr/>
                    <a:lstStyle/>
                    <a:p>
                      <a:pPr marL="0" marR="0" algn="ctr">
                        <a:lnSpc>
                          <a:spcPct val="107000"/>
                        </a:lnSpc>
                        <a:spcBef>
                          <a:spcPts val="0"/>
                        </a:spcBef>
                        <a:spcAft>
                          <a:spcPts val="0"/>
                        </a:spcAft>
                        <a:tabLst>
                          <a:tab pos="102235" algn="l"/>
                        </a:tabLst>
                      </a:pPr>
                      <a:r>
                        <a:rPr lang="en-US" sz="1400" kern="100">
                          <a:effectLst/>
                        </a:rPr>
                        <a:t>STAARCH</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102235" algn="l"/>
                        </a:tabLst>
                      </a:pPr>
                      <a:r>
                        <a:rPr lang="en-US" sz="1400">
                          <a:effectLst/>
                        </a:rPr>
                        <a:t>More capable in detecting the spatial and temporal changes in the landscape.</a:t>
                      </a:r>
                    </a:p>
                    <a:p>
                      <a:pPr marL="0" marR="0" algn="just">
                        <a:lnSpc>
                          <a:spcPct val="107000"/>
                        </a:lnSpc>
                        <a:spcBef>
                          <a:spcPts val="0"/>
                        </a:spcBef>
                        <a:spcAft>
                          <a:spcPts val="0"/>
                        </a:spcAft>
                        <a:tabLst>
                          <a:tab pos="102235" algn="l"/>
                        </a:tabLst>
                      </a:pPr>
                      <a:r>
                        <a:rPr lang="en-US" sz="1400" kern="100">
                          <a:effectLst/>
                        </a:rPr>
                        <a:t> </a:t>
                      </a:r>
                      <a:endParaRPr lang="en-US" sz="1400" kern="1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342900" lvl="0" indent="-342900" algn="l">
                        <a:lnSpc>
                          <a:spcPct val="107000"/>
                        </a:lnSpc>
                        <a:buFont typeface="Symbol" panose="05050102010706020507" pitchFamily="18" charset="2"/>
                        <a:buChar char=""/>
                        <a:tabLst>
                          <a:tab pos="102235" algn="l"/>
                        </a:tabLst>
                      </a:pPr>
                      <a:r>
                        <a:rPr lang="en-US" sz="1400" dirty="0">
                          <a:effectLst/>
                        </a:rPr>
                        <a:t>It has the same problem as STARFM for heterogeneous regions. Prediction results degrade somewhat when used on heterogeneous fine-grained landscapes.</a:t>
                      </a:r>
                    </a:p>
                    <a:p>
                      <a:pPr marL="342900" lvl="0" indent="-342900" algn="l">
                        <a:lnSpc>
                          <a:spcPct val="107000"/>
                        </a:lnSpc>
                        <a:buFont typeface="Symbol" panose="05050102010706020507" pitchFamily="18" charset="2"/>
                        <a:buChar char=""/>
                        <a:tabLst>
                          <a:tab pos="102235" algn="l"/>
                        </a:tabLst>
                      </a:pPr>
                      <a:r>
                        <a:rPr lang="en-US" sz="1400" dirty="0">
                          <a:effectLst/>
                        </a:rPr>
                        <a:t>Its ability in detecting landscape disturbance is limited to specific types of land-cover change.</a:t>
                      </a:r>
                      <a:endParaRPr lang="en-US" sz="1400" dirty="0">
                        <a:effectLst/>
                        <a:latin typeface="Calibri" panose="020F0502020204030204" pitchFamily="34" charset="0"/>
                      </a:endParaRPr>
                    </a:p>
                  </a:txBody>
                  <a:tcPr marL="68580" marR="68580" marT="0" marB="0" anchor="ctr"/>
                </a:tc>
              </a:tr>
            </a:tbl>
          </a:graphicData>
        </a:graphic>
      </p:graphicFrame>
      <p:sp>
        <p:nvSpPr>
          <p:cNvPr id="4" name="TextBox 3"/>
          <p:cNvSpPr txBox="1"/>
          <p:nvPr/>
        </p:nvSpPr>
        <p:spPr>
          <a:xfrm>
            <a:off x="6856412" y="762000"/>
            <a:ext cx="4648200" cy="757130"/>
          </a:xfrm>
          <a:prstGeom prst="rect">
            <a:avLst/>
          </a:prstGeom>
          <a:noFill/>
        </p:spPr>
        <p:txBody>
          <a:bodyPr wrap="square" rtlCol="0">
            <a:spAutoFit/>
          </a:bodyPr>
          <a:lstStyle/>
          <a:p>
            <a:pPr lvl="0" algn="ctr">
              <a:lnSpc>
                <a:spcPct val="90000"/>
              </a:lnSpc>
            </a:pPr>
            <a:r>
              <a:rPr lang="en-US" sz="2400" b="1" dirty="0" smtClean="0">
                <a:solidFill>
                  <a:schemeClr val="bg1"/>
                </a:solidFill>
                <a:latin typeface="Times New Roman" panose="02020603050405020304" pitchFamily="18" charset="0"/>
                <a:cs typeface="Times New Roman" panose="02020603050405020304" pitchFamily="18" charset="0"/>
              </a:rPr>
              <a:t>Data Fusion Methods in the 2010s</a:t>
            </a:r>
            <a:endParaRPr lang="en-US" sz="2400" dirty="0">
              <a:solidFill>
                <a:schemeClr val="bg1"/>
              </a:solidFill>
              <a:latin typeface="Times New Roman" panose="02020603050405020304" pitchFamily="18" charset="0"/>
              <a:cs typeface="Times New Roman" panose="02020603050405020304" pitchFamily="18" charset="0"/>
            </a:endParaRPr>
          </a:p>
          <a:p>
            <a:pPr>
              <a:lnSpc>
                <a:spcPct val="90000"/>
              </a:lnSpc>
            </a:pPr>
            <a:endParaRPr lang="en-US" sz="2400" dirty="0"/>
          </a:p>
        </p:txBody>
      </p:sp>
      <p:sp>
        <p:nvSpPr>
          <p:cNvPr id="7" name="Title 1"/>
          <p:cNvSpPr txBox="1">
            <a:spLocks/>
          </p:cNvSpPr>
          <p:nvPr/>
        </p:nvSpPr>
        <p:spPr>
          <a:xfrm>
            <a:off x="150812" y="-166386"/>
            <a:ext cx="8272546" cy="17674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n-US" sz="1700" dirty="0" smtClean="0">
                <a:solidFill>
                  <a:schemeClr val="bg1">
                    <a:lumMod val="50000"/>
                  </a:schemeClr>
                </a:solidFill>
                <a:latin typeface="Times New Roman" pitchFamily="18" charset="0"/>
                <a:ea typeface="+mn-ea"/>
                <a:cs typeface="Times New Roman" pitchFamily="18" charset="0"/>
              </a:rPr>
              <a:t>Introduction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bg1"/>
                </a:solidFill>
                <a:latin typeface="Times New Roman" pitchFamily="18" charset="0"/>
                <a:ea typeface="+mn-ea"/>
                <a:cs typeface="Times New Roman" pitchFamily="18" charset="0"/>
              </a:rPr>
              <a:t>DATA FUSION</a:t>
            </a:r>
            <a:r>
              <a:rPr lang="en-US" sz="1700" dirty="0" smtClean="0">
                <a:solidFill>
                  <a:schemeClr val="tx1"/>
                </a:solidFill>
                <a:latin typeface="Times New Roman" pitchFamily="18" charset="0"/>
                <a:ea typeface="+mn-ea"/>
                <a:cs typeface="Times New Roman" pitchFamily="18" charset="0"/>
              </a:rPr>
              <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ea typeface="+mn-ea"/>
                <a:cs typeface="Times New Roman" pitchFamily="18" charset="0"/>
              </a:rPr>
              <a:t>DATA MINING</a:t>
            </a:r>
            <a:br>
              <a:rPr lang="en-US" sz="1700" dirty="0" smtClean="0">
                <a:solidFill>
                  <a:schemeClr val="tx1"/>
                </a:solidFill>
                <a:latin typeface="Times New Roman" pitchFamily="18" charset="0"/>
                <a:ea typeface="+mn-ea"/>
                <a:cs typeface="Times New Roman" pitchFamily="18" charset="0"/>
              </a:rPr>
            </a:br>
            <a:r>
              <a:rPr lang="en-US" sz="1700" dirty="0" smtClean="0">
                <a:solidFill>
                  <a:schemeClr val="tx1"/>
                </a:solidFill>
                <a:latin typeface="Times New Roman" pitchFamily="18" charset="0"/>
                <a:cs typeface="Times New Roman" pitchFamily="18" charset="0"/>
              </a:rPr>
              <a:t>CHALLENGES and OPPORTUNITIES</a:t>
            </a:r>
            <a:br>
              <a:rPr lang="en-US" sz="1700" dirty="0" smtClean="0">
                <a:solidFill>
                  <a:schemeClr val="tx1"/>
                </a:solidFill>
                <a:latin typeface="Times New Roman" pitchFamily="18" charset="0"/>
                <a:cs typeface="Times New Roman" pitchFamily="18" charset="0"/>
              </a:rPr>
            </a:br>
            <a:r>
              <a:rPr lang="en-US" sz="1700" dirty="0" smtClean="0">
                <a:solidFill>
                  <a:schemeClr val="tx1"/>
                </a:solidFill>
                <a:latin typeface="Times New Roman" pitchFamily="18" charset="0"/>
                <a:cs typeface="Times New Roman" pitchFamily="18" charset="0"/>
              </a:rPr>
              <a:t>FINAL REMARKS</a:t>
            </a:r>
            <a:endParaRPr lang="en-US" sz="17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1214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1787</Words>
  <Application>Microsoft Office PowerPoint</Application>
  <PresentationFormat>Custom</PresentationFormat>
  <Paragraphs>290</Paragraphs>
  <Slides>21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SimSun</vt:lpstr>
      <vt:lpstr>Arial</vt:lpstr>
      <vt:lpstr>Calibri</vt:lpstr>
      <vt:lpstr>Century Gothic</vt:lpstr>
      <vt:lpstr>MS ??</vt:lpstr>
      <vt:lpstr>Symbol</vt:lpstr>
      <vt:lpstr>Times New Roman</vt:lpstr>
      <vt:lpstr>Continental World 16x9</vt:lpstr>
      <vt:lpstr>Visio</vt:lpstr>
      <vt:lpstr>PowerPoint Presentation</vt:lpstr>
      <vt:lpstr>Introduction DATA FUSION DATA MINING CHALLENGES and OPPORTUNITIES FINAL REMARKS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2013-02-26T04:40:47Z</dcterms:created>
  <dcterms:modified xsi:type="dcterms:W3CDTF">2014-11-10T17:01:29Z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